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35F2-2EEE-4FCF-B340-3E7836C5F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593D6-7F70-4351-9E53-63AA09E1E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7D83-1CD7-4251-8767-B20D4F0F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10BC-FE91-4A58-AFFD-12F047D2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8FEC1-67E5-4E9B-A7C6-97A5C939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2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4E60-AC49-43DB-B4B4-D170B72F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CF7D6-E292-4439-9BEB-09C164CC4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6EC29-3D38-42D8-AD57-BE771AE0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188A-F32B-4CFF-9FEC-C7C76BA2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7491F-104F-4F85-8A6B-2A9D0FD7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E5BEB-D18E-45EF-9E6F-79D5F8AE0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E5736-99F7-4018-97C6-FCAD75731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74C-1CAB-4CAC-9673-D6735938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88929-CF62-449F-AEC4-A302E6D2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6A0F5-1ABB-4DA7-9E66-C0061DB5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4878-631D-4CDF-B033-67C2EAF9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3345-9053-4B2B-8DAC-1B5A5257E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72A41-FAC2-4244-9307-E05F970E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F6F24-B6A0-4AD4-8B32-93B4B294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C718-EBAF-4908-A1D1-4ACE3056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9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2490-2ECD-48E9-BF09-42614C23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FC77A-BDD7-4449-A5D3-F7E47D331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108CC-C2AB-40C8-B1AC-2014976A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D1F5C-8E42-4427-94EB-EAE6364A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19612-95EC-4902-87F4-B39AEB5A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A67F-45F8-4C75-8646-EF62E7E7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7B878-8220-46B9-99D8-5EE0E450F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63837-09F4-4734-A308-D2A1BAF42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01C22-1848-4DF6-9E84-4ED7CD9A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5537-9F0B-4C60-8700-C0FC31F0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6AB0B-3008-4148-9199-C05ED0C1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CDFF-0233-46E3-AED6-0F9E54A2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CA491-DFC0-4845-894F-6B128C59E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181A1-0138-438D-97A8-3A3A6A7BA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699E9-123B-4078-8F0D-DF103E382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7953A-82D8-47FA-8891-7F3ADBEBE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CE308-4678-47A6-96BB-5F0DA1B1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25DC4-345B-42F7-936E-52A4D3C9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E5D73F-015A-45A2-9846-42F318ED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0BFD-C543-47EF-9D90-777041D15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51BF0-0DB2-43F6-BBD6-8C72D714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889A-9BC9-4329-8AF5-1DDB6DEC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71C32-B6B6-41B7-AF7B-0F891828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5D7EA-6E38-40F4-A423-B768D35E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50768-68B9-4511-BC6D-44214039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7A99-2475-40E7-98B3-48B76F2C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9146-23B3-495F-9F17-EE59F89B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D172-032E-49BF-A2FE-C3B388D10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74C9B-42DE-4A79-924C-58155869B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842AC-AB65-4721-8FEF-AC417C46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72A32-B65B-4977-BFCC-F144530B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4E7E4-F26A-41C5-847A-B2DAA7BDA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3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179F-028F-4EC7-A8E8-FC6CC894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96446-875C-422F-8EA0-0B74869F7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FD84E-A7FE-4455-AFF4-C4ED639B5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9A945-CBE5-46C2-B1AC-9E31BE0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0F1E6-2FE8-4009-B895-622BDFC2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F41B7-03E3-4527-B226-9784F261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F1437-C28B-4E0B-B9F3-6ABD7FCF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89B13-6F5E-4299-B306-F58CB0DCB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7A6BB-6FD9-4223-A9D8-9DF56B75F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CBA1-9268-4A63-9EDB-27ACB304DDC3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159BF-BCD1-4FC8-8000-48E3F464A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3B0FF-AC12-455F-A0C2-67D4B4992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F3BA-AA2E-432E-826F-15BA6A70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16C6-AE39-4B9C-92F1-2118847DA5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419350"/>
            <a:ext cx="11639550" cy="1200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i="1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Unemployment and poverty in Iraq...a nightmare that haunts the dreams of those looking for a chance to live </a:t>
            </a:r>
            <a:r>
              <a:rPr lang="en-US" sz="2700" b="1" i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/>
            </a:r>
            <a:br>
              <a:rPr lang="en-US" sz="2700" b="1" i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</a:br>
            <a:r>
              <a:rPr lang="en-US" b="1" i="0" dirty="0">
                <a:solidFill>
                  <a:srgbClr val="4B4848"/>
                </a:solidFill>
                <a:effectLst/>
                <a:latin typeface="helvetica" panose="020B0604020202020204" pitchFamily="34" charset="0"/>
              </a:rPr>
              <a:t/>
            </a:r>
            <a:br>
              <a:rPr lang="en-US" b="1" i="0" dirty="0">
                <a:solidFill>
                  <a:srgbClr val="4B4848"/>
                </a:solidFill>
                <a:effectLst/>
                <a:latin typeface="helvetica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SUPERVISED BY                                   </a:t>
            </a:r>
            <a:br>
              <a:rPr lang="en-US" sz="2700" dirty="0"/>
            </a:br>
            <a:r>
              <a:rPr lang="en-US" sz="2700" dirty="0"/>
              <a:t>  Prof. Anwar Alfaidhi 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BY</a:t>
            </a:r>
            <a:br>
              <a:rPr lang="en-US" sz="2700" dirty="0"/>
            </a:br>
            <a:r>
              <a:rPr lang="en-US" sz="2700" dirty="0" smtClean="0"/>
              <a:t>Shifaa </a:t>
            </a:r>
            <a:r>
              <a:rPr lang="en-US" sz="2700" dirty="0"/>
              <a:t>Rasho Haider </a:t>
            </a:r>
          </a:p>
        </p:txBody>
      </p:sp>
    </p:spTree>
    <p:extLst>
      <p:ext uri="{BB962C8B-B14F-4D97-AF65-F5344CB8AC3E}">
        <p14:creationId xmlns:p14="http://schemas.microsoft.com/office/powerpoint/2010/main" val="89276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A97118-3055-4B87-BBD8-317D5B1C8ED4}"/>
              </a:ext>
            </a:extLst>
          </p:cNvPr>
          <p:cNvSpPr txBox="1"/>
          <p:nvPr/>
        </p:nvSpPr>
        <p:spPr>
          <a:xfrm>
            <a:off x="649705" y="854242"/>
            <a:ext cx="544629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statistics poverty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will rise in Iraq in the coming years, despite reaching hidden rates for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last 3 years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 latest statistics issued by the Ministry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and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Assurance at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month, the number of unemployed people in Iraq is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about 1.6 million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different categories, including 10,000 graduates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E923E4-08A9-47A8-8317-6C07A3E8D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897" y="1311442"/>
            <a:ext cx="3404936" cy="35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07A836-35A9-4EA1-A775-4501C17B2DAB}"/>
              </a:ext>
            </a:extLst>
          </p:cNvPr>
          <p:cNvSpPr txBox="1"/>
          <p:nvPr/>
        </p:nvSpPr>
        <p:spPr>
          <a:xfrm>
            <a:off x="553454" y="1130969"/>
            <a:ext cx="564281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/>
              <a:t>According to UN statistics, more than </a:t>
            </a:r>
            <a:r>
              <a:rPr lang="en-US" sz="2000" b="1" i="1" dirty="0">
                <a:highlight>
                  <a:srgbClr val="FFFF00"/>
                </a:highlight>
              </a:rPr>
              <a:t>45,000 people </a:t>
            </a:r>
            <a:r>
              <a:rPr lang="en-US" sz="2000" b="1" i="1" dirty="0"/>
              <a:t>graduate </a:t>
            </a:r>
            <a:r>
              <a:rPr lang="en-US" sz="2000" b="1" i="1" dirty="0" err="1" smtClean="0"/>
              <a:t>annualy</a:t>
            </a:r>
            <a:r>
              <a:rPr lang="en-US" sz="2000" b="1" i="1" dirty="0" smtClean="0"/>
              <a:t>  </a:t>
            </a:r>
            <a:r>
              <a:rPr lang="en-US" sz="2000" b="1" i="1" dirty="0"/>
              <a:t>from universities and institutes in Iraq, and in 2019 alone there were </a:t>
            </a:r>
            <a:r>
              <a:rPr lang="en-US" sz="2000" b="1" i="1" dirty="0">
                <a:highlight>
                  <a:srgbClr val="FFFF00"/>
                </a:highlight>
              </a:rPr>
              <a:t>about 50 ,000   </a:t>
            </a:r>
            <a:r>
              <a:rPr lang="en-US" sz="2000" b="1" i="1" dirty="0"/>
              <a:t>graduates, and only about </a:t>
            </a:r>
            <a:r>
              <a:rPr lang="en-US" sz="2000" b="1" i="1" dirty="0">
                <a:highlight>
                  <a:srgbClr val="FFFF00"/>
                </a:highlight>
              </a:rPr>
              <a:t>2,000</a:t>
            </a:r>
            <a:r>
              <a:rPr lang="en-US" sz="2000" b="1" i="1" dirty="0"/>
              <a:t> of this number were appointed </a:t>
            </a:r>
            <a:r>
              <a:rPr lang="en-US" sz="2000" b="1" i="1" dirty="0">
                <a:solidFill>
                  <a:srgbClr val="C00000"/>
                </a:solidFill>
              </a:rPr>
              <a:t>the rest </a:t>
            </a:r>
            <a:r>
              <a:rPr lang="en-US" sz="2000" b="1" i="1" dirty="0" smtClean="0">
                <a:solidFill>
                  <a:srgbClr val="C00000"/>
                </a:solidFill>
              </a:rPr>
              <a:t>are all </a:t>
            </a:r>
            <a:r>
              <a:rPr lang="en-US" sz="2000" b="1" i="1" dirty="0">
                <a:solidFill>
                  <a:srgbClr val="C00000"/>
                </a:solidFill>
              </a:rPr>
              <a:t>unemployed, where do they go and what is their fate ?</a:t>
            </a:r>
            <a:endParaRPr lang="en-US" sz="2000" b="1" i="1" dirty="0"/>
          </a:p>
          <a:p>
            <a:endParaRPr lang="en-US" sz="2000" b="1" i="1" dirty="0"/>
          </a:p>
          <a:p>
            <a:endParaRPr lang="en-US" sz="2000" b="1" i="1" dirty="0"/>
          </a:p>
          <a:p>
            <a:r>
              <a:rPr lang="en-US" sz="2000" b="1" i="1" dirty="0">
                <a:solidFill>
                  <a:srgbClr val="0070C0"/>
                </a:solidFill>
              </a:rPr>
              <a:t>Young Iraqis, graduates from departments of engineering, science, agriculture, technology and law department, don’t have enough experience in their field of work, so </a:t>
            </a:r>
            <a:r>
              <a:rPr lang="en-US" sz="2000" b="1" i="1" dirty="0" smtClean="0">
                <a:solidFill>
                  <a:srgbClr val="0070C0"/>
                </a:solidFill>
              </a:rPr>
              <a:t>they resorts </a:t>
            </a:r>
            <a:r>
              <a:rPr lang="en-US" sz="2000" b="1" i="1" dirty="0">
                <a:solidFill>
                  <a:srgbClr val="0070C0"/>
                </a:solidFill>
              </a:rPr>
              <a:t>to selling vegetables </a:t>
            </a:r>
            <a:r>
              <a:rPr lang="en-US" sz="2000" b="1" i="1" dirty="0" smtClean="0">
                <a:solidFill>
                  <a:srgbClr val="0070C0"/>
                </a:solidFill>
              </a:rPr>
              <a:t> and other low level jobs to </a:t>
            </a:r>
            <a:r>
              <a:rPr lang="en-US" sz="2000" b="1" i="1" dirty="0">
                <a:solidFill>
                  <a:srgbClr val="0070C0"/>
                </a:solidFill>
              </a:rPr>
              <a:t>live </a:t>
            </a:r>
            <a:r>
              <a:rPr lang="en-US" sz="2000" b="1" i="1" dirty="0" smtClean="0">
                <a:solidFill>
                  <a:srgbClr val="0070C0"/>
                </a:solidFill>
              </a:rPr>
              <a:t> and feed  their families </a:t>
            </a:r>
            <a:r>
              <a:rPr lang="en-US" sz="2000" b="1" i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F5FCEF-0290-4250-983C-8B430389E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47" y="1130968"/>
            <a:ext cx="4367463" cy="3416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052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6F7389-F788-4649-91CF-DD36F67945E6}"/>
              </a:ext>
            </a:extLst>
          </p:cNvPr>
          <p:cNvSpPr txBox="1"/>
          <p:nvPr/>
        </p:nvSpPr>
        <p:spPr>
          <a:xfrm>
            <a:off x="1287379" y="505327"/>
            <a:ext cx="10323095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As </a:t>
            </a:r>
            <a:r>
              <a:rPr lang="en-US" sz="2400" b="1" dirty="0" smtClean="0"/>
              <a:t>a new </a:t>
            </a:r>
            <a:r>
              <a:rPr lang="en-US" sz="2400" b="1" dirty="0"/>
              <a:t>graduates, when we apply to </a:t>
            </a:r>
            <a:r>
              <a:rPr lang="en-US" sz="2400" b="1" dirty="0" smtClean="0"/>
              <a:t>civil organizations </a:t>
            </a:r>
            <a:r>
              <a:rPr lang="en-US" sz="2400" b="1" dirty="0"/>
              <a:t>or any </a:t>
            </a:r>
            <a:r>
              <a:rPr lang="en-US" sz="2400" b="1" dirty="0" smtClean="0"/>
              <a:t>privet sector job, </a:t>
            </a:r>
            <a:r>
              <a:rPr lang="en-US" sz="2400" b="1" dirty="0"/>
              <a:t>they ask for </a:t>
            </a:r>
            <a:r>
              <a:rPr lang="en-US" sz="2400" b="1" dirty="0" smtClean="0"/>
              <a:t>the years </a:t>
            </a:r>
            <a:r>
              <a:rPr lang="en-US" sz="2400" b="1" dirty="0"/>
              <a:t>of work experience</a:t>
            </a:r>
            <a:r>
              <a:rPr lang="en-US" sz="2400" b="1" dirty="0" smtClean="0"/>
              <a:t>, and any extra qualifications and we discover that </a:t>
            </a:r>
            <a:r>
              <a:rPr lang="en-US" sz="2400" b="1" dirty="0"/>
              <a:t>the information we </a:t>
            </a:r>
            <a:r>
              <a:rPr lang="en-US" sz="2400" b="1" dirty="0" smtClean="0"/>
              <a:t>gained through the years of study in colleges was </a:t>
            </a:r>
            <a:r>
              <a:rPr lang="en-US" sz="2400" b="1" dirty="0"/>
              <a:t>not </a:t>
            </a:r>
            <a:r>
              <a:rPr lang="en-US" sz="2400" b="1" dirty="0" smtClean="0"/>
              <a:t>enough.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So </a:t>
            </a: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smtClean="0">
                <a:solidFill>
                  <a:srgbClr val="FF0000"/>
                </a:solidFill>
              </a:rPr>
              <a:t>think the solutions will be : 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rgbClr val="0070C0"/>
                </a:solidFill>
              </a:rPr>
              <a:t>Opening </a:t>
            </a:r>
            <a:r>
              <a:rPr lang="en-US" sz="2800" b="1" dirty="0">
                <a:solidFill>
                  <a:srgbClr val="0070C0"/>
                </a:solidFill>
              </a:rPr>
              <a:t>workshops and granting recognized certificates to young people .</a:t>
            </a:r>
          </a:p>
          <a:p>
            <a:pPr marL="342900" indent="-342900">
              <a:buAutoNum type="arabicParenR"/>
            </a:pPr>
            <a:r>
              <a:rPr lang="en-US" sz="2800" b="1" dirty="0">
                <a:solidFill>
                  <a:srgbClr val="0070C0"/>
                </a:solidFill>
              </a:rPr>
              <a:t>Private sector support ( for example, anyone who has a small private project must </a:t>
            </a:r>
            <a:r>
              <a:rPr lang="en-US" sz="2800" b="1" dirty="0" smtClean="0">
                <a:solidFill>
                  <a:srgbClr val="0070C0"/>
                </a:solidFill>
              </a:rPr>
              <a:t>have some kind of  support or facilities).</a:t>
            </a:r>
            <a:endParaRPr lang="en-US" sz="2800" b="1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sz="2800" b="1" dirty="0">
                <a:solidFill>
                  <a:srgbClr val="0070C0"/>
                </a:solidFill>
              </a:rPr>
              <a:t>The action </a:t>
            </a:r>
            <a:r>
              <a:rPr lang="en-US" sz="2800" b="1" dirty="0" smtClean="0">
                <a:solidFill>
                  <a:srgbClr val="0070C0"/>
                </a:solidFill>
              </a:rPr>
              <a:t>plan for any project must </a:t>
            </a:r>
            <a:r>
              <a:rPr lang="en-US" sz="2800" b="1" dirty="0">
                <a:solidFill>
                  <a:srgbClr val="0070C0"/>
                </a:solidFill>
              </a:rPr>
              <a:t>developed by specialists 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  <a:endParaRPr lang="en-US" sz="2800" b="1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sz="2800" b="1" dirty="0">
                <a:solidFill>
                  <a:srgbClr val="0070C0"/>
                </a:solidFill>
              </a:rPr>
              <a:t>Supporting </a:t>
            </a:r>
            <a:r>
              <a:rPr lang="en-US" sz="2800" b="1" dirty="0" smtClean="0">
                <a:solidFill>
                  <a:srgbClr val="0070C0"/>
                </a:solidFill>
              </a:rPr>
              <a:t>graduated students of </a:t>
            </a:r>
            <a:r>
              <a:rPr lang="en-US" sz="2800" b="1" dirty="0">
                <a:solidFill>
                  <a:srgbClr val="0070C0"/>
                </a:solidFill>
              </a:rPr>
              <a:t>the fields of engineering, science, agriculture, technology departments, law, </a:t>
            </a:r>
            <a:r>
              <a:rPr lang="en-US" sz="2800" b="1" dirty="0">
                <a:solidFill>
                  <a:srgbClr val="0070C0"/>
                </a:solidFill>
              </a:rPr>
              <a:t>will leads to </a:t>
            </a:r>
            <a:r>
              <a:rPr lang="en-US" sz="2800" b="1" dirty="0" smtClean="0">
                <a:solidFill>
                  <a:srgbClr val="0070C0"/>
                </a:solidFill>
              </a:rPr>
              <a:t>flourish the economics. </a:t>
            </a:r>
            <a:endParaRPr lang="en-US" sz="2800" b="1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sz="2800" b="1" dirty="0">
                <a:solidFill>
                  <a:srgbClr val="0070C0"/>
                </a:solidFill>
              </a:rPr>
              <a:t>Support </a:t>
            </a:r>
            <a:r>
              <a:rPr lang="en-US" sz="2800" b="1" dirty="0" smtClean="0">
                <a:solidFill>
                  <a:srgbClr val="0070C0"/>
                </a:solidFill>
              </a:rPr>
              <a:t>gifted people in drawing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smtClean="0">
                <a:solidFill>
                  <a:srgbClr val="0070C0"/>
                </a:solidFill>
              </a:rPr>
              <a:t>fashion designers  </a:t>
            </a:r>
            <a:r>
              <a:rPr lang="en-US" sz="2800" b="1" dirty="0">
                <a:solidFill>
                  <a:srgbClr val="0070C0"/>
                </a:solidFill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</a:rPr>
              <a:t>small shop </a:t>
            </a:r>
            <a:r>
              <a:rPr lang="en-US" sz="2800" b="1" dirty="0">
                <a:solidFill>
                  <a:srgbClr val="0070C0"/>
                </a:solidFill>
              </a:rPr>
              <a:t>owners . </a:t>
            </a:r>
          </a:p>
        </p:txBody>
      </p:sp>
    </p:spTree>
    <p:extLst>
      <p:ext uri="{BB962C8B-B14F-4D97-AF65-F5344CB8AC3E}">
        <p14:creationId xmlns:p14="http://schemas.microsoft.com/office/powerpoint/2010/main" val="334492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B3E515-2FA9-4590-AA22-619C2C7FBB7F}"/>
              </a:ext>
            </a:extLst>
          </p:cNvPr>
          <p:cNvSpPr txBox="1"/>
          <p:nvPr/>
        </p:nvSpPr>
        <p:spPr>
          <a:xfrm>
            <a:off x="2310063" y="1467852"/>
            <a:ext cx="683293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LISTENING </a:t>
            </a:r>
            <a:endParaRPr lang="en-US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?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9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332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Unemployment and poverty in Iraq...a nightmare that haunts the dreams of those looking for a chance to live    SUPERVISED BY                                      Prof. Anwar Alfaidhi   BY Shifaa Rasho Haider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and poverty in Iraq...a nightmare that haunts the dreams of those looking for a chance to live  </dc:title>
  <dc:creator>dhiyaa rashow</dc:creator>
  <cp:lastModifiedBy>HP</cp:lastModifiedBy>
  <cp:revision>22</cp:revision>
  <dcterms:created xsi:type="dcterms:W3CDTF">2021-06-10T13:33:57Z</dcterms:created>
  <dcterms:modified xsi:type="dcterms:W3CDTF">2021-06-14T15:18:15Z</dcterms:modified>
</cp:coreProperties>
</file>