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r">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r">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6/11/2021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408CF31-A0F7-234D-9DD1-881EAD626A31}"/>
              </a:ext>
            </a:extLst>
          </p:cNvPr>
          <p:cNvSpPr>
            <a:spLocks noGrp="1"/>
          </p:cNvSpPr>
          <p:nvPr>
            <p:ph type="title"/>
          </p:nvPr>
        </p:nvSpPr>
        <p:spPr/>
        <p:txBody>
          <a:bodyPr/>
          <a:lstStyle/>
          <a:p>
            <a:r>
              <a:rPr lang="ar-SA"/>
              <a:t>unemployment</a:t>
            </a:r>
            <a:endParaRPr lang="ar-JO"/>
          </a:p>
        </p:txBody>
      </p:sp>
      <p:sp>
        <p:nvSpPr>
          <p:cNvPr id="5" name="عنصر نائب للمحتوى 4">
            <a:extLst>
              <a:ext uri="{FF2B5EF4-FFF2-40B4-BE49-F238E27FC236}">
                <a16:creationId xmlns:a16="http://schemas.microsoft.com/office/drawing/2014/main" id="{B51686A3-426E-6B4D-8C00-75AE5F349C64}"/>
              </a:ext>
            </a:extLst>
          </p:cNvPr>
          <p:cNvSpPr>
            <a:spLocks noGrp="1"/>
          </p:cNvSpPr>
          <p:nvPr>
            <p:ph idx="1"/>
          </p:nvPr>
        </p:nvSpPr>
        <p:spPr>
          <a:xfrm>
            <a:off x="1295401" y="2556932"/>
            <a:ext cx="7062787" cy="3318936"/>
          </a:xfrm>
        </p:spPr>
        <p:txBody>
          <a:bodyPr>
            <a:normAutofit/>
          </a:bodyPr>
          <a:lstStyle/>
          <a:p>
            <a:pPr marL="0" indent="0">
              <a:buNone/>
            </a:pPr>
            <a:r>
              <a:rPr lang="ar-SA"/>
              <a:t>             Under supervisionD.r anwar</a:t>
            </a:r>
          </a:p>
          <a:p>
            <a:pPr marL="0" indent="0">
              <a:buNone/>
            </a:pPr>
            <a:r>
              <a:rPr lang="af-ZA"/>
              <a:t>P</a:t>
            </a:r>
            <a:r>
              <a:rPr lang="ar-SA"/>
              <a:t>repared by yasser najeeb mohammed</a:t>
            </a:r>
          </a:p>
          <a:p>
            <a:pPr marL="0" indent="0">
              <a:buNone/>
            </a:pPr>
            <a:endParaRPr lang="ar-SA"/>
          </a:p>
          <a:p>
            <a:pPr marL="0" indent="0">
              <a:buNone/>
            </a:pPr>
            <a:endParaRPr lang="ar-JO"/>
          </a:p>
        </p:txBody>
      </p:sp>
    </p:spTree>
    <p:extLst>
      <p:ext uri="{BB962C8B-B14F-4D97-AF65-F5344CB8AC3E}">
        <p14:creationId xmlns:p14="http://schemas.microsoft.com/office/powerpoint/2010/main" val="12432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54527A-9FD8-7B4C-A5E2-84955311F799}"/>
              </a:ext>
            </a:extLst>
          </p:cNvPr>
          <p:cNvSpPr>
            <a:spLocks noGrp="1"/>
          </p:cNvSpPr>
          <p:nvPr>
            <p:ph type="ctrTitle"/>
          </p:nvPr>
        </p:nvSpPr>
        <p:spPr>
          <a:xfrm>
            <a:off x="3821906" y="904875"/>
            <a:ext cx="4548187" cy="1320802"/>
          </a:xfrm>
        </p:spPr>
        <p:txBody>
          <a:bodyPr/>
          <a:lstStyle/>
          <a:p>
            <a:r>
              <a:rPr lang="ar-SA"/>
              <a:t>البطالة </a:t>
            </a:r>
            <a:endParaRPr lang="ar-JO"/>
          </a:p>
        </p:txBody>
      </p:sp>
      <p:sp>
        <p:nvSpPr>
          <p:cNvPr id="3" name="عنوان فرعي 2">
            <a:extLst>
              <a:ext uri="{FF2B5EF4-FFF2-40B4-BE49-F238E27FC236}">
                <a16:creationId xmlns:a16="http://schemas.microsoft.com/office/drawing/2014/main" id="{6757F7E2-912E-5B46-B7A4-852274127EAA}"/>
              </a:ext>
            </a:extLst>
          </p:cNvPr>
          <p:cNvSpPr>
            <a:spLocks noGrp="1"/>
          </p:cNvSpPr>
          <p:nvPr>
            <p:ph type="subTitle" idx="1"/>
          </p:nvPr>
        </p:nvSpPr>
        <p:spPr>
          <a:xfrm>
            <a:off x="2362789" y="2024062"/>
            <a:ext cx="7466421" cy="2215355"/>
          </a:xfrm>
        </p:spPr>
        <p:txBody>
          <a:bodyPr/>
          <a:lstStyle/>
          <a:p>
            <a:r>
              <a:rPr lang="ar-SA"/>
              <a:t>تعرف البطالة على انها وجود افراد في المجتمع لديهم القدرة على العمل واستخدمو كافة السبل  المتاحه للبحث عن وظيفة قدراتهم ولكن لم يتمكنو  من الحصول على فرصة عمل مناسبه. </a:t>
            </a:r>
            <a:endParaRPr lang="ar-JO"/>
          </a:p>
        </p:txBody>
      </p:sp>
      <p:pic>
        <p:nvPicPr>
          <p:cNvPr id="4" name="صورة 4">
            <a:extLst>
              <a:ext uri="{FF2B5EF4-FFF2-40B4-BE49-F238E27FC236}">
                <a16:creationId xmlns:a16="http://schemas.microsoft.com/office/drawing/2014/main" id="{5A9EFDEE-A1B2-A547-968E-F5767E466355}"/>
              </a:ext>
            </a:extLst>
          </p:cNvPr>
          <p:cNvPicPr>
            <a:picLocks noChangeAspect="1"/>
          </p:cNvPicPr>
          <p:nvPr/>
        </p:nvPicPr>
        <p:blipFill>
          <a:blip r:embed="rId2"/>
          <a:stretch>
            <a:fillRect/>
          </a:stretch>
        </p:blipFill>
        <p:spPr>
          <a:xfrm>
            <a:off x="2189548" y="3501229"/>
            <a:ext cx="8014109" cy="3190083"/>
          </a:xfrm>
          <a:prstGeom prst="rect">
            <a:avLst/>
          </a:prstGeom>
        </p:spPr>
      </p:pic>
    </p:spTree>
    <p:extLst>
      <p:ext uri="{BB962C8B-B14F-4D97-AF65-F5344CB8AC3E}">
        <p14:creationId xmlns:p14="http://schemas.microsoft.com/office/powerpoint/2010/main" val="148286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17EC57-93A3-0941-B61A-50D38F7476D1}"/>
              </a:ext>
            </a:extLst>
          </p:cNvPr>
          <p:cNvSpPr>
            <a:spLocks noGrp="1"/>
          </p:cNvSpPr>
          <p:nvPr>
            <p:ph type="title"/>
          </p:nvPr>
        </p:nvSpPr>
        <p:spPr>
          <a:xfrm>
            <a:off x="1295402" y="982133"/>
            <a:ext cx="9601196" cy="637118"/>
          </a:xfrm>
        </p:spPr>
        <p:txBody>
          <a:bodyPr>
            <a:normAutofit fontScale="90000"/>
          </a:bodyPr>
          <a:lstStyle/>
          <a:p>
            <a:r>
              <a:rPr lang="ar-SA"/>
              <a:t>اسبابها </a:t>
            </a:r>
            <a:endParaRPr lang="ar-JO"/>
          </a:p>
        </p:txBody>
      </p:sp>
      <p:sp>
        <p:nvSpPr>
          <p:cNvPr id="3" name="عنصر نائب للمحتوى 2">
            <a:extLst>
              <a:ext uri="{FF2B5EF4-FFF2-40B4-BE49-F238E27FC236}">
                <a16:creationId xmlns:a16="http://schemas.microsoft.com/office/drawing/2014/main" id="{C452F415-BD83-7C49-8B56-EE975A76991B}"/>
              </a:ext>
            </a:extLst>
          </p:cNvPr>
          <p:cNvSpPr>
            <a:spLocks noGrp="1"/>
          </p:cNvSpPr>
          <p:nvPr>
            <p:ph idx="1"/>
          </p:nvPr>
        </p:nvSpPr>
        <p:spPr>
          <a:xfrm>
            <a:off x="1557336" y="2452687"/>
            <a:ext cx="9601197" cy="3777471"/>
          </a:xfrm>
        </p:spPr>
        <p:txBody>
          <a:bodyPr>
            <a:normAutofit/>
          </a:bodyPr>
          <a:lstStyle/>
          <a:p>
            <a:r>
              <a:rPr lang="ar-SA"/>
              <a:t>تعزى اسباب البطاله في العراق الى سوء الادارة وتفشي الفساد وعدم وجود خطط حقيقة لانعاش الاقتصاد  اضافه الى عدم فتح مجالات امام الاستثمارات الاجنبية . وعدم توفير فرص عمل للشباب. حيث تصل نسبة </a:t>
            </a:r>
          </a:p>
          <a:p>
            <a:r>
              <a:rPr lang="ar-SA"/>
              <a:t>البطالة في العراق الى 40 %</a:t>
            </a:r>
          </a:p>
          <a:p>
            <a:endParaRPr lang="ar-SA"/>
          </a:p>
          <a:p>
            <a:endParaRPr lang="ar-SA"/>
          </a:p>
          <a:p>
            <a:endParaRPr lang="ar-SA"/>
          </a:p>
          <a:p>
            <a:pPr marL="0" indent="0">
              <a:buNone/>
            </a:pPr>
            <a:endParaRPr lang="ar-SA" b="1"/>
          </a:p>
          <a:p>
            <a:pPr marL="0" indent="0">
              <a:buNone/>
            </a:pPr>
            <a:endParaRPr lang="ar-SA"/>
          </a:p>
          <a:p>
            <a:endParaRPr lang="ar-JO"/>
          </a:p>
        </p:txBody>
      </p:sp>
      <p:pic>
        <p:nvPicPr>
          <p:cNvPr id="4" name="صورة 4">
            <a:extLst>
              <a:ext uri="{FF2B5EF4-FFF2-40B4-BE49-F238E27FC236}">
                <a16:creationId xmlns:a16="http://schemas.microsoft.com/office/drawing/2014/main" id="{71972EDB-1CC7-F647-8D03-698BE10ED125}"/>
              </a:ext>
            </a:extLst>
          </p:cNvPr>
          <p:cNvPicPr>
            <a:picLocks noChangeAspect="1"/>
          </p:cNvPicPr>
          <p:nvPr/>
        </p:nvPicPr>
        <p:blipFill>
          <a:blip r:embed="rId2"/>
          <a:stretch>
            <a:fillRect/>
          </a:stretch>
        </p:blipFill>
        <p:spPr>
          <a:xfrm>
            <a:off x="726280" y="3917157"/>
            <a:ext cx="5631655" cy="2313002"/>
          </a:xfrm>
          <a:prstGeom prst="rect">
            <a:avLst/>
          </a:prstGeom>
        </p:spPr>
      </p:pic>
    </p:spTree>
    <p:extLst>
      <p:ext uri="{BB962C8B-B14F-4D97-AF65-F5344CB8AC3E}">
        <p14:creationId xmlns:p14="http://schemas.microsoft.com/office/powerpoint/2010/main" val="220438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028077-4BA3-014F-8C00-F3DF3C4B3088}"/>
              </a:ext>
            </a:extLst>
          </p:cNvPr>
          <p:cNvSpPr>
            <a:spLocks noGrp="1"/>
          </p:cNvSpPr>
          <p:nvPr>
            <p:ph type="title"/>
          </p:nvPr>
        </p:nvSpPr>
        <p:spPr>
          <a:xfrm>
            <a:off x="1176339" y="627854"/>
            <a:ext cx="9601196" cy="708556"/>
          </a:xfrm>
        </p:spPr>
        <p:txBody>
          <a:bodyPr>
            <a:normAutofit fontScale="90000"/>
          </a:bodyPr>
          <a:lstStyle/>
          <a:p>
            <a:r>
              <a:rPr lang="ar-SA"/>
              <a:t>حلول البطالة</a:t>
            </a:r>
            <a:endParaRPr lang="ar-JO"/>
          </a:p>
        </p:txBody>
      </p:sp>
      <p:sp>
        <p:nvSpPr>
          <p:cNvPr id="3" name="عنصر نائب للمحتوى 2">
            <a:extLst>
              <a:ext uri="{FF2B5EF4-FFF2-40B4-BE49-F238E27FC236}">
                <a16:creationId xmlns:a16="http://schemas.microsoft.com/office/drawing/2014/main" id="{47041B81-55DC-D14F-8F29-FC71876DF23D}"/>
              </a:ext>
            </a:extLst>
          </p:cNvPr>
          <p:cNvSpPr>
            <a:spLocks noGrp="1"/>
          </p:cNvSpPr>
          <p:nvPr>
            <p:ph idx="1"/>
          </p:nvPr>
        </p:nvSpPr>
        <p:spPr>
          <a:xfrm>
            <a:off x="1295400" y="2556931"/>
            <a:ext cx="9920287" cy="3515257"/>
          </a:xfrm>
        </p:spPr>
        <p:txBody>
          <a:bodyPr>
            <a:normAutofit/>
          </a:bodyPr>
          <a:lstStyle/>
          <a:p>
            <a:pPr marL="0" indent="0">
              <a:buNone/>
            </a:pPr>
            <a:r>
              <a:rPr lang="ar-SA">
                <a:solidFill>
                  <a:schemeClr val="tx1"/>
                </a:solidFill>
              </a:rPr>
              <a:t>1.الزام الشركات الاجنبية بالاستعانه بالكوادر العراقية بعد اجراء التدريب والتأهيل اللازم لزجهم في المشاريع الحكوميه وبالخصوص في القطاع النفطي الذي  يقدر العاملين فيه من الجنسيات الاجنبيه قرابة 74 الف عامل في الوقت الذي يعاني فيه الالاف</a:t>
            </a:r>
          </a:p>
          <a:p>
            <a:pPr marL="0" indent="0">
              <a:buNone/>
            </a:pPr>
            <a:r>
              <a:rPr lang="ar-SA">
                <a:solidFill>
                  <a:schemeClr val="tx1"/>
                </a:solidFill>
              </a:rPr>
              <a:t> من خريجي الكليات والمعاهد النفطيه من البطالة. </a:t>
            </a: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a:solidFill>
                <a:schemeClr val="tx1"/>
              </a:solidFill>
            </a:endParaRPr>
          </a:p>
          <a:p>
            <a:pPr marL="0" indent="0">
              <a:buNone/>
            </a:pPr>
            <a:endParaRPr lang="ar-SA" b="1">
              <a:solidFill>
                <a:schemeClr val="tx1"/>
              </a:solidFill>
            </a:endParaRPr>
          </a:p>
          <a:p>
            <a:pPr marL="0" indent="0">
              <a:buNone/>
            </a:pPr>
            <a:endParaRPr lang="ar-SA">
              <a:solidFill>
                <a:schemeClr val="tx1"/>
              </a:solidFill>
            </a:endParaRPr>
          </a:p>
          <a:p>
            <a:pPr marL="0" indent="0">
              <a:buNone/>
            </a:pPr>
            <a:endParaRPr lang="ar-JO">
              <a:solidFill>
                <a:schemeClr val="tx1"/>
              </a:solidFill>
            </a:endParaRPr>
          </a:p>
        </p:txBody>
      </p:sp>
      <p:pic>
        <p:nvPicPr>
          <p:cNvPr id="4" name="صورة 4">
            <a:extLst>
              <a:ext uri="{FF2B5EF4-FFF2-40B4-BE49-F238E27FC236}">
                <a16:creationId xmlns:a16="http://schemas.microsoft.com/office/drawing/2014/main" id="{BB82B11F-C617-6843-A624-1057792869A6}"/>
              </a:ext>
            </a:extLst>
          </p:cNvPr>
          <p:cNvPicPr>
            <a:picLocks noChangeAspect="1"/>
          </p:cNvPicPr>
          <p:nvPr/>
        </p:nvPicPr>
        <p:blipFill>
          <a:blip r:embed="rId2"/>
          <a:stretch>
            <a:fillRect/>
          </a:stretch>
        </p:blipFill>
        <p:spPr>
          <a:xfrm>
            <a:off x="976312" y="3689881"/>
            <a:ext cx="3952875" cy="2185987"/>
          </a:xfrm>
          <a:prstGeom prst="rect">
            <a:avLst/>
          </a:prstGeom>
        </p:spPr>
      </p:pic>
    </p:spTree>
    <p:extLst>
      <p:ext uri="{BB962C8B-B14F-4D97-AF65-F5344CB8AC3E}">
        <p14:creationId xmlns:p14="http://schemas.microsoft.com/office/powerpoint/2010/main" val="1816193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0C82D3E-C05A-1C46-9B83-78D58AC591A8}"/>
              </a:ext>
            </a:extLst>
          </p:cNvPr>
          <p:cNvSpPr>
            <a:spLocks noGrp="1"/>
          </p:cNvSpPr>
          <p:nvPr>
            <p:ph idx="1"/>
          </p:nvPr>
        </p:nvSpPr>
        <p:spPr>
          <a:xfrm>
            <a:off x="1438277" y="976310"/>
            <a:ext cx="10491786" cy="5191127"/>
          </a:xfrm>
        </p:spPr>
        <p:txBody>
          <a:bodyPr>
            <a:normAutofit/>
          </a:bodyPr>
          <a:lstStyle/>
          <a:p>
            <a:r>
              <a:rPr lang="ar-SA"/>
              <a:t>2.تفعيل برامج التدريب والتأهيل كافة العاطلين عن العمل لاجل منحهم مهارات تناسب سوق العمل وتمكنهم من ايجاد فرص عمل جيدة. </a:t>
            </a:r>
          </a:p>
          <a:p>
            <a:endParaRPr lang="ar-SA"/>
          </a:p>
          <a:p>
            <a:endParaRPr lang="ar-SA"/>
          </a:p>
          <a:p>
            <a:endParaRPr lang="ar-SA"/>
          </a:p>
          <a:p>
            <a:endParaRPr lang="ar-SA"/>
          </a:p>
          <a:p>
            <a:pPr marL="0" indent="0">
              <a:buNone/>
            </a:pPr>
            <a:r>
              <a:rPr lang="ar-SA"/>
              <a:t> </a:t>
            </a:r>
          </a:p>
          <a:p>
            <a:endParaRPr lang="ar-SA"/>
          </a:p>
          <a:p>
            <a:pPr marL="0" indent="0">
              <a:buNone/>
            </a:pPr>
            <a:endParaRPr lang="ar-SA"/>
          </a:p>
          <a:p>
            <a:endParaRPr lang="ar-JO"/>
          </a:p>
        </p:txBody>
      </p:sp>
      <p:pic>
        <p:nvPicPr>
          <p:cNvPr id="4" name="صورة 4">
            <a:extLst>
              <a:ext uri="{FF2B5EF4-FFF2-40B4-BE49-F238E27FC236}">
                <a16:creationId xmlns:a16="http://schemas.microsoft.com/office/drawing/2014/main" id="{715F25EA-849B-1143-939D-BCFD21F39C26}"/>
              </a:ext>
            </a:extLst>
          </p:cNvPr>
          <p:cNvPicPr>
            <a:picLocks noChangeAspect="1"/>
          </p:cNvPicPr>
          <p:nvPr/>
        </p:nvPicPr>
        <p:blipFill>
          <a:blip r:embed="rId2"/>
          <a:stretch>
            <a:fillRect/>
          </a:stretch>
        </p:blipFill>
        <p:spPr>
          <a:xfrm>
            <a:off x="1305719" y="2428875"/>
            <a:ext cx="9601196" cy="3452815"/>
          </a:xfrm>
          <a:prstGeom prst="rect">
            <a:avLst/>
          </a:prstGeom>
        </p:spPr>
      </p:pic>
    </p:spTree>
    <p:extLst>
      <p:ext uri="{BB962C8B-B14F-4D97-AF65-F5344CB8AC3E}">
        <p14:creationId xmlns:p14="http://schemas.microsoft.com/office/powerpoint/2010/main" val="35154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00C4135-3D38-B84B-B243-19EEBC4A86C0}"/>
              </a:ext>
            </a:extLst>
          </p:cNvPr>
          <p:cNvSpPr>
            <a:spLocks noGrp="1"/>
          </p:cNvSpPr>
          <p:nvPr>
            <p:ph idx="1"/>
          </p:nvPr>
        </p:nvSpPr>
        <p:spPr>
          <a:xfrm>
            <a:off x="1414464" y="818618"/>
            <a:ext cx="10384630" cy="6313225"/>
          </a:xfrm>
        </p:spPr>
        <p:txBody>
          <a:bodyPr/>
          <a:lstStyle/>
          <a:p>
            <a:r>
              <a:rPr lang="ar-SA"/>
              <a:t>3.توفير قروض لتأسيس  المشاريع المتوسطه والصغيرة من خلال صندوق القروض المدرة للربح في وزارة العمل والشؤن الاجتماعيه.</a:t>
            </a:r>
          </a:p>
          <a:p>
            <a:r>
              <a:rPr lang="ar-SA"/>
              <a:t> </a:t>
            </a:r>
          </a:p>
          <a:p>
            <a:endParaRPr lang="ar-SA"/>
          </a:p>
          <a:p>
            <a:endParaRPr lang="ar-SA"/>
          </a:p>
          <a:p>
            <a:endParaRPr lang="ar-SA"/>
          </a:p>
          <a:p>
            <a:endParaRPr lang="ar-SA"/>
          </a:p>
          <a:p>
            <a:endParaRPr lang="ar-SA"/>
          </a:p>
          <a:p>
            <a:endParaRPr lang="ar-SA"/>
          </a:p>
          <a:p>
            <a:endParaRPr lang="ar-SA"/>
          </a:p>
          <a:p>
            <a:endParaRPr lang="ar-SA"/>
          </a:p>
          <a:p>
            <a:r>
              <a:rPr lang="af-ZA"/>
              <a:t>B</a:t>
            </a:r>
            <a:r>
              <a:rPr lang="ar-SA"/>
              <a:t>y yasser najeeb </a:t>
            </a:r>
            <a:endParaRPr lang="ar-JO"/>
          </a:p>
        </p:txBody>
      </p:sp>
      <p:pic>
        <p:nvPicPr>
          <p:cNvPr id="4" name="صورة 4">
            <a:extLst>
              <a:ext uri="{FF2B5EF4-FFF2-40B4-BE49-F238E27FC236}">
                <a16:creationId xmlns:a16="http://schemas.microsoft.com/office/drawing/2014/main" id="{DAE85F19-5306-BA49-A92D-75D28241E94C}"/>
              </a:ext>
            </a:extLst>
          </p:cNvPr>
          <p:cNvPicPr>
            <a:picLocks noChangeAspect="1"/>
          </p:cNvPicPr>
          <p:nvPr/>
        </p:nvPicPr>
        <p:blipFill>
          <a:blip r:embed="rId2"/>
          <a:stretch>
            <a:fillRect/>
          </a:stretch>
        </p:blipFill>
        <p:spPr>
          <a:xfrm>
            <a:off x="789103" y="2478087"/>
            <a:ext cx="3901960" cy="3596485"/>
          </a:xfrm>
          <a:prstGeom prst="rect">
            <a:avLst/>
          </a:prstGeom>
        </p:spPr>
      </p:pic>
    </p:spTree>
    <p:extLst>
      <p:ext uri="{BB962C8B-B14F-4D97-AF65-F5344CB8AC3E}">
        <p14:creationId xmlns:p14="http://schemas.microsoft.com/office/powerpoint/2010/main" val="224766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E375C25-132C-474B-A119-958C49746BAA}"/>
              </a:ext>
            </a:extLst>
          </p:cNvPr>
          <p:cNvSpPr>
            <a:spLocks noGrp="1"/>
          </p:cNvSpPr>
          <p:nvPr>
            <p:ph idx="1"/>
          </p:nvPr>
        </p:nvSpPr>
        <p:spPr>
          <a:xfrm>
            <a:off x="1854994" y="869156"/>
            <a:ext cx="9601196" cy="5988844"/>
          </a:xfrm>
        </p:spPr>
        <p:txBody>
          <a:bodyPr>
            <a:normAutofit/>
          </a:bodyPr>
          <a:lstStyle/>
          <a:p>
            <a:r>
              <a:rPr lang="ar-SA"/>
              <a:t>4.تقليل سن التقاعد والغاء ازدواجية الرواتب. وجعل سن التقاعد في عمر50 عام. </a:t>
            </a:r>
          </a:p>
          <a:p>
            <a:r>
              <a:rPr lang="ar-SA"/>
              <a:t>حيث يبلغ عدد موظفي العراق 6.5 مليون موظف حسب تصريح وزير الماليه لسنة 2020</a:t>
            </a:r>
          </a:p>
          <a:p>
            <a:pPr marL="0" indent="0">
              <a:buNone/>
            </a:pPr>
            <a:endParaRPr lang="ar-SA"/>
          </a:p>
          <a:p>
            <a:r>
              <a:rPr lang="ar-SA"/>
              <a:t>5. معالجة اوجه القصور التي تعتري وظائف القطاع الخاص وتزيد من رغبة الجمهور بالانخراط بالمؤسسات الحكوميه عبر توفير حزمة من المزايا اهما التقاعد والحماية الاجتماعية والرعاية الصحيه. واضافة قانون التقاعد للعاملين في القطاع الخاص. </a:t>
            </a:r>
          </a:p>
          <a:p>
            <a:r>
              <a:rPr lang="ar-SA"/>
              <a:t>6. تركيز الحكومة على مشروعات البنية التحتيه لدورها بتعجيل البناء والاعمار من جهه ولكونها مولدة لفرص العمل بشكل كثيف من جهه اخرى. </a:t>
            </a:r>
          </a:p>
          <a:p>
            <a:endParaRPr lang="ar-SA"/>
          </a:p>
          <a:p>
            <a:endParaRPr lang="ar-SA"/>
          </a:p>
          <a:p>
            <a:endParaRPr lang="ar-SA"/>
          </a:p>
          <a:p>
            <a:r>
              <a:rPr lang="af-ZA"/>
              <a:t>B</a:t>
            </a:r>
            <a:r>
              <a:rPr lang="ar-SA"/>
              <a:t>y yasser najeeb </a:t>
            </a:r>
          </a:p>
          <a:p>
            <a:endParaRPr lang="ar-SA"/>
          </a:p>
          <a:p>
            <a:endParaRPr lang="ar-SA"/>
          </a:p>
          <a:p>
            <a:endParaRPr lang="ar-SA"/>
          </a:p>
          <a:p>
            <a:endParaRPr lang="ar-SA" b="1"/>
          </a:p>
          <a:p>
            <a:endParaRPr lang="ar-SA" b="1"/>
          </a:p>
          <a:p>
            <a:endParaRPr lang="ar-SA" b="1"/>
          </a:p>
          <a:p>
            <a:endParaRPr lang="ar-SA"/>
          </a:p>
          <a:p>
            <a:endParaRPr lang="ar-SA"/>
          </a:p>
          <a:p>
            <a:pPr marL="0" indent="0">
              <a:buNone/>
            </a:pPr>
            <a:endParaRPr lang="ar-SA"/>
          </a:p>
          <a:p>
            <a:endParaRPr lang="ar-SA"/>
          </a:p>
          <a:p>
            <a:endParaRPr lang="ar-SA"/>
          </a:p>
          <a:p>
            <a:endParaRPr lang="ar-SA"/>
          </a:p>
          <a:p>
            <a:endParaRPr lang="ar-JO">
              <a:effectLst/>
            </a:endParaRPr>
          </a:p>
          <a:p>
            <a:endParaRPr lang="ar-SA"/>
          </a:p>
          <a:p>
            <a:endParaRPr lang="ar-SA"/>
          </a:p>
          <a:p>
            <a:endParaRPr lang="ar-SA"/>
          </a:p>
          <a:p>
            <a:endParaRPr lang="ar-SA"/>
          </a:p>
        </p:txBody>
      </p:sp>
    </p:spTree>
    <p:extLst>
      <p:ext uri="{BB962C8B-B14F-4D97-AF65-F5344CB8AC3E}">
        <p14:creationId xmlns:p14="http://schemas.microsoft.com/office/powerpoint/2010/main" val="4785959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7</Slides>
  <Notes>0</Notes>
  <HiddenSlides>0</HiddenSlide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unemployment</vt:lpstr>
      <vt:lpstr>البطالة </vt:lpstr>
      <vt:lpstr>اسبابها </vt:lpstr>
      <vt:lpstr>حلول البطالة</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البطالة </dc:title>
  <dc:creator>9647517318852</dc:creator>
  <cp:lastModifiedBy>9647517318852</cp:lastModifiedBy>
  <cp:revision>6</cp:revision>
  <dcterms:created xsi:type="dcterms:W3CDTF">2021-06-11T07:10:14Z</dcterms:created>
  <dcterms:modified xsi:type="dcterms:W3CDTF">2021-06-11T20:29:34Z</dcterms:modified>
</cp:coreProperties>
</file>