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74" r:id="rId3"/>
    <p:sldId id="263" r:id="rId4"/>
    <p:sldId id="268" r:id="rId5"/>
    <p:sldId id="267" r:id="rId6"/>
    <p:sldId id="264" r:id="rId7"/>
    <p:sldId id="265" r:id="rId8"/>
    <p:sldId id="266" r:id="rId9"/>
    <p:sldId id="270" r:id="rId10"/>
    <p:sldId id="271" r:id="rId11"/>
    <p:sldId id="258"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3D98EC9-6E2B-494B-8A1E-3DD9F4A13CF9}" type="datetimeFigureOut">
              <a:rPr lang="ar-IQ" smtClean="0"/>
              <a:t>08/11/1442</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83FBB2A-4973-4EF9-B9EE-C22D179E9F13}" type="slidenum">
              <a:rPr lang="ar-IQ" smtClean="0"/>
              <a:t>‹Nr.›</a:t>
            </a:fld>
            <a:endParaRPr lang="ar-IQ"/>
          </a:p>
        </p:txBody>
      </p:sp>
    </p:spTree>
    <p:extLst>
      <p:ext uri="{BB962C8B-B14F-4D97-AF65-F5344CB8AC3E}">
        <p14:creationId xmlns:p14="http://schemas.microsoft.com/office/powerpoint/2010/main" val="26188358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D86C-4296-428E-B73C-0F7F0A4413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0B7C96-A358-4894-A064-863E788BD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5DCE22-D897-4F90-A8D8-9DE02E9AB7EB}"/>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5" name="Footer Placeholder 4">
            <a:extLst>
              <a:ext uri="{FF2B5EF4-FFF2-40B4-BE49-F238E27FC236}">
                <a16:creationId xmlns:a16="http://schemas.microsoft.com/office/drawing/2014/main" id="{863A4F5E-D6B3-43E0-9887-274482557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6B7AE-951A-458D-9793-1466D0E29717}"/>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245333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9E7C-6A2C-4B56-8029-81F77BB2C7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4224DE-6126-49AE-81B1-1CD54312E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D35A4-5293-48A6-A64D-B7D0FBD451EF}"/>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5" name="Footer Placeholder 4">
            <a:extLst>
              <a:ext uri="{FF2B5EF4-FFF2-40B4-BE49-F238E27FC236}">
                <a16:creationId xmlns:a16="http://schemas.microsoft.com/office/drawing/2014/main" id="{24D805F7-8F96-4579-B148-12706BE8C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BAEF2-40C4-4E47-A5A6-E73C1A5BB303}"/>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14485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A4985A-FB24-422C-A80B-A81AAE6DA2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2732A7-E667-45C3-BB43-BB6AB02C59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1D1C5-C6A8-4627-AB27-73FD4EE63B9D}"/>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5" name="Footer Placeholder 4">
            <a:extLst>
              <a:ext uri="{FF2B5EF4-FFF2-40B4-BE49-F238E27FC236}">
                <a16:creationId xmlns:a16="http://schemas.microsoft.com/office/drawing/2014/main" id="{83AEF38D-658D-4EDD-A5DE-123EE1ADB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DFE7C-06DD-4C16-A39F-B5B1175A73FF}"/>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79757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99021-5229-4C3E-823C-6D254E7C3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FF6901-1E55-46DB-B750-0A0910FD01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D70DE-3730-40A2-AE85-BCC3B4A7103B}"/>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5" name="Footer Placeholder 4">
            <a:extLst>
              <a:ext uri="{FF2B5EF4-FFF2-40B4-BE49-F238E27FC236}">
                <a16:creationId xmlns:a16="http://schemas.microsoft.com/office/drawing/2014/main" id="{B1B0FEF9-CD8A-4C79-8071-DAD726E5ED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45268-CD04-4F30-B1EB-FECCC7FE69B7}"/>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142197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2219-43F6-4DD6-BACC-3F900A5415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6F3FF-880F-4E5E-9E63-8B02444E11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7A071D-D4B4-4B84-A647-AFB34DF69CAD}"/>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5" name="Footer Placeholder 4">
            <a:extLst>
              <a:ext uri="{FF2B5EF4-FFF2-40B4-BE49-F238E27FC236}">
                <a16:creationId xmlns:a16="http://schemas.microsoft.com/office/drawing/2014/main" id="{1A7FE27D-277F-49E9-B23A-E9465E930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94D186-DAEF-44E3-A483-ADF0B20AD167}"/>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243476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ED79-5C44-44BE-9F03-4C9F670328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3D02B8-B07F-4359-9312-5626FF5AD6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1F13F-286F-4186-ADB3-5F399897C7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2731D6-ABB8-411E-B151-48605F623152}"/>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6" name="Footer Placeholder 5">
            <a:extLst>
              <a:ext uri="{FF2B5EF4-FFF2-40B4-BE49-F238E27FC236}">
                <a16:creationId xmlns:a16="http://schemas.microsoft.com/office/drawing/2014/main" id="{06205523-243A-46F3-908B-EDB2A601C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382409-FA86-4D02-9F53-6524F4E3913A}"/>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16199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78AF-216E-4006-A9CF-72F1749463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D5CAB9-7B69-4062-A65F-B8A6BD6278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91136F-11C0-4FD8-B2C7-E8963EF33F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8BB6D3-EE8C-46CC-9856-9BC26EF1F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C3BDD-068A-410A-8B74-D8534D8E9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1189D2-87E5-4E52-BAA4-363293D28585}"/>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8" name="Footer Placeholder 7">
            <a:extLst>
              <a:ext uri="{FF2B5EF4-FFF2-40B4-BE49-F238E27FC236}">
                <a16:creationId xmlns:a16="http://schemas.microsoft.com/office/drawing/2014/main" id="{3DD9A8B3-2546-42DE-BD1C-0E1753D09D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99CA05-2959-4D7A-99E0-EC4F09524983}"/>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50966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C272A-4185-4CBA-AC5D-2DD61F4608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4A4BB2-A8C7-4CEA-B7ED-739B08B21738}"/>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4" name="Footer Placeholder 3">
            <a:extLst>
              <a:ext uri="{FF2B5EF4-FFF2-40B4-BE49-F238E27FC236}">
                <a16:creationId xmlns:a16="http://schemas.microsoft.com/office/drawing/2014/main" id="{60308CB9-9BAE-45C7-8EE3-13ED3CE333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75EE36-808B-47FD-919D-61A85A80CD6C}"/>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41967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2ED13-DC0C-4D51-9EB2-F18D5C0DAC03}"/>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3" name="Footer Placeholder 2">
            <a:extLst>
              <a:ext uri="{FF2B5EF4-FFF2-40B4-BE49-F238E27FC236}">
                <a16:creationId xmlns:a16="http://schemas.microsoft.com/office/drawing/2014/main" id="{A15C32D7-C2BB-40A9-8BF2-83BF184377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9E4AC-C7AD-4591-8E15-09BB7DB4674B}"/>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391741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60A1A-72CF-48AF-80A5-43876EA511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E20210-B8A1-4700-88FC-8A3C52F76D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BF1E69-7539-4DAF-AB60-32932F1AD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97E252-AD8E-4EFF-B92E-B28D3DACBC18}"/>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6" name="Footer Placeholder 5">
            <a:extLst>
              <a:ext uri="{FF2B5EF4-FFF2-40B4-BE49-F238E27FC236}">
                <a16:creationId xmlns:a16="http://schemas.microsoft.com/office/drawing/2014/main" id="{67FE348E-7411-429F-9B95-B4D76A21D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64BBDB-10AC-4387-BDAD-4A4A13BDBFEE}"/>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2615498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4725A-443B-4C62-9CE0-D6497BA334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5DE928-81D0-486C-BD21-24D6B470B2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F02367-D04F-4AD9-8927-E40E2DC13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0CE153-8DE5-4F36-968F-00769BE3BB01}"/>
              </a:ext>
            </a:extLst>
          </p:cNvPr>
          <p:cNvSpPr>
            <a:spLocks noGrp="1"/>
          </p:cNvSpPr>
          <p:nvPr>
            <p:ph type="dt" sz="half" idx="10"/>
          </p:nvPr>
        </p:nvSpPr>
        <p:spPr/>
        <p:txBody>
          <a:bodyPr/>
          <a:lstStyle/>
          <a:p>
            <a:fld id="{01AEB0AD-1B75-48B2-828A-F225B294C5B6}" type="datetimeFigureOut">
              <a:rPr lang="en-US" smtClean="0"/>
              <a:t>6/17/2021</a:t>
            </a:fld>
            <a:endParaRPr lang="en-US"/>
          </a:p>
        </p:txBody>
      </p:sp>
      <p:sp>
        <p:nvSpPr>
          <p:cNvPr id="6" name="Footer Placeholder 5">
            <a:extLst>
              <a:ext uri="{FF2B5EF4-FFF2-40B4-BE49-F238E27FC236}">
                <a16:creationId xmlns:a16="http://schemas.microsoft.com/office/drawing/2014/main" id="{79259DAC-13A8-4ADF-A80E-C232A64128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C4F22-6D9D-4FE1-8559-30A49C5AFFEA}"/>
              </a:ext>
            </a:extLst>
          </p:cNvPr>
          <p:cNvSpPr>
            <a:spLocks noGrp="1"/>
          </p:cNvSpPr>
          <p:nvPr>
            <p:ph type="sldNum" sz="quarter" idx="12"/>
          </p:nvPr>
        </p:nvSpPr>
        <p:spPr/>
        <p:txBody>
          <a:bodyPr/>
          <a:lstStyle/>
          <a:p>
            <a:fld id="{41E90103-8AF0-4C02-81BF-20E37811FDCF}" type="slidenum">
              <a:rPr lang="en-US" smtClean="0"/>
              <a:t>‹Nr.›</a:t>
            </a:fld>
            <a:endParaRPr lang="en-US"/>
          </a:p>
        </p:txBody>
      </p:sp>
    </p:spTree>
    <p:extLst>
      <p:ext uri="{BB962C8B-B14F-4D97-AF65-F5344CB8AC3E}">
        <p14:creationId xmlns:p14="http://schemas.microsoft.com/office/powerpoint/2010/main" val="154214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2E7842-56AB-4718-B838-26C70FDFBF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8A252C-D835-4D3D-BA9F-F82207739F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281829-7516-4819-9835-A4EE64408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EB0AD-1B75-48B2-828A-F225B294C5B6}" type="datetimeFigureOut">
              <a:rPr lang="en-US" smtClean="0"/>
              <a:t>6/17/2021</a:t>
            </a:fld>
            <a:endParaRPr lang="en-US"/>
          </a:p>
        </p:txBody>
      </p:sp>
      <p:sp>
        <p:nvSpPr>
          <p:cNvPr id="5" name="Footer Placeholder 4">
            <a:extLst>
              <a:ext uri="{FF2B5EF4-FFF2-40B4-BE49-F238E27FC236}">
                <a16:creationId xmlns:a16="http://schemas.microsoft.com/office/drawing/2014/main" id="{B2B7BD7F-BFE5-4E7B-B48D-C0F0EE8C53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9693C7-B2E4-4D22-8AEA-7C2ADFA07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90103-8AF0-4C02-81BF-20E37811FDCF}" type="slidenum">
              <a:rPr lang="en-US" smtClean="0"/>
              <a:t>‹Nr.›</a:t>
            </a:fld>
            <a:endParaRPr lang="en-US"/>
          </a:p>
        </p:txBody>
      </p:sp>
    </p:spTree>
    <p:extLst>
      <p:ext uri="{BB962C8B-B14F-4D97-AF65-F5344CB8AC3E}">
        <p14:creationId xmlns:p14="http://schemas.microsoft.com/office/powerpoint/2010/main" val="327365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12" Type="http://schemas.openxmlformats.org/officeDocument/2006/relationships/image" Target="../media/image25.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11" Type="http://schemas.openxmlformats.org/officeDocument/2006/relationships/image" Target="../media/image24.jpeg"/><Relationship Id="rId5" Type="http://schemas.openxmlformats.org/officeDocument/2006/relationships/image" Target="../media/image18.jpeg"/><Relationship Id="rId10" Type="http://schemas.openxmlformats.org/officeDocument/2006/relationships/image" Target="../media/image23.jpeg"/><Relationship Id="rId4" Type="http://schemas.openxmlformats.org/officeDocument/2006/relationships/image" Target="../media/image17.jpg"/><Relationship Id="rId9" Type="http://schemas.openxmlformats.org/officeDocument/2006/relationships/image" Target="../media/image2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07698" y="1699404"/>
            <a:ext cx="10363200" cy="3194648"/>
          </a:xfrm>
        </p:spPr>
        <p:txBody>
          <a:bodyPr>
            <a:noAutofit/>
          </a:bodyPr>
          <a:lstStyle/>
          <a:p>
            <a:br>
              <a:rPr lang="ar-IQ" sz="2400" b="1" dirty="0"/>
            </a:br>
            <a:br>
              <a:rPr lang="ar-IQ" sz="2400" b="1" dirty="0"/>
            </a:br>
            <a:br>
              <a:rPr lang="ar-IQ" sz="2400" b="1" dirty="0"/>
            </a:br>
            <a:r>
              <a:rPr lang="en-US" b="1" dirty="0">
                <a:solidFill>
                  <a:srgbClr val="FF0000"/>
                </a:solidFill>
              </a:rPr>
              <a:t>Unemployment…</a:t>
            </a:r>
            <a:br>
              <a:rPr lang="en-US" b="1" dirty="0">
                <a:solidFill>
                  <a:srgbClr val="FF0000"/>
                </a:solidFill>
              </a:rPr>
            </a:br>
            <a:r>
              <a:rPr lang="en-US" b="1" dirty="0">
                <a:solidFill>
                  <a:srgbClr val="FF0000"/>
                </a:solidFill>
              </a:rPr>
              <a:t>Problems and solutions</a:t>
            </a:r>
            <a:br>
              <a:rPr lang="ar-IQ" sz="2400" b="1" dirty="0"/>
            </a:br>
            <a:endParaRPr lang="ar-IQ" sz="3200" dirty="0"/>
          </a:p>
        </p:txBody>
      </p:sp>
      <p:sp>
        <p:nvSpPr>
          <p:cNvPr id="4" name="عنوان 1"/>
          <p:cNvSpPr txBox="1">
            <a:spLocks/>
          </p:cNvSpPr>
          <p:nvPr/>
        </p:nvSpPr>
        <p:spPr>
          <a:xfrm>
            <a:off x="1117600" y="323850"/>
            <a:ext cx="10363200" cy="16002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a:r>
              <a:rPr lang="en-US" sz="2800" b="1" dirty="0"/>
              <a:t>University of Mosul</a:t>
            </a:r>
          </a:p>
          <a:p>
            <a:pPr algn="l"/>
            <a:r>
              <a:rPr lang="en-US" sz="2800" b="1" dirty="0"/>
              <a:t>College of Science</a:t>
            </a:r>
          </a:p>
          <a:p>
            <a:pPr algn="l"/>
            <a:r>
              <a:rPr lang="en-US" sz="2800" b="1" dirty="0"/>
              <a:t>Department of Chemistry</a:t>
            </a:r>
            <a:endParaRPr lang="ar-IQ" sz="2800" b="1" dirty="0"/>
          </a:p>
        </p:txBody>
      </p:sp>
      <p:sp>
        <p:nvSpPr>
          <p:cNvPr id="6" name="عنوان 1"/>
          <p:cNvSpPr txBox="1">
            <a:spLocks/>
          </p:cNvSpPr>
          <p:nvPr/>
        </p:nvSpPr>
        <p:spPr>
          <a:xfrm>
            <a:off x="889000" y="4695825"/>
            <a:ext cx="10363200" cy="16002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b="1" dirty="0"/>
              <a:t>Group (S06)</a:t>
            </a:r>
            <a:endParaRPr lang="ar-IQ" b="1" dirty="0"/>
          </a:p>
        </p:txBody>
      </p:sp>
    </p:spTree>
    <p:extLst>
      <p:ext uri="{BB962C8B-B14F-4D97-AF65-F5344CB8AC3E}">
        <p14:creationId xmlns:p14="http://schemas.microsoft.com/office/powerpoint/2010/main" val="654861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2050" name="Picture 2" descr="C:\Users\Ammar\Desktop\222222222\تنزيل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1738" y="117436"/>
            <a:ext cx="2239432" cy="22294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Ammar\Desktop\aasas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5683" y="117437"/>
            <a:ext cx="3660339" cy="222947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A3127239-103D-441D-B7ED-051F5CF6CB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8371" y="68085"/>
            <a:ext cx="3144867" cy="2229479"/>
          </a:xfrm>
          <a:prstGeom prst="rect">
            <a:avLst/>
          </a:prstGeom>
        </p:spPr>
      </p:pic>
      <p:pic>
        <p:nvPicPr>
          <p:cNvPr id="2051" name="Picture 3" descr="C:\Users\Ammar\Desktop\222222222\تنزيل (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314" y="2488992"/>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mmar\Desktop\222222222\تنزيل (7).jpg"/>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6336820" y="2512411"/>
            <a:ext cx="3022840" cy="181370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mmar\Desktop\222222222\تنزيل (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63" y="2488992"/>
            <a:ext cx="2776824"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Ammar\Desktop\222222222\images (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44075" y="2375663"/>
            <a:ext cx="1547902" cy="207450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Ammar\Desktop\222222222\تنزيل (1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63" y="4627568"/>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Ammar\Desktop\222222222\تنزيل (12).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0633" y="4832355"/>
            <a:ext cx="2628900" cy="17335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Ammar\Desktop\222222222\D8B1D8AF-D8B3D98A-D985D988D984-D8ACD8AFD8A9.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55205" y="4740340"/>
            <a:ext cx="3068129" cy="19175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838371" y="4620237"/>
            <a:ext cx="3227560" cy="2150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122820" y="117436"/>
            <a:ext cx="2317467" cy="1446550"/>
          </a:xfrm>
          <a:prstGeom prst="rect">
            <a:avLst/>
          </a:prstGeom>
        </p:spPr>
        <p:style>
          <a:lnRef idx="1">
            <a:schemeClr val="accent5"/>
          </a:lnRef>
          <a:fillRef idx="3">
            <a:schemeClr val="accent5"/>
          </a:fillRef>
          <a:effectRef idx="2">
            <a:schemeClr val="accent5"/>
          </a:effectRef>
          <a:fontRef idx="minor">
            <a:schemeClr val="lt1"/>
          </a:fontRef>
        </p:style>
        <p:txBody>
          <a:bodyPr wrap="square" lIns="91440" tIns="45720" rIns="91440" bIns="45720">
            <a:spAutoFit/>
          </a:bodyPr>
          <a:lstStyle/>
          <a:p>
            <a:pPr algn="ctr"/>
            <a:r>
              <a:rPr lang="en-US"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Girls</a:t>
            </a:r>
            <a:endParaRPr lang="ar-IQ"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49996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51133-8FBE-4166-A79F-11EDAF312B51}"/>
              </a:ext>
            </a:extLst>
          </p:cNvPr>
          <p:cNvSpPr>
            <a:spLocks noGrp="1"/>
          </p:cNvSpPr>
          <p:nvPr>
            <p:ph idx="1"/>
          </p:nvPr>
        </p:nvSpPr>
        <p:spPr>
          <a:xfrm>
            <a:off x="495300" y="439947"/>
            <a:ext cx="10858500" cy="5737016"/>
          </a:xfrm>
        </p:spPr>
        <p:txBody>
          <a:bodyPr>
            <a:normAutofit fontScale="92500" lnSpcReduction="20000"/>
          </a:bodyPr>
          <a:lstStyle/>
          <a:p>
            <a:pPr marL="0" indent="0" rtl="1">
              <a:buNone/>
            </a:pPr>
            <a:r>
              <a:rPr lang="en-US" sz="4000" b="1" dirty="0">
                <a:solidFill>
                  <a:srgbClr val="FF0000"/>
                </a:solidFill>
              </a:rPr>
              <a:t>Recommendation: </a:t>
            </a:r>
          </a:p>
          <a:p>
            <a:pPr marL="0" indent="0" rtl="1">
              <a:buNone/>
            </a:pPr>
            <a:r>
              <a:rPr lang="en-US" sz="4000" b="1" dirty="0"/>
              <a:t>We know that there is no appointment in our country, and if it is found, it is few. </a:t>
            </a:r>
          </a:p>
          <a:p>
            <a:pPr marL="0" indent="0" rtl="1">
              <a:buNone/>
            </a:pPr>
            <a:r>
              <a:rPr lang="en-US" sz="4000" b="1" dirty="0">
                <a:solidFill>
                  <a:srgbClr val="00B0F0"/>
                </a:solidFill>
              </a:rPr>
              <a:t>My message </a:t>
            </a:r>
            <a:r>
              <a:rPr lang="en-US" sz="4000" b="1" dirty="0"/>
              <a:t>to every graduate student or at the gates of graduation is to try to find a job that will benefit him, and this has a positive aspect that will be reflected on him. He will develop himself and at the same time will earn money that qualifies him to complete any path he seeks for. </a:t>
            </a:r>
          </a:p>
          <a:p>
            <a:pPr marL="0" indent="0" rtl="1">
              <a:buNone/>
            </a:pPr>
            <a:r>
              <a:rPr lang="en-US" sz="4000" b="1" dirty="0">
                <a:solidFill>
                  <a:srgbClr val="00B0F0"/>
                </a:solidFill>
              </a:rPr>
              <a:t>On the other hand</a:t>
            </a:r>
            <a:r>
              <a:rPr lang="en-US" sz="4000" b="1" dirty="0"/>
              <a:t>, there are many hobbies that can be practiced and marketed in social networking sites or local markets and benefit from them.</a:t>
            </a:r>
          </a:p>
        </p:txBody>
      </p:sp>
    </p:spTree>
    <p:extLst>
      <p:ext uri="{BB962C8B-B14F-4D97-AF65-F5344CB8AC3E}">
        <p14:creationId xmlns:p14="http://schemas.microsoft.com/office/powerpoint/2010/main" val="196914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mmar\Desktop\222222222\images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5319" y="839685"/>
            <a:ext cx="8701458" cy="542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48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IQ"/>
          </a:p>
        </p:txBody>
      </p:sp>
      <p:pic>
        <p:nvPicPr>
          <p:cNvPr id="2050" name="Picture 2" descr="C:\Users\Ammar\Desktop\222222222\تنزيل (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059" y="1167262"/>
            <a:ext cx="8033191" cy="3991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33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4591050"/>
            <a:ext cx="11468100" cy="2152650"/>
          </a:xfrm>
        </p:spPr>
        <p:txBody>
          <a:bodyPr>
            <a:noAutofit/>
          </a:bodyPr>
          <a:lstStyle/>
          <a:p>
            <a:r>
              <a:rPr lang="en-US" sz="4400" b="1" dirty="0">
                <a:solidFill>
                  <a:srgbClr val="FF0000"/>
                </a:solidFill>
              </a:rPr>
              <a:t>Under Supervisors</a:t>
            </a:r>
            <a:br>
              <a:rPr lang="en-US" sz="4400" b="1" dirty="0"/>
            </a:br>
            <a:br>
              <a:rPr lang="en-US" sz="4400" b="1" dirty="0"/>
            </a:br>
            <a:r>
              <a:rPr lang="en-US" sz="3600" b="1" dirty="0"/>
              <a:t>Dr. </a:t>
            </a:r>
            <a:r>
              <a:rPr lang="en-US" sz="3600" b="1" dirty="0" err="1"/>
              <a:t>Ammar</a:t>
            </a:r>
            <a:r>
              <a:rPr lang="en-US" sz="3600" b="1" dirty="0"/>
              <a:t> </a:t>
            </a:r>
            <a:r>
              <a:rPr lang="en-US" sz="3600" b="1" dirty="0" err="1"/>
              <a:t>Abdulsattar</a:t>
            </a:r>
            <a:r>
              <a:rPr lang="en-US" sz="3600" b="1" dirty="0"/>
              <a:t> Ibrahim       Mariam </a:t>
            </a:r>
            <a:r>
              <a:rPr lang="en-US" sz="3600" b="1" dirty="0" err="1"/>
              <a:t>Fawzi</a:t>
            </a:r>
            <a:r>
              <a:rPr lang="en-US" sz="3600" b="1" dirty="0"/>
              <a:t> </a:t>
            </a:r>
            <a:r>
              <a:rPr lang="en-US" sz="3600" b="1" dirty="0" err="1"/>
              <a:t>Habeeb</a:t>
            </a:r>
            <a:br>
              <a:rPr lang="en-US" sz="4400" b="1" dirty="0"/>
            </a:br>
            <a:endParaRPr lang="ar-IQ" sz="2000" b="1" dirty="0"/>
          </a:p>
        </p:txBody>
      </p:sp>
      <p:graphicFrame>
        <p:nvGraphicFramePr>
          <p:cNvPr id="3" name="جدول 2"/>
          <p:cNvGraphicFramePr>
            <a:graphicFrameLocks noGrp="1"/>
          </p:cNvGraphicFramePr>
          <p:nvPr>
            <p:extLst>
              <p:ext uri="{D42A27DB-BD31-4B8C-83A1-F6EECF244321}">
                <p14:modId xmlns:p14="http://schemas.microsoft.com/office/powerpoint/2010/main" val="3169635612"/>
              </p:ext>
            </p:extLst>
          </p:nvPr>
        </p:nvGraphicFramePr>
        <p:xfrm>
          <a:off x="1000125" y="400049"/>
          <a:ext cx="9048750" cy="3785616"/>
        </p:xfrm>
        <a:graphic>
          <a:graphicData uri="http://schemas.openxmlformats.org/drawingml/2006/table">
            <a:tbl>
              <a:tblPr firstRow="1" firstCol="1" bandRow="1">
                <a:tableStyleId>{5C22544A-7EE6-4342-B048-85BDC9FD1C3A}</a:tableStyleId>
              </a:tblPr>
              <a:tblGrid>
                <a:gridCol w="4657725">
                  <a:extLst>
                    <a:ext uri="{9D8B030D-6E8A-4147-A177-3AD203B41FA5}">
                      <a16:colId xmlns:a16="http://schemas.microsoft.com/office/drawing/2014/main" val="20000"/>
                    </a:ext>
                  </a:extLst>
                </a:gridCol>
                <a:gridCol w="4391025">
                  <a:extLst>
                    <a:ext uri="{9D8B030D-6E8A-4147-A177-3AD203B41FA5}">
                      <a16:colId xmlns:a16="http://schemas.microsoft.com/office/drawing/2014/main" val="20001"/>
                    </a:ext>
                  </a:extLst>
                </a:gridCol>
              </a:tblGrid>
              <a:tr h="573298">
                <a:tc>
                  <a:txBody>
                    <a:bodyPr/>
                    <a:lstStyle/>
                    <a:p>
                      <a:pPr marL="0" marR="0" algn="l" rtl="0">
                        <a:lnSpc>
                          <a:spcPct val="115000"/>
                        </a:lnSpc>
                        <a:spcBef>
                          <a:spcPts val="0"/>
                        </a:spcBef>
                        <a:spcAft>
                          <a:spcPts val="0"/>
                        </a:spcAft>
                      </a:pPr>
                      <a:r>
                        <a:rPr lang="en-US" sz="2400" dirty="0" err="1">
                          <a:effectLst/>
                        </a:rPr>
                        <a:t>Lamiaa</a:t>
                      </a:r>
                      <a:r>
                        <a:rPr lang="en-US" sz="2400" dirty="0">
                          <a:effectLst/>
                        </a:rPr>
                        <a:t> </a:t>
                      </a:r>
                      <a:r>
                        <a:rPr lang="en-US" sz="2400" dirty="0" err="1">
                          <a:effectLst/>
                        </a:rPr>
                        <a:t>Suhail</a:t>
                      </a:r>
                      <a:r>
                        <a:rPr lang="en-US" sz="2400" dirty="0">
                          <a:effectLst/>
                        </a:rPr>
                        <a:t> </a:t>
                      </a:r>
                      <a:r>
                        <a:rPr lang="en-US" sz="2400" dirty="0" err="1">
                          <a:effectLst/>
                        </a:rPr>
                        <a:t>Najm</a:t>
                      </a:r>
                      <a:endParaRPr lang="en-US" sz="2400" dirty="0">
                        <a:effectLst/>
                      </a:endParaRPr>
                    </a:p>
                    <a:p>
                      <a:pPr marL="0" marR="0" algn="l" rtl="0">
                        <a:lnSpc>
                          <a:spcPct val="115000"/>
                        </a:lnSpc>
                        <a:spcBef>
                          <a:spcPts val="0"/>
                        </a:spcBef>
                        <a:spcAft>
                          <a:spcPts val="0"/>
                        </a:spcAft>
                      </a:pPr>
                      <a:r>
                        <a:rPr lang="en-US" sz="2400" dirty="0">
                          <a:effectLst/>
                        </a:rPr>
                        <a:t> </a:t>
                      </a:r>
                      <a:endParaRPr lang="en-US" sz="2400"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400" dirty="0" err="1">
                          <a:effectLst/>
                        </a:rPr>
                        <a:t>Estabraq</a:t>
                      </a:r>
                      <a:r>
                        <a:rPr lang="en-US" sz="2400" dirty="0">
                          <a:effectLst/>
                        </a:rPr>
                        <a:t> Adnan </a:t>
                      </a:r>
                      <a:r>
                        <a:rPr lang="en-US" sz="2400" dirty="0" err="1">
                          <a:effectLst/>
                        </a:rPr>
                        <a:t>yousif</a:t>
                      </a:r>
                      <a:endParaRPr lang="en-US" sz="2400" dirty="0">
                        <a:effectLst/>
                      </a:endParaRPr>
                    </a:p>
                    <a:p>
                      <a:pPr marL="0" marR="0" algn="l" rtl="0">
                        <a:lnSpc>
                          <a:spcPct val="115000"/>
                        </a:lnSpc>
                        <a:spcBef>
                          <a:spcPts val="0"/>
                        </a:spcBef>
                        <a:spcAft>
                          <a:spcPts val="0"/>
                        </a:spcAft>
                      </a:pPr>
                      <a:endParaRPr lang="en-US" sz="2400" dirty="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573298">
                <a:tc>
                  <a:txBody>
                    <a:bodyPr/>
                    <a:lstStyle/>
                    <a:p>
                      <a:pPr marL="0" marR="0" algn="l" rtl="0">
                        <a:lnSpc>
                          <a:spcPct val="115000"/>
                        </a:lnSpc>
                        <a:spcBef>
                          <a:spcPts val="0"/>
                        </a:spcBef>
                        <a:spcAft>
                          <a:spcPts val="0"/>
                        </a:spcAft>
                      </a:pPr>
                      <a:r>
                        <a:rPr lang="en-US" sz="2400" dirty="0" err="1">
                          <a:effectLst/>
                        </a:rPr>
                        <a:t>Hala</a:t>
                      </a:r>
                      <a:r>
                        <a:rPr lang="en-US" sz="2400" dirty="0">
                          <a:effectLst/>
                        </a:rPr>
                        <a:t> </a:t>
                      </a:r>
                      <a:r>
                        <a:rPr lang="en-US" sz="2400" dirty="0" err="1">
                          <a:effectLst/>
                        </a:rPr>
                        <a:t>Rafa</a:t>
                      </a:r>
                      <a:r>
                        <a:rPr lang="en-US" sz="2400" dirty="0">
                          <a:effectLst/>
                        </a:rPr>
                        <a:t> </a:t>
                      </a:r>
                      <a:r>
                        <a:rPr lang="en-US" sz="2400" dirty="0" err="1">
                          <a:effectLst/>
                        </a:rPr>
                        <a:t>Salim</a:t>
                      </a:r>
                      <a:endParaRPr lang="en-US" sz="2400" dirty="0">
                        <a:effectLst/>
                      </a:endParaRPr>
                    </a:p>
                    <a:p>
                      <a:pPr marL="0" marR="0" algn="l" rtl="0">
                        <a:lnSpc>
                          <a:spcPct val="115000"/>
                        </a:lnSpc>
                        <a:spcBef>
                          <a:spcPts val="0"/>
                        </a:spcBef>
                        <a:spcAft>
                          <a:spcPts val="0"/>
                        </a:spcAft>
                      </a:pPr>
                      <a:r>
                        <a:rPr lang="en-US" sz="2400" dirty="0">
                          <a:effectLst/>
                        </a:rPr>
                        <a:t> </a:t>
                      </a:r>
                      <a:endParaRPr lang="en-US" sz="2400" dirty="0">
                        <a:effectLst/>
                        <a:latin typeface="Calibri"/>
                        <a:ea typeface="Calibri"/>
                        <a:cs typeface="Arial"/>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err="1">
                          <a:effectLst/>
                        </a:rPr>
                        <a:t>Ghufran</a:t>
                      </a:r>
                      <a:r>
                        <a:rPr lang="en-US" sz="2400" dirty="0">
                          <a:effectLst/>
                        </a:rPr>
                        <a:t> </a:t>
                      </a:r>
                      <a:r>
                        <a:rPr lang="en-US" sz="2400" dirty="0" err="1">
                          <a:effectLst/>
                        </a:rPr>
                        <a:t>Asmet</a:t>
                      </a:r>
                      <a:r>
                        <a:rPr lang="en-US" sz="2400" dirty="0">
                          <a:effectLst/>
                        </a:rPr>
                        <a:t> Mahmoud </a:t>
                      </a:r>
                    </a:p>
                    <a:p>
                      <a:pPr marL="0" marR="0" algn="l" rtl="0">
                        <a:lnSpc>
                          <a:spcPct val="115000"/>
                        </a:lnSpc>
                        <a:spcBef>
                          <a:spcPts val="0"/>
                        </a:spcBef>
                        <a:spcAft>
                          <a:spcPts val="0"/>
                        </a:spcAft>
                      </a:pPr>
                      <a:endParaRPr lang="en-US" sz="2400" dirty="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868604">
                <a:tc>
                  <a:txBody>
                    <a:bodyPr/>
                    <a:lstStyle/>
                    <a:p>
                      <a:pPr marL="0" marR="0" algn="l" rtl="0">
                        <a:lnSpc>
                          <a:spcPct val="115000"/>
                        </a:lnSpc>
                        <a:spcBef>
                          <a:spcPts val="0"/>
                        </a:spcBef>
                        <a:spcAft>
                          <a:spcPts val="0"/>
                        </a:spcAft>
                      </a:pPr>
                      <a:r>
                        <a:rPr lang="en-US" sz="2400" dirty="0" err="1">
                          <a:effectLst/>
                        </a:rPr>
                        <a:t>Zainab</a:t>
                      </a:r>
                      <a:r>
                        <a:rPr lang="en-US" sz="2400" dirty="0">
                          <a:effectLst/>
                        </a:rPr>
                        <a:t> </a:t>
                      </a:r>
                      <a:r>
                        <a:rPr lang="en-US" sz="2400" dirty="0" err="1">
                          <a:effectLst/>
                        </a:rPr>
                        <a:t>Luqman</a:t>
                      </a:r>
                      <a:r>
                        <a:rPr lang="en-US" sz="2400" dirty="0">
                          <a:effectLst/>
                        </a:rPr>
                        <a:t> Abdul </a:t>
                      </a:r>
                      <a:r>
                        <a:rPr lang="en-US" sz="2400" dirty="0" err="1">
                          <a:effectLst/>
                        </a:rPr>
                        <a:t>razzaq</a:t>
                      </a:r>
                      <a:endParaRPr lang="en-US" sz="2400" dirty="0">
                        <a:effectLst/>
                      </a:endParaRPr>
                    </a:p>
                    <a:p>
                      <a:pPr marL="0" marR="0" algn="l" rtl="0">
                        <a:lnSpc>
                          <a:spcPct val="115000"/>
                        </a:lnSpc>
                        <a:spcBef>
                          <a:spcPts val="0"/>
                        </a:spcBef>
                        <a:spcAft>
                          <a:spcPts val="0"/>
                        </a:spcAft>
                      </a:pPr>
                      <a:r>
                        <a:rPr lang="ar-IQ" sz="2400" dirty="0">
                          <a:effectLst/>
                        </a:rPr>
                        <a:t> </a:t>
                      </a:r>
                      <a:endParaRPr lang="en-US" sz="2400" dirty="0">
                        <a:effectLst/>
                      </a:endParaRPr>
                    </a:p>
                    <a:p>
                      <a:pPr marL="0" marR="0" algn="l" rtl="0">
                        <a:lnSpc>
                          <a:spcPct val="115000"/>
                        </a:lnSpc>
                        <a:spcBef>
                          <a:spcPts val="0"/>
                        </a:spcBef>
                        <a:spcAft>
                          <a:spcPts val="0"/>
                        </a:spcAft>
                      </a:pPr>
                      <a:r>
                        <a:rPr lang="en-US" sz="2400" dirty="0">
                          <a:effectLst/>
                        </a:rPr>
                        <a:t> </a:t>
                      </a:r>
                      <a:endParaRPr lang="en-US" sz="2400" dirty="0">
                        <a:effectLst/>
                        <a:latin typeface="Calibri"/>
                        <a:ea typeface="Calibri"/>
                        <a:cs typeface="Arial"/>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err="1">
                          <a:effectLst/>
                        </a:rPr>
                        <a:t>Eman</a:t>
                      </a:r>
                      <a:r>
                        <a:rPr lang="en-US" sz="2400" dirty="0">
                          <a:effectLst/>
                        </a:rPr>
                        <a:t> </a:t>
                      </a:r>
                      <a:r>
                        <a:rPr lang="en-US" sz="2400" dirty="0" err="1">
                          <a:effectLst/>
                        </a:rPr>
                        <a:t>Abdulrazzaq</a:t>
                      </a:r>
                      <a:r>
                        <a:rPr lang="en-US" sz="2400" dirty="0">
                          <a:effectLst/>
                        </a:rPr>
                        <a:t> Abdullah</a:t>
                      </a:r>
                    </a:p>
                    <a:p>
                      <a:pPr marL="0" marR="0" algn="l" rtl="0">
                        <a:lnSpc>
                          <a:spcPct val="115000"/>
                        </a:lnSpc>
                        <a:spcBef>
                          <a:spcPts val="0"/>
                        </a:spcBef>
                        <a:spcAft>
                          <a:spcPts val="0"/>
                        </a:spcAft>
                      </a:pPr>
                      <a:endParaRPr lang="en-US" sz="2400" dirty="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5732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a:effectLst/>
                        </a:rPr>
                        <a:t> </a:t>
                      </a:r>
                      <a:r>
                        <a:rPr lang="en-US" sz="2400" dirty="0" err="1">
                          <a:effectLst/>
                        </a:rPr>
                        <a:t>Doaa</a:t>
                      </a:r>
                      <a:r>
                        <a:rPr lang="en-US" sz="2400" dirty="0">
                          <a:effectLst/>
                        </a:rPr>
                        <a:t> Ahmed Hamid`</a:t>
                      </a:r>
                    </a:p>
                    <a:p>
                      <a:pPr marL="0" marR="0" algn="l" rtl="0">
                        <a:lnSpc>
                          <a:spcPct val="115000"/>
                        </a:lnSpc>
                        <a:spcBef>
                          <a:spcPts val="0"/>
                        </a:spcBef>
                        <a:spcAft>
                          <a:spcPts val="0"/>
                        </a:spcAft>
                      </a:pPr>
                      <a:endParaRPr lang="en-US" sz="2400"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2400" dirty="0">
                        <a:effectLst/>
                        <a:latin typeface="Calibri"/>
                        <a:ea typeface="Calibri"/>
                        <a:cs typeface="Arial"/>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9424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en-US" b="1" dirty="0"/>
              <a:t>Unemployment:  </a:t>
            </a:r>
            <a:r>
              <a:rPr lang="en-US" dirty="0"/>
              <a:t>The inability to find a job</a:t>
            </a:r>
            <a:endParaRPr lang="ar-IQ" b="1" dirty="0"/>
          </a:p>
        </p:txBody>
      </p:sp>
      <p:sp>
        <p:nvSpPr>
          <p:cNvPr id="3" name="عنصر نائب للمحتوى 2"/>
          <p:cNvSpPr>
            <a:spLocks noGrp="1"/>
          </p:cNvSpPr>
          <p:nvPr>
            <p:ph idx="1"/>
          </p:nvPr>
        </p:nvSpPr>
        <p:spPr>
          <a:xfrm>
            <a:off x="400049" y="1825625"/>
            <a:ext cx="11420475" cy="4537075"/>
          </a:xfrm>
        </p:spPr>
        <p:txBody>
          <a:bodyPr>
            <a:noAutofit/>
          </a:bodyPr>
          <a:lstStyle/>
          <a:p>
            <a:pPr marL="0" indent="0">
              <a:buNone/>
            </a:pPr>
            <a:r>
              <a:rPr lang="en-US" sz="4400" b="1" dirty="0">
                <a:solidFill>
                  <a:srgbClr val="FF0000"/>
                </a:solidFill>
              </a:rPr>
              <a:t>Or:</a:t>
            </a:r>
          </a:p>
          <a:p>
            <a:pPr marL="0" indent="0">
              <a:buNone/>
            </a:pPr>
            <a:r>
              <a:rPr lang="en-US" sz="4400" dirty="0"/>
              <a:t>A group of individuals who have certain advantages or primary or higher university certificates, but they did not find a suitable job opportunity for them and therefore do not have a certain livelihood that makes them easily earn their needs</a:t>
            </a:r>
            <a:endParaRPr lang="ar-IQ" sz="4400" dirty="0"/>
          </a:p>
        </p:txBody>
      </p:sp>
    </p:spTree>
    <p:extLst>
      <p:ext uri="{BB962C8B-B14F-4D97-AF65-F5344CB8AC3E}">
        <p14:creationId xmlns:p14="http://schemas.microsoft.com/office/powerpoint/2010/main" val="313229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81487"/>
            <a:ext cx="10515600" cy="5495476"/>
          </a:xfrm>
        </p:spPr>
        <p:txBody>
          <a:bodyPr>
            <a:normAutofit/>
          </a:bodyPr>
          <a:lstStyle/>
          <a:p>
            <a:pPr marL="0" indent="0">
              <a:buNone/>
            </a:pPr>
            <a:r>
              <a:rPr lang="en-US" sz="4000" dirty="0"/>
              <a:t>Unemployment is one of the most dangerous negative phenomena prevalent in the world, which has negative effects on the life of the individual and society in general. Despite the many attempts to address and eliminate this problem, we still suffer from it severely. Below we will highlight the issue of unemployment, and the most important causes that lead to it, and ways to treat it.</a:t>
            </a:r>
            <a:endParaRPr lang="ar-IQ" sz="4000" dirty="0"/>
          </a:p>
        </p:txBody>
      </p:sp>
    </p:spTree>
    <p:extLst>
      <p:ext uri="{BB962C8B-B14F-4D97-AF65-F5344CB8AC3E}">
        <p14:creationId xmlns:p14="http://schemas.microsoft.com/office/powerpoint/2010/main" val="360083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1026" name="Picture 2" descr="البطالة في المجتمع: تعريفها، أسبابها، وطرق معالجتها"/>
          <p:cNvPicPr>
            <a:picLocks noChangeAspect="1" noChangeArrowheads="1"/>
          </p:cNvPicPr>
          <p:nvPr/>
        </p:nvPicPr>
        <p:blipFill rotWithShape="1">
          <a:blip r:embed="rId2">
            <a:extLst>
              <a:ext uri="{28A0092B-C50C-407E-A947-70E740481C1C}">
                <a14:useLocalDpi xmlns:a14="http://schemas.microsoft.com/office/drawing/2010/main" val="0"/>
              </a:ext>
            </a:extLst>
          </a:blip>
          <a:srcRect l="21413" r="17295"/>
          <a:stretch/>
        </p:blipFill>
        <p:spPr bwMode="auto">
          <a:xfrm>
            <a:off x="2941607" y="649246"/>
            <a:ext cx="6357667" cy="5484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47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913" y="362309"/>
            <a:ext cx="11120887" cy="5814654"/>
          </a:xfrm>
        </p:spPr>
        <p:txBody>
          <a:bodyPr>
            <a:normAutofit/>
          </a:bodyPr>
          <a:lstStyle/>
          <a:p>
            <a:pPr marL="0" indent="0">
              <a:buNone/>
            </a:pPr>
            <a:r>
              <a:rPr lang="en-US" sz="4000" b="1" dirty="0"/>
              <a:t>Among the main causes of unemployment are: </a:t>
            </a:r>
          </a:p>
          <a:p>
            <a:pPr marL="0" indent="0">
              <a:buNone/>
            </a:pPr>
            <a:r>
              <a:rPr lang="en-US" sz="4000" b="1" dirty="0"/>
              <a:t>1- The prevalence of wars that affect societies in general </a:t>
            </a:r>
          </a:p>
          <a:p>
            <a:pPr marL="0" indent="0">
              <a:buNone/>
            </a:pPr>
            <a:r>
              <a:rPr lang="en-US" sz="4000" b="1" dirty="0"/>
              <a:t>2- The government's failure to provide adequate support to the business sector. </a:t>
            </a:r>
          </a:p>
          <a:p>
            <a:pPr marL="0" indent="0">
              <a:buNone/>
            </a:pPr>
            <a:r>
              <a:rPr lang="en-US" sz="4000" b="1" dirty="0"/>
              <a:t>3- Economic problems in the country</a:t>
            </a:r>
          </a:p>
          <a:p>
            <a:pPr marL="0" indent="0">
              <a:buNone/>
            </a:pPr>
            <a:r>
              <a:rPr lang="en-US" sz="4000" b="1" dirty="0"/>
              <a:t>4-Increasing the population in return for the decrease in the number of job opportunities </a:t>
            </a:r>
          </a:p>
          <a:p>
            <a:pPr marL="0" indent="0">
              <a:buNone/>
            </a:pPr>
            <a:r>
              <a:rPr lang="en-US" sz="4000" b="1" dirty="0"/>
              <a:t>5- Too much reliance on foreign workers</a:t>
            </a:r>
          </a:p>
        </p:txBody>
      </p:sp>
    </p:spTree>
    <p:extLst>
      <p:ext uri="{BB962C8B-B14F-4D97-AF65-F5344CB8AC3E}">
        <p14:creationId xmlns:p14="http://schemas.microsoft.com/office/powerpoint/2010/main" val="56932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62309"/>
            <a:ext cx="10515600" cy="5814654"/>
          </a:xfrm>
        </p:spPr>
        <p:txBody>
          <a:bodyPr>
            <a:normAutofit/>
          </a:bodyPr>
          <a:lstStyle/>
          <a:p>
            <a:pPr marL="0" indent="0">
              <a:buNone/>
            </a:pPr>
            <a:r>
              <a:rPr lang="en-US" sz="4400" b="1" dirty="0"/>
              <a:t>Damage caused by unemployment: </a:t>
            </a:r>
          </a:p>
          <a:p>
            <a:pPr marL="0" indent="0">
              <a:buNone/>
            </a:pPr>
            <a:r>
              <a:rPr lang="en-US" sz="4400" b="1" dirty="0"/>
              <a:t>1- Low economic level </a:t>
            </a:r>
          </a:p>
          <a:p>
            <a:pPr marL="0" indent="0">
              <a:buNone/>
            </a:pPr>
            <a:r>
              <a:rPr lang="en-US" sz="4400" b="1" dirty="0"/>
              <a:t>2- Increasing the crime rate </a:t>
            </a:r>
          </a:p>
          <a:p>
            <a:pPr marL="0" indent="0">
              <a:buNone/>
            </a:pPr>
            <a:r>
              <a:rPr lang="en-US" sz="4400" b="1" dirty="0"/>
              <a:t>3- People turn to drugs and addiction </a:t>
            </a:r>
          </a:p>
          <a:p>
            <a:pPr marL="0" indent="0">
              <a:buNone/>
            </a:pPr>
            <a:r>
              <a:rPr lang="en-US" sz="4400" b="1" dirty="0"/>
              <a:t>4- The psychological state of the individual</a:t>
            </a:r>
          </a:p>
        </p:txBody>
      </p:sp>
    </p:spTree>
    <p:extLst>
      <p:ext uri="{BB962C8B-B14F-4D97-AF65-F5344CB8AC3E}">
        <p14:creationId xmlns:p14="http://schemas.microsoft.com/office/powerpoint/2010/main" val="893656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62309"/>
            <a:ext cx="10515600" cy="5814654"/>
          </a:xfrm>
        </p:spPr>
        <p:txBody>
          <a:bodyPr>
            <a:normAutofit fontScale="92500" lnSpcReduction="10000"/>
          </a:bodyPr>
          <a:lstStyle/>
          <a:p>
            <a:pPr marL="0" indent="0">
              <a:buNone/>
            </a:pPr>
            <a:r>
              <a:rPr lang="en-US" sz="4400" b="1" dirty="0">
                <a:solidFill>
                  <a:srgbClr val="FF0000"/>
                </a:solidFill>
              </a:rPr>
              <a:t>Ways to eliminate unemployment: </a:t>
            </a:r>
          </a:p>
          <a:p>
            <a:pPr marL="0" indent="0">
              <a:buNone/>
            </a:pPr>
            <a:r>
              <a:rPr lang="en-US" sz="4400" b="1" dirty="0"/>
              <a:t>1- Creating simple projects for the individual and providing job opportunities </a:t>
            </a:r>
          </a:p>
          <a:p>
            <a:pPr marL="0" indent="0">
              <a:buNone/>
            </a:pPr>
            <a:r>
              <a:rPr lang="en-US" sz="4400" b="1" dirty="0"/>
              <a:t>2- Conducting courses to obtain experience and obtain a certificate that qualifies him to get work </a:t>
            </a:r>
          </a:p>
          <a:p>
            <a:pPr marL="0" indent="0">
              <a:buNone/>
            </a:pPr>
            <a:r>
              <a:rPr lang="en-US" sz="4400" b="1" dirty="0"/>
              <a:t>3- Government or university support for simple projects </a:t>
            </a:r>
          </a:p>
          <a:p>
            <a:pPr marL="0" indent="0">
              <a:buNone/>
            </a:pPr>
            <a:r>
              <a:rPr lang="en-US" sz="4400" b="1" dirty="0"/>
              <a:t>4- Supporting the affluent and the rich for graduates with small amounts</a:t>
            </a:r>
          </a:p>
        </p:txBody>
      </p:sp>
    </p:spTree>
    <p:extLst>
      <p:ext uri="{BB962C8B-B14F-4D97-AF65-F5344CB8AC3E}">
        <p14:creationId xmlns:p14="http://schemas.microsoft.com/office/powerpoint/2010/main" val="101445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AFE6A7D-FF09-449F-AC4B-B23BDD7BCD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5405" y="231955"/>
            <a:ext cx="3430699" cy="1943100"/>
          </a:xfrm>
          <a:prstGeom prst="rect">
            <a:avLst/>
          </a:prstGeom>
        </p:spPr>
      </p:pic>
      <p:sp>
        <p:nvSpPr>
          <p:cNvPr id="7" name="AutoShape 5" descr="تعلم كيف تصبح خبير فتح وصيانة الأجهزة الإلكترونية بسهولة - عرب سوفت"/>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030" name="Picture 6" descr="C:\Users\Ammar\Desktop\تنزيل.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6214" y="2359774"/>
            <a:ext cx="3350310" cy="222947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Ammar\Desktop\images (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6970" y="2359773"/>
            <a:ext cx="3467992" cy="22294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mmar\Desktop\222222222\تنزيل.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280" y="235977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Ammar\Desktop\222222222\image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92122" y="256636"/>
            <a:ext cx="3485225" cy="195172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Ammar\Desktop\222222222\تنزيل (3).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44165" y="256636"/>
            <a:ext cx="2143125" cy="1848209"/>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Ammar\Desktop\222222222\تنزيل (4).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672" y="4720267"/>
            <a:ext cx="2428875" cy="18859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Ammar\Desktop\222222222\تنزيل (6).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1351" y="4720267"/>
            <a:ext cx="3005173" cy="18859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Ammar\Desktop\222222222\تنزيل (9).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93520" y="2554616"/>
            <a:ext cx="2346161" cy="203463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Ammar\Desktop\222222222\images (1).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38834" y="4720267"/>
            <a:ext cx="3095625" cy="1715039"/>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Ammar\Desktop\222222222\تنزيل (10).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45954" y="4720267"/>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Ammar\Desktop\222222222\images (7).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 y="6523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225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Breitbild</PresentationFormat>
  <Paragraphs>42</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Calibri Light</vt:lpstr>
      <vt:lpstr>Office Theme</vt:lpstr>
      <vt:lpstr>   Unemployment… Problems and solutions </vt:lpstr>
      <vt:lpstr>Under Supervisors  Dr. Ammar Abdulsattar Ibrahim       Mariam Fawzi Habeeb </vt:lpstr>
      <vt:lpstr>Unemployment:  The inability to find a job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الموصل  كلية العلوم  قسم الكيمياء</dc:title>
  <dc:creator>fatima asaad99</dc:creator>
  <cp:lastModifiedBy>Felix Senger</cp:lastModifiedBy>
  <cp:revision>84</cp:revision>
  <dcterms:created xsi:type="dcterms:W3CDTF">2021-06-16T20:26:51Z</dcterms:created>
  <dcterms:modified xsi:type="dcterms:W3CDTF">2021-06-17T12:24:17Z</dcterms:modified>
</cp:coreProperties>
</file>