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1" r:id="rId3"/>
    <p:sldId id="299" r:id="rId4"/>
    <p:sldId id="304" r:id="rId5"/>
    <p:sldId id="302" r:id="rId6"/>
    <p:sldId id="300" r:id="rId7"/>
    <p:sldId id="3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14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641258-6FEF-6E45-AC31-53B68B31E735}" type="datetimeFigureOut">
              <a:rPr lang="ar-IQ" smtClean="0"/>
              <a:t>10/11/1442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3EE6D5-07F1-CA40-9928-036A1DA7B453}" type="slidenum">
              <a:rPr lang="ar-IQ" smtClean="0"/>
              <a:t>‹Nr.›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714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EE6D5-07F1-CA40-9928-036A1DA7B453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9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D0E9B-B5E5-4228-ACDC-63007D985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4AE3E1-14D2-426F-8B56-6DEF606F8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2E57FA-8696-48CD-9C72-04979DEC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39C35-864F-402F-9A7F-1D5CBFFC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C61B37-9CFD-4965-864F-DAEF788C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087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9C861-4D94-468F-BCFF-1A0831B0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FE71F6-5698-4982-86B8-2762D3EB6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1EC307-6D99-48B2-A296-1360402E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E8AABE-C6A3-47A6-A5C8-0E1E8CAE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4FFE89-5EFD-4787-B529-55862656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314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85C901-5601-47CE-A5E8-D49639AAD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52DEA8-3AEF-4870-BD2A-A45E61F30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6521DE-3795-4C2D-ADE7-53C91BA62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A6D4C1-FA33-437E-B30F-97308250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864A8A-2860-4FCA-817F-51131B2F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587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DC932-FE00-44A7-B00E-37E26C55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3051E8-FEF1-4A98-BE75-63EFF7FD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7C5BB-2D0D-416F-828B-95A09F16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E69CED-DE4A-4EBA-BD2F-B4EA53D9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9462BD-B45A-4A83-A1C3-3750EEFB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921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3A918-09C7-4CBF-B8D1-69622353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0580D0-DF38-45DB-AE2C-04E92B535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B8948-38C5-4F13-9F3D-85232170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8DB195-7BB5-4632-A483-F5482D27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CD60B-F77F-4A25-8DD9-BCCDBE63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5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E5BC5-F9C0-41B9-809D-2A1965B7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71AE8-B7D9-4F47-A82F-9F51F2567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D92EE3-B7B4-4027-ABF5-0A3D6DB22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2FCD5C-9EAC-4F4C-8238-4A1854AD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1A1D89-82FF-427A-8E38-528A9EA4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65EE3C-DA88-4E9A-B33A-054CE878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665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9DD9D-0A6A-45F1-91A3-B55BA2254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1F7CB4-E354-4C62-95DF-131CBC38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1BE1BF-544C-47A6-ACE1-42BB4B91E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5A381F-F58F-4689-B5B0-0B4312CD5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970F912-9BAB-459C-A410-E07264D81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B17133-D55D-425D-ACFF-6F3A116A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EBE9CD2-69E2-4265-B991-C29BC3E5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6EB2CE0-3DC1-4C7A-868C-F1F4704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837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C557F-1472-449B-8196-8DC7532C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AF1AE5-5D38-4748-917E-6FA4826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094A82-13A7-441F-83B6-F79E700E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979BCC-7CEB-4EE2-9FA2-422A121B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415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E1B0FD-5F7D-4D62-B718-F798FFCE7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254C728-131F-4C57-A5DC-38544F2F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1204EB-B8CA-463F-9288-5F41A019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127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15339-2DE3-4346-AFE6-3C71063A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A68891-D350-413F-88ED-6ADD8DB5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9E82E4-107D-4592-B136-15BC1CB1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C50503-34FD-4B0A-8F2E-8F23C67A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42F8BB-4D81-45C2-9F34-B48F40EE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0F0A09-3AB3-4695-8C10-8E8018E1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105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C1FEF-6914-493D-B4A9-B4EA702D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F5EF30-8EDC-43ED-85ED-446EAA54E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AAAB31-ABFF-4DC1-B787-16B50C430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2258CB-2FA7-4DFF-9F40-79A53AD0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B6A790-4692-4CE2-8E03-F798A6D3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664BB-075C-43B4-AB9D-02099C60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746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0E705BA-49B1-48EF-93F2-91CF48BC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1CC330-7984-40B5-B052-828F15F8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AE3960-8C12-40FE-9E49-E87571CAD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E41E-A69C-4B46-B9CF-27FC11514058}" type="datetimeFigureOut">
              <a:rPr lang="de-AT" smtClean="0"/>
              <a:t>19.06.2021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5EE1D-5A13-4132-9D04-63EFEDA93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7B1445-E757-468F-9D21-D51908A03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9CD4-7BD1-4C15-9833-36AAA888486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00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8631B0-8ED3-4B26-92D9-AF9F6E0EF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de-AT" sz="7000" b="1" dirty="0"/>
              <a:t>Youth </a:t>
            </a:r>
            <a:r>
              <a:rPr lang="de-AT" sz="7000" b="1" dirty="0" err="1"/>
              <a:t>Unemployment</a:t>
            </a:r>
            <a:endParaRPr lang="de-AT" sz="7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3DC949-8C6F-4AB0-A556-75A887024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3128" y="2164990"/>
            <a:ext cx="9144000" cy="944339"/>
          </a:xfrm>
        </p:spPr>
        <p:txBody>
          <a:bodyPr>
            <a:normAutofit/>
          </a:bodyPr>
          <a:lstStyle/>
          <a:p>
            <a:r>
              <a:rPr lang="de-AT" dirty="0"/>
              <a:t>Rosul Talal</a:t>
            </a:r>
            <a:r>
              <a:rPr lang="ar-SA" dirty="0"/>
              <a:t> </a:t>
            </a:r>
            <a:r>
              <a:rPr lang="en-US" dirty="0" err="1"/>
              <a:t>Helal</a:t>
            </a:r>
            <a:r>
              <a:rPr lang="en-US" dirty="0"/>
              <a:t> </a:t>
            </a:r>
            <a:r>
              <a:rPr lang="de-AT" dirty="0"/>
              <a:t>, Shourouq Saadallah Ali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67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D6074A1-CE09-40BB-9CE2-242211B1E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933"/>
            <a:ext cx="9144000" cy="2521594"/>
          </a:xfrm>
        </p:spPr>
        <p:txBody>
          <a:bodyPr>
            <a:normAutofit/>
          </a:bodyPr>
          <a:lstStyle/>
          <a:p>
            <a:r>
              <a:rPr lang="de-AT" sz="7000" b="1" dirty="0"/>
              <a:t>Main Problem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F7703D3B-93D9-4A77-992E-A5EAC0C91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offers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free</a:t>
            </a:r>
            <a:r>
              <a:rPr lang="de-AT" dirty="0"/>
              <a:t> </a:t>
            </a:r>
            <a:r>
              <a:rPr lang="de-AT" dirty="0" err="1"/>
              <a:t>courses</a:t>
            </a:r>
            <a:r>
              <a:rPr lang="de-AT" dirty="0"/>
              <a:t> in Iraq after </a:t>
            </a:r>
            <a:r>
              <a:rPr lang="de-AT" dirty="0" err="1"/>
              <a:t>university</a:t>
            </a:r>
            <a:endParaRPr lang="de-AT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34CE2-2AB9-419B-881C-DC264D54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13" y="261690"/>
            <a:ext cx="12390782" cy="1490117"/>
          </a:xfrm>
        </p:spPr>
        <p:txBody>
          <a:bodyPr>
            <a:noAutofit/>
          </a:bodyPr>
          <a:lstStyle/>
          <a:p>
            <a:pPr algn="ctr"/>
            <a:r>
              <a:rPr lang="de-AT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Let‘s</a:t>
            </a:r>
            <a: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</a:t>
            </a:r>
            <a: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de-AT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</a:t>
            </a:r>
            <a: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</a:t>
            </a:r>
            <a: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Iraq </a:t>
            </a:r>
            <a:br>
              <a:rPr lang="de-AT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AT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BBBAEF-B2F9-461D-90B5-6FCCC819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477" y="6398878"/>
            <a:ext cx="4708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CC964-A50B-4C29-B4E4-2C30BB34CCF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7454BA3-3FBC-410B-BB71-6BF5F0105B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8" t="27266" r="25352" b="21653"/>
          <a:stretch/>
        </p:blipFill>
        <p:spPr>
          <a:xfrm>
            <a:off x="2609535" y="1957092"/>
            <a:ext cx="7575210" cy="443440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606C8F2-1574-409D-A52F-C6505565153F}"/>
              </a:ext>
            </a:extLst>
          </p:cNvPr>
          <p:cNvSpPr txBox="1"/>
          <p:nvPr/>
        </p:nvSpPr>
        <p:spPr>
          <a:xfrm>
            <a:off x="7027825" y="4480828"/>
            <a:ext cx="3358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/>
              <a:t>Most public sector companies have stopped </a:t>
            </a:r>
            <a:endParaRPr lang="de-AT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F1CB1D0-7642-4138-A06C-B74F48AC3E0F}"/>
              </a:ext>
            </a:extLst>
          </p:cNvPr>
          <p:cNvSpPr txBox="1"/>
          <p:nvPr/>
        </p:nvSpPr>
        <p:spPr>
          <a:xfrm>
            <a:off x="7792474" y="3221304"/>
            <a:ext cx="2063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/>
              <a:t>Wasting the value of human labor </a:t>
            </a:r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A6072E8-0A38-406D-802A-C4EF737BAE3E}"/>
              </a:ext>
            </a:extLst>
          </p:cNvPr>
          <p:cNvSpPr txBox="1"/>
          <p:nvPr/>
        </p:nvSpPr>
        <p:spPr>
          <a:xfrm>
            <a:off x="3002383" y="3405970"/>
            <a:ext cx="2794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/>
              <a:t>Deficit in the balance of payments</a:t>
            </a:r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8A7ABC-AB95-440D-899A-91265F909DF6}"/>
              </a:ext>
            </a:extLst>
          </p:cNvPr>
          <p:cNvSpPr txBox="1"/>
          <p:nvPr/>
        </p:nvSpPr>
        <p:spPr>
          <a:xfrm>
            <a:off x="3002383" y="5465605"/>
            <a:ext cx="198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/>
              <a:t>Neglecting the local industries</a:t>
            </a:r>
            <a:endParaRPr lang="de-AT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8269610-3311-4AD9-AB55-2599B33F8935}"/>
              </a:ext>
            </a:extLst>
          </p:cNvPr>
          <p:cNvSpPr txBox="1"/>
          <p:nvPr/>
        </p:nvSpPr>
        <p:spPr>
          <a:xfrm>
            <a:off x="6321385" y="5340232"/>
            <a:ext cx="3718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600"/>
              <a:t>Openness to imported goods and the policy of dumping by neighboring countries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84524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5F5FCC-9CDB-F24E-86B5-7132DAD4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/>
              <a:t>Other causes of unemployment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42E95E-A6E5-5F46-B1EE-4D1893EC1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/>
              <a:t>-Large population and few job opportunities</a:t>
            </a:r>
          </a:p>
          <a:p>
            <a:pPr marL="0" indent="0">
              <a:buNone/>
            </a:pPr>
            <a:r>
              <a:rPr lang="ar-IQ"/>
              <a:t>-The inability of the private sector to take its role in the Iraqi economy</a:t>
            </a:r>
          </a:p>
          <a:p>
            <a:pPr marL="0" indent="0">
              <a:buNone/>
            </a:pPr>
            <a:r>
              <a:rPr lang="ar-IQ"/>
              <a:t>-Financial and administrative corruption</a:t>
            </a:r>
          </a:p>
          <a:p>
            <a:pPr marL="0" indent="0">
              <a:buNone/>
            </a:pPr>
            <a:r>
              <a:rPr lang="ar-IQ"/>
              <a:t>-Concentration of money in the hands of a few who prefer to invest outside Iraq</a:t>
            </a:r>
          </a:p>
          <a:p>
            <a:pPr marL="0" indent="0">
              <a:buNone/>
            </a:pP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470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3F878CD-2ED0-4136-A13F-D93BC6C22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de-AT" sz="7000" b="1" dirty="0"/>
              <a:t>Solutions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140861A2-584D-4C1D-A729-AECDE12930E3}"/>
              </a:ext>
            </a:extLst>
          </p:cNvPr>
          <p:cNvSpPr txBox="1"/>
          <p:nvPr/>
        </p:nvSpPr>
        <p:spPr>
          <a:xfrm>
            <a:off x="1524001" y="4598931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coming up with a concept</a:t>
            </a:r>
          </a:p>
          <a:p>
            <a:pPr algn="ctr"/>
            <a:r>
              <a:rPr lang="en-US" sz="2400" dirty="0"/>
              <a:t>of a non-profit organization OR Cooperation with other universities</a:t>
            </a: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4375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D7F960-6550-4FB5-87B9-D8F2BD5A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de-AT" dirty="0"/>
              <a:t>Solution: Non Profit </a:t>
            </a:r>
            <a:r>
              <a:rPr lang="de-AT" dirty="0" err="1"/>
              <a:t>Organization</a:t>
            </a:r>
            <a:endParaRPr lang="de-AT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356E57-1025-48B7-A4D6-187E6493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799477"/>
            <a:ext cx="9637776" cy="27691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2000" dirty="0"/>
              <a:t>Participants/For whom</a:t>
            </a:r>
            <a:r>
              <a:rPr lang="en-US" sz="2000"/>
              <a:t> :students and academics of Iraq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2000" dirty="0"/>
              <a:t>Involved People/</a:t>
            </a:r>
            <a:r>
              <a:rPr lang="de-AT" sz="2000"/>
              <a:t>organizations</a:t>
            </a:r>
            <a:r>
              <a:rPr lang="en-US" sz="2000"/>
              <a:t>:students from other universities, professors from other universities who give courses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2000" dirty="0"/>
              <a:t>Which courses/ offers</a:t>
            </a:r>
            <a:r>
              <a:rPr lang="en-US" sz="2000" dirty="0"/>
              <a:t> </a:t>
            </a:r>
            <a:r>
              <a:rPr lang="en-US" sz="2000"/>
              <a:t>:</a:t>
            </a:r>
            <a:r>
              <a:rPr lang="ar-SA" sz="2000"/>
              <a:t> </a:t>
            </a:r>
            <a:r>
              <a:rPr lang="en-US" sz="2000"/>
              <a:t> English language, computer skills.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92931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26147-42C1-459D-B51A-84F73988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de-AT" b="1" dirty="0"/>
              <a:t>Any </a:t>
            </a:r>
            <a:r>
              <a:rPr lang="de-AT" b="1" dirty="0" err="1"/>
              <a:t>other</a:t>
            </a:r>
            <a:r>
              <a:rPr lang="de-AT" b="1" dirty="0"/>
              <a:t> </a:t>
            </a:r>
            <a:r>
              <a:rPr lang="de-AT" b="1" dirty="0" err="1"/>
              <a:t>points</a:t>
            </a:r>
            <a:r>
              <a:rPr lang="de-AT" b="1" dirty="0"/>
              <a:t>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1EBEA2-6571-4D41-B075-49AC7996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endParaRPr lang="ar-SA" sz="2000" u="sng" dirty="0"/>
          </a:p>
          <a:p>
            <a:r>
              <a:rPr lang="en-US" sz="2000" u="sng" dirty="0"/>
              <a:t>Relying more on local labor and reducing external </a:t>
            </a:r>
            <a:r>
              <a:rPr lang="en-US" sz="2000" u="sng" dirty="0" err="1"/>
              <a:t>laber</a:t>
            </a:r>
            <a:r>
              <a:rPr lang="en-US" sz="2000" u="sng" dirty="0"/>
              <a:t> , as this an important step to reduce unemployment in societies .</a:t>
            </a:r>
          </a:p>
          <a:p>
            <a:r>
              <a:rPr lang="en-US" sz="2000" u="sng" dirty="0"/>
              <a:t>Developing education methods in the Arab  countries .</a:t>
            </a:r>
          </a:p>
          <a:p>
            <a:r>
              <a:rPr lang="en-US" sz="2000" u="sng" dirty="0"/>
              <a:t>Create places dedicated to qualifying  graduates  when searching  for a job .</a:t>
            </a:r>
          </a:p>
          <a:p>
            <a:r>
              <a:rPr lang="en-US" sz="2000" u="sng" dirty="0"/>
              <a:t>Organizing additional courses for preliminary studies for university students , which include  language courses and  applications on various career programs. </a:t>
            </a:r>
          </a:p>
          <a:p>
            <a:endParaRPr lang="de-AT" sz="2000" u="sng" dirty="0"/>
          </a:p>
        </p:txBody>
      </p:sp>
    </p:spTree>
    <p:extLst>
      <p:ext uri="{BB962C8B-B14F-4D97-AF65-F5344CB8AC3E}">
        <p14:creationId xmlns:p14="http://schemas.microsoft.com/office/powerpoint/2010/main" val="1335000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Breitbild</PresentationFormat>
  <Paragraphs>33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</vt:lpstr>
      <vt:lpstr>Youth Unemployment</vt:lpstr>
      <vt:lpstr>Main Problem</vt:lpstr>
      <vt:lpstr>Let‘s reflect  on employment crisis in Iraq  </vt:lpstr>
      <vt:lpstr>Other causes of unemployment</vt:lpstr>
      <vt:lpstr>Solutions</vt:lpstr>
      <vt:lpstr>Solution: Non Profit Organization</vt:lpstr>
      <vt:lpstr>Any other points?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Unemployment</dc:title>
  <dc:creator>Lisa-Maria Lembacher</dc:creator>
  <cp:lastModifiedBy>Senger, Paul Felix</cp:lastModifiedBy>
  <cp:revision>12</cp:revision>
  <dcterms:created xsi:type="dcterms:W3CDTF">2021-06-14T14:34:08Z</dcterms:created>
  <dcterms:modified xsi:type="dcterms:W3CDTF">2021-06-19T05:44:03Z</dcterms:modified>
</cp:coreProperties>
</file>