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62" r:id="rId2"/>
    <p:sldId id="258" r:id="rId3"/>
    <p:sldId id="265" r:id="rId4"/>
    <p:sldId id="259" r:id="rId5"/>
    <p:sldId id="266" r:id="rId6"/>
    <p:sldId id="260" r:id="rId7"/>
    <p:sldId id="263" r:id="rId8"/>
    <p:sldId id="264" r:id="rId9"/>
    <p:sldId id="267" r:id="rId10"/>
    <p:sldId id="269" r:id="rId11"/>
    <p:sldId id="268" r:id="rId12"/>
    <p:sldId id="261"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5FF558-9449-4B8F-A738-AD2C7F133FFD}"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45991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65544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32616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388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360559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5FF558-9449-4B8F-A738-AD2C7F133FFD}"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70262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5FF558-9449-4B8F-A738-AD2C7F133FFD}"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56768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FF558-9449-4B8F-A738-AD2C7F133FFD}"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59311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FF558-9449-4B8F-A738-AD2C7F133FFD}"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65599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FF558-9449-4B8F-A738-AD2C7F133FFD}"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93577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FF558-9449-4B8F-A738-AD2C7F133FFD}"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39761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271332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FF558-9449-4B8F-A738-AD2C7F133FFD}" type="datetimeFigureOut">
              <a:rPr lang="en-GB" smtClean="0"/>
              <a:t>16/06/2021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52844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FF558-9449-4B8F-A738-AD2C7F133FFD}"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301734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E5FF558-9449-4B8F-A738-AD2C7F133FFD}" type="datetimeFigureOut">
              <a:rPr lang="en-GB" smtClean="0"/>
              <a:t>16/06/2021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367368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56252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5FF558-9449-4B8F-A738-AD2C7F133FFD}"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722A5-34B5-4D14-8D9C-63D652129E6B}" type="slidenum">
              <a:rPr lang="en-GB" smtClean="0"/>
              <a:t>‹#›</a:t>
            </a:fld>
            <a:endParaRPr lang="en-GB"/>
          </a:p>
        </p:txBody>
      </p:sp>
    </p:spTree>
    <p:extLst>
      <p:ext uri="{BB962C8B-B14F-4D97-AF65-F5344CB8AC3E}">
        <p14:creationId xmlns:p14="http://schemas.microsoft.com/office/powerpoint/2010/main" val="193937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5FF558-9449-4B8F-A738-AD2C7F133FFD}" type="datetimeFigureOut">
              <a:rPr lang="en-GB" smtClean="0"/>
              <a:t>16/06/2021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B9722A5-34B5-4D14-8D9C-63D652129E6B}" type="slidenum">
              <a:rPr lang="en-GB" smtClean="0"/>
              <a:t>‹#›</a:t>
            </a:fld>
            <a:endParaRPr lang="en-GB"/>
          </a:p>
        </p:txBody>
      </p:sp>
    </p:spTree>
    <p:extLst>
      <p:ext uri="{BB962C8B-B14F-4D97-AF65-F5344CB8AC3E}">
        <p14:creationId xmlns:p14="http://schemas.microsoft.com/office/powerpoint/2010/main" val="366493234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7112" y="1194347"/>
            <a:ext cx="7399777" cy="1974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3200" b="1" dirty="0">
                <a:solidFill>
                  <a:schemeClr val="bg2">
                    <a:lumMod val="25000"/>
                  </a:schemeClr>
                </a:solidFill>
                <a:latin typeface="Times New Roman" panose="02020603050405020304" pitchFamily="18" charset="0"/>
                <a:cs typeface="Times New Roman" panose="02020603050405020304" pitchFamily="18" charset="0"/>
              </a:rPr>
              <a:t>Community work helps in reducing unemployment crisis</a:t>
            </a:r>
            <a:endParaRPr lang="en-GB" sz="3200"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397586" y="5296485"/>
            <a:ext cx="7399777" cy="110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GB" sz="3200" b="1" i="1" u="sng" dirty="0">
                <a:solidFill>
                  <a:schemeClr val="tx1">
                    <a:lumMod val="95000"/>
                    <a:lumOff val="5000"/>
                  </a:schemeClr>
                </a:solidFill>
                <a:latin typeface="Times New Roman" panose="02020603050405020304" pitchFamily="18" charset="0"/>
                <a:cs typeface="Times New Roman" panose="02020603050405020304" pitchFamily="18" charset="0"/>
              </a:rPr>
              <a:t>ED03</a:t>
            </a:r>
            <a:endParaRPr kumimoji="0" lang="en-GB" altLang="en-US" sz="3200" b="0" i="0" u="none" strike="noStrike" cap="none" normalizeH="0" baseline="0" dirty="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ctr"/>
            <a:r>
              <a:rPr lang="en-GB" sz="3200" dirty="0" err="1">
                <a:solidFill>
                  <a:schemeClr val="tx1">
                    <a:lumMod val="95000"/>
                    <a:lumOff val="5000"/>
                  </a:schemeClr>
                </a:solidFill>
                <a:latin typeface="Times New Roman" panose="02020603050405020304" pitchFamily="18" charset="0"/>
                <a:cs typeface="Times New Roman" panose="02020603050405020304" pitchFamily="18" charset="0"/>
              </a:rPr>
              <a:t>Dr.</a:t>
            </a:r>
            <a:r>
              <a:rPr lang="en-GB"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3200" dirty="0" err="1">
                <a:solidFill>
                  <a:schemeClr val="tx1">
                    <a:lumMod val="95000"/>
                    <a:lumOff val="5000"/>
                  </a:schemeClr>
                </a:solidFill>
                <a:latin typeface="Times New Roman" panose="02020603050405020304" pitchFamily="18" charset="0"/>
                <a:cs typeface="Times New Roman" panose="02020603050405020304" pitchFamily="18" charset="0"/>
              </a:rPr>
              <a:t>Maan</a:t>
            </a:r>
            <a:r>
              <a:rPr lang="en-GB"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3200" dirty="0" err="1">
                <a:solidFill>
                  <a:schemeClr val="tx1">
                    <a:lumMod val="95000"/>
                    <a:lumOff val="5000"/>
                  </a:schemeClr>
                </a:solidFill>
                <a:latin typeface="Times New Roman" panose="02020603050405020304" pitchFamily="18" charset="0"/>
                <a:cs typeface="Times New Roman" panose="02020603050405020304" pitchFamily="18" charset="0"/>
              </a:rPr>
              <a:t>Dr.</a:t>
            </a:r>
            <a:r>
              <a:rPr lang="en-GB" sz="3200" dirty="0">
                <a:solidFill>
                  <a:schemeClr val="tx1">
                    <a:lumMod val="95000"/>
                    <a:lumOff val="5000"/>
                  </a:schemeClr>
                </a:solidFill>
                <a:latin typeface="Times New Roman" panose="02020603050405020304" pitchFamily="18" charset="0"/>
                <a:cs typeface="Times New Roman" panose="02020603050405020304" pitchFamily="18" charset="0"/>
              </a:rPr>
              <a:t> Hiba </a:t>
            </a:r>
          </a:p>
        </p:txBody>
      </p:sp>
      <p:sp>
        <p:nvSpPr>
          <p:cNvPr id="5" name="Rectangle 4"/>
          <p:cNvSpPr/>
          <p:nvPr/>
        </p:nvSpPr>
        <p:spPr>
          <a:xfrm>
            <a:off x="2407112" y="3022940"/>
            <a:ext cx="7399777" cy="212755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ctr"/>
            <a:r>
              <a:rPr lang="en-US" sz="3200" b="1" dirty="0" err="1">
                <a:solidFill>
                  <a:schemeClr val="accent2">
                    <a:lumMod val="50000"/>
                  </a:schemeClr>
                </a:solidFill>
                <a:latin typeface="Times New Roman" panose="02020603050405020304" pitchFamily="18" charset="0"/>
                <a:cs typeface="Times New Roman" panose="02020603050405020304" pitchFamily="18" charset="0"/>
              </a:rPr>
              <a:t>Shaymaa</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Nabeel</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AlNuaimi</a:t>
            </a:r>
            <a:endParaRPr lang="en-GB" sz="3200" b="1" dirty="0">
              <a:solidFill>
                <a:schemeClr val="accent2">
                  <a:lumMod val="50000"/>
                </a:schemeClr>
              </a:solidFill>
              <a:latin typeface="Times New Roman" panose="02020603050405020304" pitchFamily="18" charset="0"/>
              <a:cs typeface="Times New Roman" panose="02020603050405020304" pitchFamily="18" charset="0"/>
            </a:endParaRPr>
          </a:p>
          <a:p>
            <a:pPr algn="ctr">
              <a:lnSpc>
                <a:spcPct val="107000"/>
              </a:lnSpc>
            </a:pPr>
            <a:r>
              <a:rPr lang="en-US" dirty="0">
                <a:solidFill>
                  <a:schemeClr val="tx1"/>
                </a:solidFill>
                <a:latin typeface="Times New Roman" panose="02020603050405020304" pitchFamily="18" charset="0"/>
                <a:cs typeface="Times New Roman" panose="02020603050405020304" pitchFamily="18" charset="0"/>
              </a:rPr>
              <a:t>University of Mosul - College of medicine</a:t>
            </a: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64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76589C-206A-4491-858A-C002D9A18C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5766319" cy="3722914"/>
          </a:xfrm>
          <a:prstGeom prst="rect">
            <a:avLst/>
          </a:prstGeom>
          <a:noFill/>
          <a:ln>
            <a:noFill/>
          </a:ln>
        </p:spPr>
      </p:pic>
      <p:pic>
        <p:nvPicPr>
          <p:cNvPr id="3" name="Picture 2">
            <a:extLst>
              <a:ext uri="{FF2B5EF4-FFF2-40B4-BE49-F238E27FC236}">
                <a16:creationId xmlns:a16="http://schemas.microsoft.com/office/drawing/2014/main" id="{F68D5866-A41A-41DB-A3F8-1DE91ACB03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5682" y="-27991"/>
            <a:ext cx="5766318" cy="3456992"/>
          </a:xfrm>
          <a:prstGeom prst="rect">
            <a:avLst/>
          </a:prstGeom>
          <a:noFill/>
          <a:ln>
            <a:noFill/>
          </a:ln>
        </p:spPr>
      </p:pic>
      <p:pic>
        <p:nvPicPr>
          <p:cNvPr id="4" name="Picture 3">
            <a:extLst>
              <a:ext uri="{FF2B5EF4-FFF2-40B4-BE49-F238E27FC236}">
                <a16:creationId xmlns:a16="http://schemas.microsoft.com/office/drawing/2014/main" id="{2788EB27-7AB5-41BB-A2CE-3E39C3F1EE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22915"/>
            <a:ext cx="5766317" cy="3135085"/>
          </a:xfrm>
          <a:prstGeom prst="rect">
            <a:avLst/>
          </a:prstGeom>
          <a:noFill/>
          <a:ln>
            <a:noFill/>
          </a:ln>
        </p:spPr>
      </p:pic>
      <p:pic>
        <p:nvPicPr>
          <p:cNvPr id="5" name="Picture 4">
            <a:extLst>
              <a:ext uri="{FF2B5EF4-FFF2-40B4-BE49-F238E27FC236}">
                <a16:creationId xmlns:a16="http://schemas.microsoft.com/office/drawing/2014/main" id="{AED9317F-00D6-4AA9-AEEC-EAAF6091833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681" y="3429000"/>
            <a:ext cx="5766319" cy="3429000"/>
          </a:xfrm>
          <a:prstGeom prst="rect">
            <a:avLst/>
          </a:prstGeom>
          <a:noFill/>
          <a:ln>
            <a:noFill/>
          </a:ln>
        </p:spPr>
      </p:pic>
    </p:spTree>
    <p:extLst>
      <p:ext uri="{BB962C8B-B14F-4D97-AF65-F5344CB8AC3E}">
        <p14:creationId xmlns:p14="http://schemas.microsoft.com/office/powerpoint/2010/main" val="331540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1C710-3525-4D7E-9A8A-0E71BF3C6CC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991"/>
            <a:ext cx="5943600" cy="3456992"/>
          </a:xfrm>
          <a:prstGeom prst="rect">
            <a:avLst/>
          </a:prstGeom>
          <a:noFill/>
          <a:ln>
            <a:noFill/>
          </a:ln>
        </p:spPr>
      </p:pic>
      <p:pic>
        <p:nvPicPr>
          <p:cNvPr id="3" name="Picture 2">
            <a:extLst>
              <a:ext uri="{FF2B5EF4-FFF2-40B4-BE49-F238E27FC236}">
                <a16:creationId xmlns:a16="http://schemas.microsoft.com/office/drawing/2014/main" id="{6D8ADA0E-C18D-4F6A-95CF-BAC6F5B7AF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082" y="0"/>
            <a:ext cx="5613918" cy="6858000"/>
          </a:xfrm>
          <a:prstGeom prst="rect">
            <a:avLst/>
          </a:prstGeom>
          <a:noFill/>
          <a:ln>
            <a:noFill/>
          </a:ln>
        </p:spPr>
      </p:pic>
      <p:pic>
        <p:nvPicPr>
          <p:cNvPr id="4" name="Picture 3">
            <a:extLst>
              <a:ext uri="{FF2B5EF4-FFF2-40B4-BE49-F238E27FC236}">
                <a16:creationId xmlns:a16="http://schemas.microsoft.com/office/drawing/2014/main" id="{F8E1B42E-46B5-436F-AD6A-E8F470C74B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41980"/>
            <a:ext cx="5943600" cy="3716020"/>
          </a:xfrm>
          <a:prstGeom prst="rect">
            <a:avLst/>
          </a:prstGeom>
          <a:noFill/>
          <a:ln>
            <a:noFill/>
          </a:ln>
        </p:spPr>
      </p:pic>
    </p:spTree>
    <p:extLst>
      <p:ext uri="{BB962C8B-B14F-4D97-AF65-F5344CB8AC3E}">
        <p14:creationId xmlns:p14="http://schemas.microsoft.com/office/powerpoint/2010/main" val="9644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1695449"/>
            <a:ext cx="6426477" cy="1289071"/>
          </a:xfrm>
          <a:prstGeom prst="rect">
            <a:avLst/>
          </a:prstGeom>
        </p:spPr>
        <p:txBody>
          <a:bodyPr wrap="square">
            <a:spAutoFit/>
          </a:bodyPr>
          <a:lstStyle/>
          <a:p>
            <a:pPr>
              <a:lnSpc>
                <a:spcPct val="150000"/>
              </a:lnSpc>
            </a:pPr>
            <a:r>
              <a:rPr lang="en-GB" spc="10" dirty="0">
                <a:solidFill>
                  <a:srgbClr val="202124"/>
                </a:solidFill>
                <a:latin typeface="Times New Roman" panose="02020603050405020304" pitchFamily="18" charset="0"/>
                <a:cs typeface="Arial" panose="020B0604020202020204" pitchFamily="34" charset="0"/>
              </a:rPr>
              <a:t>I believe that every undergraduate student should improve his/her skills in communication, leadership, team building and design thinking.</a:t>
            </a:r>
          </a:p>
        </p:txBody>
      </p:sp>
      <p:sp>
        <p:nvSpPr>
          <p:cNvPr id="4" name="Rectangle 3"/>
          <p:cNvSpPr/>
          <p:nvPr/>
        </p:nvSpPr>
        <p:spPr>
          <a:xfrm>
            <a:off x="1088748" y="758687"/>
            <a:ext cx="5102502" cy="914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3200" b="1" dirty="0">
                <a:solidFill>
                  <a:srgbClr val="FFFF00"/>
                </a:solidFill>
                <a:latin typeface="Times New Roman" panose="02020603050405020304" pitchFamily="18" charset="0"/>
                <a:cs typeface="Times New Roman" panose="02020603050405020304" pitchFamily="18" charset="0"/>
              </a:rPr>
              <a:t>Conclusion </a:t>
            </a:r>
            <a:r>
              <a:rPr lang="en-GB" sz="3200" b="1">
                <a:solidFill>
                  <a:srgbClr val="FFFF00"/>
                </a:solidFill>
                <a:latin typeface="Times New Roman" panose="02020603050405020304" pitchFamily="18" charset="0"/>
                <a:cs typeface="Times New Roman" panose="02020603050405020304" pitchFamily="18" charset="0"/>
              </a:rPr>
              <a:t>of project</a:t>
            </a:r>
            <a:endParaRPr lang="en-GB" sz="32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264676" y="0"/>
            <a:ext cx="4927323" cy="3390899"/>
          </a:xfrm>
          <a:prstGeom prst="rect">
            <a:avLst/>
          </a:prstGeom>
          <a:noFill/>
          <a:ln>
            <a:noFill/>
          </a:ln>
        </p:spPr>
      </p:pic>
      <p:sp>
        <p:nvSpPr>
          <p:cNvPr id="3" name="Rectangle 2"/>
          <p:cNvSpPr/>
          <p:nvPr/>
        </p:nvSpPr>
        <p:spPr>
          <a:xfrm>
            <a:off x="838199" y="3291209"/>
            <a:ext cx="11077575" cy="1704569"/>
          </a:xfrm>
          <a:prstGeom prst="rect">
            <a:avLst/>
          </a:prstGeom>
        </p:spPr>
        <p:txBody>
          <a:bodyPr wrap="square">
            <a:spAutoFit/>
          </a:bodyPr>
          <a:lstStyle/>
          <a:p>
            <a:pPr>
              <a:lnSpc>
                <a:spcPct val="150000"/>
              </a:lnSpc>
            </a:pPr>
            <a:r>
              <a:rPr lang="en-GB" spc="10" dirty="0">
                <a:solidFill>
                  <a:srgbClr val="202124"/>
                </a:solidFill>
                <a:latin typeface="Times New Roman" panose="02020603050405020304" pitchFamily="18" charset="0"/>
                <a:cs typeface="Arial" panose="020B0604020202020204" pitchFamily="34" charset="0"/>
              </a:rPr>
              <a:t>This can be done by starting voluntary work in NGOs (Non-Governmental Organizations) after gaining experience and knowledge and building many relationships with his community. Then he/she can choose the most appropriate work for him/her. Whatever the  type of work small or big, agricultural or industrial projects, governmental or private sectors, it has the ability to face all difficulties and meet the society needs in that leads to huge financial gain.</a:t>
            </a:r>
          </a:p>
        </p:txBody>
      </p:sp>
    </p:spTree>
    <p:extLst>
      <p:ext uri="{BB962C8B-B14F-4D97-AF65-F5344CB8AC3E}">
        <p14:creationId xmlns:p14="http://schemas.microsoft.com/office/powerpoint/2010/main" val="40299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 MAGICMOTORSPORT Official Website">
            <a:extLst>
              <a:ext uri="{FF2B5EF4-FFF2-40B4-BE49-F238E27FC236}">
                <a16:creationId xmlns:a16="http://schemas.microsoft.com/office/drawing/2014/main" id="{5F8F5741-A45D-49AF-9604-EF27761E4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79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0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35251" y="1530220"/>
            <a:ext cx="11756748" cy="478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Aft>
                <a:spcPts val="0"/>
              </a:spcAft>
            </a:pPr>
            <a:r>
              <a:rPr lang="en-US" sz="2300" spc="10" dirty="0">
                <a:latin typeface="Times New Roman" panose="02020603050405020304" pitchFamily="18" charset="0"/>
                <a:cs typeface="Times New Roman" panose="02020603050405020304" pitchFamily="18" charset="0"/>
              </a:rPr>
              <a:t>Returning back to my first day at Mosul Medical College, I was wondering how medical students can be more effective and participate in serving their communities! How they can break the stereotype of being isolated! </a:t>
            </a: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There were many questions in my mind and without any answers until one day I’ve attended a public health field event related to </a:t>
            </a:r>
            <a:r>
              <a:rPr lang="en-US" sz="2300" u="sng" spc="10" dirty="0">
                <a:latin typeface="Times New Roman" panose="02020603050405020304" pitchFamily="18" charset="0"/>
                <a:cs typeface="Times New Roman" panose="02020603050405020304" pitchFamily="18" charset="0"/>
              </a:rPr>
              <a:t>the international federation of medical student association (IFMSA-Iraq) in 2018 </a:t>
            </a:r>
            <a:r>
              <a:rPr lang="en-US" sz="2300" spc="10" dirty="0">
                <a:latin typeface="Times New Roman" panose="02020603050405020304" pitchFamily="18" charset="0"/>
                <a:cs typeface="Times New Roman" panose="02020603050405020304" pitchFamily="18" charset="0"/>
              </a:rPr>
              <a:t>this was my beginning in this federation that has changed my life totally. </a:t>
            </a: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It’s a non</a:t>
            </a:r>
            <a:r>
              <a:rPr lang="ar-SA" sz="2300" spc="10" dirty="0">
                <a:latin typeface="Times New Roman" panose="02020603050405020304" pitchFamily="18" charset="0"/>
                <a:cs typeface="Times New Roman" panose="02020603050405020304" pitchFamily="18" charset="0"/>
              </a:rPr>
              <a:t>-</a:t>
            </a:r>
            <a:r>
              <a:rPr lang="en-US" sz="2300" spc="10" dirty="0">
                <a:latin typeface="Times New Roman" panose="02020603050405020304" pitchFamily="18" charset="0"/>
                <a:cs typeface="Times New Roman" panose="02020603050405020304" pitchFamily="18" charset="0"/>
              </a:rPr>
              <a:t> profit and non-governmental organization that aims to serve the community in different aspects including public health, human rights, women's rights, medical education…etc. and it’s present in about 170 countries around the world</a:t>
            </a:r>
            <a:r>
              <a:rPr lang="en-US" sz="2300" dirty="0">
                <a:latin typeface="Times New Roman" panose="02020603050405020304" pitchFamily="18" charset="0"/>
                <a:cs typeface="Times New Roman" panose="02020603050405020304" pitchFamily="18" charset="0"/>
              </a:rPr>
              <a:t>.</a:t>
            </a:r>
            <a:endParaRPr lang="en-GB" sz="2300" dirty="0">
              <a:latin typeface="Times New Roman" panose="02020603050405020304" pitchFamily="18" charset="0"/>
              <a:cs typeface="Times New Roman" panose="02020603050405020304" pitchFamily="18" charset="0"/>
            </a:endParaRPr>
          </a:p>
        </p:txBody>
      </p:sp>
      <p:sp>
        <p:nvSpPr>
          <p:cNvPr id="9" name="Rectangle 8"/>
          <p:cNvSpPr/>
          <p:nvPr/>
        </p:nvSpPr>
        <p:spPr>
          <a:xfrm>
            <a:off x="435251" y="213516"/>
            <a:ext cx="7504042" cy="1003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3200" b="1" dirty="0">
                <a:solidFill>
                  <a:srgbClr val="FFFF00"/>
                </a:solidFill>
                <a:latin typeface="Times New Roman" panose="02020603050405020304" pitchFamily="18" charset="0"/>
                <a:cs typeface="Times New Roman" panose="02020603050405020304" pitchFamily="18" charset="0"/>
              </a:rPr>
              <a:t>Community work </a:t>
            </a:r>
            <a:endParaRPr lang="en-GB" sz="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19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850" y="1536441"/>
            <a:ext cx="10279808" cy="3745128"/>
          </a:xfrm>
          <a:prstGeom prst="rect">
            <a:avLst/>
          </a:prstGeom>
        </p:spPr>
        <p:txBody>
          <a:bodyPr wrap="square">
            <a:spAutoFit/>
          </a:bodyPr>
          <a:lstStyle/>
          <a:p>
            <a:pPr>
              <a:lnSpc>
                <a:spcPct val="150000"/>
              </a:lnSpc>
              <a:spcAft>
                <a:spcPts val="0"/>
              </a:spcAft>
            </a:pPr>
            <a:r>
              <a:rPr lang="en-US" sz="2300" spc="10" dirty="0">
                <a:latin typeface="Times New Roman" panose="02020603050405020304" pitchFamily="18" charset="0"/>
                <a:cs typeface="Times New Roman" panose="02020603050405020304" pitchFamily="18" charset="0"/>
              </a:rPr>
              <a:t>After joining this federation, It gave me the opportunity to find myself, to improve my skills specifically in leadership and communication by holding positions and being project manager of many activities, to share my ideas and even applying of these ideas through organized activities. </a:t>
            </a: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It also gave me the opportunity to meet talented medical </a:t>
            </a: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students, to be more oriented and to have friends from </a:t>
            </a: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different cultures on national and international levels.</a:t>
            </a:r>
            <a:endParaRPr lang="en-GB" sz="2300" spc="10" dirty="0">
              <a:latin typeface="Times New Roman" panose="02020603050405020304" pitchFamily="18" charset="0"/>
              <a:cs typeface="Times New Roman" panose="02020603050405020304" pitchFamily="18" charset="0"/>
            </a:endParaRPr>
          </a:p>
        </p:txBody>
      </p:sp>
      <p:sp>
        <p:nvSpPr>
          <p:cNvPr id="4" name="Rectangle 3"/>
          <p:cNvSpPr/>
          <p:nvPr/>
        </p:nvSpPr>
        <p:spPr>
          <a:xfrm>
            <a:off x="663850" y="225858"/>
            <a:ext cx="9021326" cy="1003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3200" b="1">
                <a:solidFill>
                  <a:srgbClr val="FFFF00"/>
                </a:solidFill>
                <a:latin typeface="Times New Roman" panose="02020603050405020304" pitchFamily="18" charset="0"/>
                <a:cs typeface="Times New Roman" panose="02020603050405020304" pitchFamily="18" charset="0"/>
              </a:rPr>
              <a:t>A </a:t>
            </a:r>
            <a:r>
              <a:rPr lang="en-GB" sz="3200" b="1" dirty="0">
                <a:solidFill>
                  <a:srgbClr val="FFFF00"/>
                </a:solidFill>
                <a:latin typeface="Times New Roman" panose="02020603050405020304" pitchFamily="18" charset="0"/>
                <a:cs typeface="Times New Roman" panose="02020603050405020304" pitchFamily="18" charset="0"/>
              </a:rPr>
              <a:t>chance to find </a:t>
            </a:r>
            <a:r>
              <a:rPr lang="en-GB" sz="3200" b="1">
                <a:solidFill>
                  <a:srgbClr val="FFFF00"/>
                </a:solidFill>
                <a:latin typeface="Times New Roman" panose="02020603050405020304" pitchFamily="18" charset="0"/>
                <a:cs typeface="Times New Roman" panose="02020603050405020304" pitchFamily="18" charset="0"/>
              </a:rPr>
              <a:t>yourself then </a:t>
            </a:r>
            <a:r>
              <a:rPr lang="en-GB" sz="3200" b="1" dirty="0">
                <a:solidFill>
                  <a:srgbClr val="FFFF00"/>
                </a:solidFill>
                <a:latin typeface="Times New Roman" panose="02020603050405020304" pitchFamily="18" charset="0"/>
                <a:cs typeface="Times New Roman" panose="02020603050405020304" pitchFamily="18" charset="0"/>
              </a:rPr>
              <a:t>find </a:t>
            </a:r>
            <a:r>
              <a:rPr lang="en-GB" sz="3200" b="1">
                <a:solidFill>
                  <a:srgbClr val="FFFF00"/>
                </a:solidFill>
                <a:latin typeface="Times New Roman" panose="02020603050405020304" pitchFamily="18" charset="0"/>
                <a:cs typeface="Times New Roman" panose="02020603050405020304" pitchFamily="18" charset="0"/>
              </a:rPr>
              <a:t>your job</a:t>
            </a:r>
            <a:endParaRPr lang="en-GB" sz="32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A road sign with new start words on sky background Stock Photo - Alamy">
            <a:extLst>
              <a:ext uri="{FF2B5EF4-FFF2-40B4-BE49-F238E27FC236}">
                <a16:creationId xmlns:a16="http://schemas.microsoft.com/office/drawing/2014/main" id="{0217D9DB-65F3-482E-9298-A043D2B8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763" y="3340359"/>
            <a:ext cx="4189057" cy="32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7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665923" y="1749553"/>
            <a:ext cx="11146632" cy="268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en-US" sz="2300" spc="10" dirty="0">
                <a:latin typeface="Times New Roman" panose="02020603050405020304" pitchFamily="18" charset="0"/>
                <a:cs typeface="Times New Roman" panose="02020603050405020304" pitchFamily="18" charset="0"/>
              </a:rPr>
              <a:t>-Protection against extreme violence training sponsored by UNFPA and Ministry of youth and sport, Al-</a:t>
            </a:r>
            <a:r>
              <a:rPr lang="en-US" sz="2300" spc="10" dirty="0" err="1">
                <a:latin typeface="Times New Roman" panose="02020603050405020304" pitchFamily="18" charset="0"/>
                <a:cs typeface="Times New Roman" panose="02020603050405020304" pitchFamily="18" charset="0"/>
              </a:rPr>
              <a:t>Hadba’a</a:t>
            </a:r>
            <a:r>
              <a:rPr lang="en-US" sz="2300" spc="10" dirty="0">
                <a:latin typeface="Times New Roman" panose="02020603050405020304" pitchFamily="18" charset="0"/>
                <a:cs typeface="Times New Roman" panose="02020603050405020304" pitchFamily="18" charset="0"/>
              </a:rPr>
              <a:t> sport center, Mosul, Iraq, 2020.</a:t>
            </a:r>
            <a:endParaRPr lang="en-GB" sz="2300" spc="10" dirty="0">
              <a:latin typeface="Times New Roman" panose="02020603050405020304" pitchFamily="18" charset="0"/>
              <a:cs typeface="Times New Roman" panose="02020603050405020304" pitchFamily="18" charset="0"/>
            </a:endParaRP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-NMO management training, IFMSA-Iraq, Al-Mansour Melia hotel, Baghdad, Iraq, 2018. </a:t>
            </a:r>
            <a:endParaRPr lang="en-GB" sz="2300" spc="10" dirty="0">
              <a:latin typeface="Times New Roman" panose="02020603050405020304" pitchFamily="18" charset="0"/>
              <a:cs typeface="Times New Roman" panose="02020603050405020304" pitchFamily="18" charset="0"/>
            </a:endParaRPr>
          </a:p>
          <a:p>
            <a:pPr>
              <a:lnSpc>
                <a:spcPct val="150000"/>
              </a:lnSpc>
              <a:spcAft>
                <a:spcPts val="0"/>
              </a:spcAft>
            </a:pPr>
            <a:r>
              <a:rPr lang="en-US" sz="2300" spc="10" dirty="0">
                <a:latin typeface="Times New Roman" panose="02020603050405020304" pitchFamily="18" charset="0"/>
                <a:cs typeface="Times New Roman" panose="02020603050405020304" pitchFamily="18" charset="0"/>
              </a:rPr>
              <a:t>-Capacity building trainings including (Communication skills, leadership skills, team building and problem-solving techniques), IFMSA-Iraq, Mosul, Iraq, 2019. </a:t>
            </a:r>
            <a:endParaRPr lang="en-GB" sz="2300" spc="10" dirty="0">
              <a:latin typeface="Times New Roman" panose="02020603050405020304" pitchFamily="18" charset="0"/>
              <a:cs typeface="Times New Roman" panose="02020603050405020304" pitchFamily="18" charset="0"/>
            </a:endParaRPr>
          </a:p>
        </p:txBody>
      </p:sp>
      <p:sp>
        <p:nvSpPr>
          <p:cNvPr id="5" name="Rectangle 4"/>
          <p:cNvSpPr/>
          <p:nvPr/>
        </p:nvSpPr>
        <p:spPr>
          <a:xfrm>
            <a:off x="665923" y="407503"/>
            <a:ext cx="7504042" cy="1003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3200" b="1">
                <a:solidFill>
                  <a:srgbClr val="FFFF00"/>
                </a:solidFill>
                <a:latin typeface="Times New Roman" panose="02020603050405020304" pitchFamily="18" charset="0"/>
                <a:cs typeface="Times New Roman" panose="02020603050405020304" pitchFamily="18" charset="0"/>
              </a:rPr>
              <a:t>Trainings </a:t>
            </a:r>
            <a:endParaRPr lang="en-GB"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23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68793E-CA68-4FA5-BB48-4D9CEE477E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41988"/>
            <a:ext cx="12089363" cy="6774023"/>
          </a:xfrm>
          <a:prstGeom prst="rect">
            <a:avLst/>
          </a:prstGeom>
          <a:noFill/>
          <a:ln>
            <a:noFill/>
          </a:ln>
        </p:spPr>
      </p:pic>
    </p:spTree>
    <p:extLst>
      <p:ext uri="{BB962C8B-B14F-4D97-AF65-F5344CB8AC3E}">
        <p14:creationId xmlns:p14="http://schemas.microsoft.com/office/powerpoint/2010/main" val="400097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274" y="1395443"/>
            <a:ext cx="10734675" cy="4893647"/>
          </a:xfrm>
          <a:prstGeom prst="rect">
            <a:avLst/>
          </a:prstGeom>
        </p:spPr>
        <p:txBody>
          <a:bodyPr wrap="square">
            <a:spAutoFit/>
          </a:bodyPr>
          <a:lstStyle/>
          <a:p>
            <a:pPr>
              <a:lnSpc>
                <a:spcPct val="150000"/>
              </a:lnSpc>
            </a:pPr>
            <a:r>
              <a:rPr lang="en-US" sz="2300" b="1" spc="10" dirty="0">
                <a:solidFill>
                  <a:srgbClr val="C00000"/>
                </a:solidFill>
                <a:latin typeface="Times New Roman" panose="02020603050405020304" pitchFamily="18" charset="0"/>
                <a:cs typeface="Times New Roman" panose="02020603050405020304" pitchFamily="18" charset="0"/>
              </a:rPr>
              <a:t>IFMSA-Iraq positions</a:t>
            </a:r>
            <a:r>
              <a:rPr lang="en-US" sz="2300" spc="10" dirty="0">
                <a:solidFill>
                  <a:srgbClr val="C00000"/>
                </a:solidFill>
                <a:latin typeface="Times New Roman" panose="02020603050405020304" pitchFamily="18" charset="0"/>
                <a:cs typeface="Times New Roman" panose="02020603050405020304" pitchFamily="18" charset="0"/>
              </a:rPr>
              <a:t>:</a:t>
            </a:r>
            <a:endParaRPr lang="en-GB" sz="2300" spc="10" dirty="0">
              <a:solidFill>
                <a:srgbClr val="C00000"/>
              </a:solidFill>
              <a:latin typeface="Times New Roman" panose="02020603050405020304" pitchFamily="18" charset="0"/>
              <a:cs typeface="Times New Roman" panose="02020603050405020304" pitchFamily="18" charset="0"/>
            </a:endParaRPr>
          </a:p>
          <a:p>
            <a:pPr marL="361950" indent="-361950" eaLnBrk="0" fontAlgn="base" hangingPunct="0">
              <a:lnSpc>
                <a:spcPct val="150000"/>
              </a:lnSpc>
            </a:pPr>
            <a:r>
              <a:rPr lang="en-US" sz="2300" spc="10" dirty="0">
                <a:latin typeface="Times New Roman" panose="02020603050405020304" pitchFamily="18" charset="0"/>
                <a:cs typeface="Times New Roman" panose="02020603050405020304" pitchFamily="18" charset="0"/>
              </a:rPr>
              <a:t>1-President of Mosul local committee term 2020-2021.</a:t>
            </a:r>
            <a:endParaRPr lang="en-GB" sz="2300" spc="10" dirty="0">
              <a:latin typeface="Times New Roman" panose="02020603050405020304" pitchFamily="18" charset="0"/>
              <a:cs typeface="Times New Roman" panose="02020603050405020304" pitchFamily="18" charset="0"/>
            </a:endParaRPr>
          </a:p>
          <a:p>
            <a:pPr marL="361950" indent="-361950" eaLnBrk="0" fontAlgn="base" hangingPunct="0">
              <a:lnSpc>
                <a:spcPct val="150000"/>
              </a:lnSpc>
            </a:pPr>
            <a:r>
              <a:rPr lang="en-US" sz="2300" spc="10" dirty="0">
                <a:latin typeface="Times New Roman" panose="02020603050405020304" pitchFamily="18" charset="0"/>
                <a:cs typeface="Times New Roman" panose="02020603050405020304" pitchFamily="18" charset="0"/>
              </a:rPr>
              <a:t>2-Local public health officer/LPO term 2018-2019.</a:t>
            </a:r>
            <a:endParaRPr lang="en-GB" sz="2300" spc="10" dirty="0">
              <a:latin typeface="Times New Roman" panose="02020603050405020304" pitchFamily="18" charset="0"/>
              <a:cs typeface="Times New Roman" panose="02020603050405020304" pitchFamily="18" charset="0"/>
            </a:endParaRPr>
          </a:p>
          <a:p>
            <a:pPr marL="361950" indent="-361950" eaLnBrk="0" fontAlgn="base" hangingPunct="0">
              <a:lnSpc>
                <a:spcPct val="150000"/>
              </a:lnSpc>
            </a:pPr>
            <a:r>
              <a:rPr lang="en-US" sz="2300" spc="10" dirty="0">
                <a:latin typeface="Times New Roman" panose="02020603050405020304" pitchFamily="18" charset="0"/>
                <a:cs typeface="Times New Roman" panose="02020603050405020304" pitchFamily="18" charset="0"/>
              </a:rPr>
              <a:t>3-Head of SCOPH (public health issues) session team at Mosul break,March2019.</a:t>
            </a:r>
          </a:p>
          <a:p>
            <a:pPr marL="0" marR="0">
              <a:lnSpc>
                <a:spcPct val="150000"/>
              </a:lnSpc>
              <a:spcBef>
                <a:spcPts val="0"/>
              </a:spcBef>
            </a:pPr>
            <a:r>
              <a:rPr lang="en-US" spc="10" dirty="0">
                <a:solidFill>
                  <a:srgbClr val="202124"/>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pc="10" dirty="0">
                <a:latin typeface="Times New Roman" panose="02020603050405020304" pitchFamily="18" charset="0"/>
                <a:cs typeface="Times New Roman" panose="02020603050405020304" pitchFamily="18" charset="0"/>
              </a:rPr>
              <a:t>Mosul break is an national event that is held annually by IFMSA-Iraq where 200 medical students from all over the Iraq gather for 4 days to attend sessions and training workshops in many topics (human rights, women issues, public health issues…etc.), to share ideas and to take the right decisions that serve our community."</a:t>
            </a:r>
          </a:p>
          <a:p>
            <a:pPr marL="361950" indent="-361950" eaLnBrk="0" fontAlgn="base" hangingPunct="0">
              <a:lnSpc>
                <a:spcPct val="150000"/>
              </a:lnSpc>
            </a:pPr>
            <a:r>
              <a:rPr lang="en-US" sz="2300" spc="10" dirty="0">
                <a:latin typeface="Times New Roman" panose="02020603050405020304" pitchFamily="18" charset="0"/>
                <a:cs typeface="Times New Roman" panose="02020603050405020304" pitchFamily="18" charset="0"/>
              </a:rPr>
              <a:t>4-Contributor in writing AMR (antimicrobial resistance) policy document which is the</a:t>
            </a:r>
          </a:p>
          <a:p>
            <a:pPr marL="361950" indent="-361950" eaLnBrk="0" fontAlgn="base" hangingPunct="0">
              <a:lnSpc>
                <a:spcPct val="150000"/>
              </a:lnSpc>
            </a:pPr>
            <a:r>
              <a:rPr lang="en-US" sz="2300" spc="10" dirty="0">
                <a:latin typeface="Times New Roman" panose="02020603050405020304" pitchFamily="18" charset="0"/>
                <a:cs typeface="Times New Roman" panose="02020603050405020304" pitchFamily="18" charset="0"/>
              </a:rPr>
              <a:t>first policy in the history of IFMSA-Iraq, (April – Aug) 2019.</a:t>
            </a:r>
            <a:endParaRPr lang="en-GB" sz="2300" spc="10" dirty="0">
              <a:latin typeface="Times New Roman" panose="02020603050405020304" pitchFamily="18" charset="0"/>
              <a:cs typeface="Times New Roman" panose="02020603050405020304" pitchFamily="18" charset="0"/>
            </a:endParaRPr>
          </a:p>
          <a:p>
            <a:endParaRPr lang="en-GB" sz="2400" dirty="0"/>
          </a:p>
        </p:txBody>
      </p:sp>
      <p:sp>
        <p:nvSpPr>
          <p:cNvPr id="4" name="Rectangle 3"/>
          <p:cNvSpPr/>
          <p:nvPr/>
        </p:nvSpPr>
        <p:spPr>
          <a:xfrm>
            <a:off x="555347" y="358637"/>
            <a:ext cx="8845827" cy="914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3200" b="1" dirty="0">
                <a:solidFill>
                  <a:srgbClr val="FFFF00"/>
                </a:solidFill>
                <a:latin typeface="Times New Roman" panose="02020603050405020304" pitchFamily="18" charset="0"/>
                <a:cs typeface="Times New Roman" panose="02020603050405020304" pitchFamily="18" charset="0"/>
              </a:rPr>
              <a:t>Community  work and activities:</a:t>
            </a:r>
            <a:endParaRPr lang="en-GB"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24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761" y="923925"/>
            <a:ext cx="10923662" cy="5818709"/>
          </a:xfrm>
          <a:prstGeom prst="rect">
            <a:avLst/>
          </a:prstGeom>
        </p:spPr>
        <p:txBody>
          <a:bodyPr wrap="square">
            <a:spAutoFit/>
          </a:bodyPr>
          <a:lstStyle/>
          <a:p>
            <a:pPr>
              <a:lnSpc>
                <a:spcPct val="150000"/>
              </a:lnSpc>
            </a:pPr>
            <a:r>
              <a:rPr lang="en-US" b="1"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1-</a:t>
            </a:r>
            <a:r>
              <a:rPr lang="en-US" b="1"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Women rights activities </a:t>
            </a:r>
            <a:r>
              <a:rPr lang="en-US" b="1"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including: </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*Participant in </a:t>
            </a: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orange the world campaign </a:t>
            </a: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(to spotlight gender-based violence issue), November 2018. </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*Participant in </a:t>
            </a: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international women’s day activities,</a:t>
            </a: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 March of each year.</a:t>
            </a:r>
          </a:p>
          <a:p>
            <a:pPr>
              <a:lnSpc>
                <a:spcPct val="150000"/>
              </a:lnSpc>
            </a:pPr>
            <a:endParaRPr lang="en-GB" sz="1600" dirty="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b="1"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2-</a:t>
            </a:r>
            <a:r>
              <a:rPr lang="en-US" b="1"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Public health field events</a:t>
            </a: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 project manager of more than 15 activities related to public health targeting public people in Mosul city to raise awareness about many topics including: </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-Mental health activities</a:t>
            </a:r>
            <a:r>
              <a:rPr lang="en-US" b="1"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 </a:t>
            </a:r>
            <a:endParaRPr lang="en-GB" sz="16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*Stressed? Overcome it board (we made a board about stress on medical students and how it affects their life and mental health). Date: 10-3-2019.</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*Anti-bullying session (It was about bullying, its causes, its effects on society in general and on students in school), Date: 19-3-2019.</a:t>
            </a:r>
            <a:endParaRPr lang="en-GB" sz="1600" dirty="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t>
            </a:r>
            <a:r>
              <a:rPr lang="en-US" b="1"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Anti-bullying campaign </a:t>
            </a: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(The biggest and most important campaign. It was about bullying, its causes and its effects on students in school in a particular way. It also included explaining the role of parents and teachers to reduce bullying between students. We visited a group of schools up to nine.), Date: 31-3-2019.</a:t>
            </a:r>
            <a:endParaRPr lang="en-GB"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18761" y="274612"/>
            <a:ext cx="4961012" cy="602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spcAft>
                <a:spcPts val="1000"/>
              </a:spcAft>
            </a:pPr>
            <a:endParaRPr lang="en-GB" sz="2400" dirty="0">
              <a:solidFill>
                <a:srgbClr val="FFFF00"/>
              </a:solidFill>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97057" y="698506"/>
            <a:ext cx="8470877" cy="357918"/>
          </a:xfrm>
          <a:prstGeom prst="rect">
            <a:avLst/>
          </a:prstGeom>
          <a:noFill/>
        </p:spPr>
        <p:txBody>
          <a:bodyPr wrap="square">
            <a:spAutoFit/>
          </a:bodyPr>
          <a:lstStyle/>
          <a:p>
            <a:pPr>
              <a:lnSpc>
                <a:spcPts val="1800"/>
              </a:lnSpc>
              <a:spcAft>
                <a:spcPts val="1000"/>
              </a:spcAft>
            </a:pPr>
            <a:r>
              <a:rPr lang="en-US" sz="2800" spc="10" dirty="0">
                <a:solidFill>
                  <a:srgbClr val="FFFF00"/>
                </a:solidFill>
                <a:latin typeface="Times New Roman" panose="02020603050405020304" pitchFamily="18" charset="0"/>
                <a:ea typeface="Times New Roman" panose="02020603050405020304" pitchFamily="18" charset="0"/>
                <a:cs typeface="Arial" panose="020B0604020202020204" pitchFamily="34" charset="0"/>
              </a:rPr>
              <a:t> </a:t>
            </a:r>
            <a:r>
              <a:rPr lang="en-US" sz="2300" b="1" spc="10" dirty="0">
                <a:solidFill>
                  <a:srgbClr val="C00000"/>
                </a:solidFill>
                <a:latin typeface="Times New Roman" panose="02020603050405020304" pitchFamily="18" charset="0"/>
                <a:cs typeface="Times New Roman" panose="02020603050405020304" pitchFamily="18" charset="0"/>
              </a:rPr>
              <a:t>IFMSA-Iraq activities</a:t>
            </a:r>
            <a:r>
              <a:rPr lang="en-US" sz="2300" b="1" spc="10" dirty="0">
                <a:latin typeface="Times New Roman" panose="02020603050405020304" pitchFamily="18" charset="0"/>
                <a:cs typeface="Times New Roman" panose="02020603050405020304" pitchFamily="18" charset="0"/>
              </a:rPr>
              <a:t>:  </a:t>
            </a:r>
            <a:r>
              <a:rPr lang="en-GB" sz="2800" dirty="0">
                <a:solidFill>
                  <a:srgbClr val="C00000"/>
                </a:solidFill>
                <a:latin typeface="Calibri" panose="020F0502020204030204" pitchFamily="34" charset="0"/>
                <a:ea typeface="Calibri" panose="020F0502020204030204" pitchFamily="34" charset="0"/>
                <a:cs typeface="Arial" panose="020B0604020202020204" pitchFamily="34" charset="0"/>
              </a:rPr>
              <a:t>1-2</a:t>
            </a:r>
          </a:p>
        </p:txBody>
      </p:sp>
    </p:spTree>
    <p:extLst>
      <p:ext uri="{BB962C8B-B14F-4D97-AF65-F5344CB8AC3E}">
        <p14:creationId xmlns:p14="http://schemas.microsoft.com/office/powerpoint/2010/main" val="163377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168" y="1132172"/>
            <a:ext cx="10822775" cy="5361934"/>
          </a:xfrm>
          <a:prstGeom prst="rect">
            <a:avLst/>
          </a:prstGeom>
        </p:spPr>
        <p:txBody>
          <a:bodyPr wrap="square">
            <a:spAutoFit/>
          </a:bodyPr>
          <a:lstStyle/>
          <a:p>
            <a:pPr>
              <a:lnSpc>
                <a:spcPct val="150000"/>
              </a:lnSpc>
            </a:pP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-Activities for cancer patients:</a:t>
            </a:r>
            <a:endParaRPr lang="en-GB" sz="1600" u="sng"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*Leukemia kids party (It was a Christmas party for leukemia kids and their families.), Date: 21-12-2018.</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*World cancer day (we met about 70 individuals and aware them about risk factors of cancer. We explained to them that the prevention of these factors can minimize the risk of having cancer), Date: 4-2-2019.</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-Vaccination event (We met about 30 mothers with their children in pediatric ward at hospital and aware them about the importance of vaccination for their children), Date: 28-2-2019.</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t>
            </a: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Healthy lifestyle field events:</a:t>
            </a: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*How to take care of your teeth event Date: 21-2-2019.</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*White poisons event, Date: 17-8-2019.  </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a:t>
            </a:r>
            <a:r>
              <a:rPr lang="en-US" u="sng"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Participating in collecting data for AMR policy document</a:t>
            </a: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 This was done by:</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pc="10" dirty="0">
                <a:solidFill>
                  <a:srgbClr val="202124"/>
                </a:solidFill>
                <a:latin typeface="Times New Roman" panose="02020603050405020304" pitchFamily="18" charset="0"/>
                <a:ea typeface="Times New Roman" panose="02020603050405020304" pitchFamily="18" charset="0"/>
                <a:cs typeface="Arial" panose="020B0604020202020204" pitchFamily="34" charset="0"/>
              </a:rPr>
              <a:t>*making AMR policy workshop.it included explanation and discussion about AMR, its causes, its long-term effects and dangers calling for input on AMR policy document. (Date: 25-4-2019)</a:t>
            </a:r>
            <a:endParaRPr lang="en-GB" sz="1600" dirty="0">
              <a:latin typeface="Calibri" panose="020F0502020204030204" pitchFamily="34" charset="0"/>
              <a:ea typeface="Calibri" panose="020F0502020204030204" pitchFamily="34" charset="0"/>
              <a:cs typeface="Arial" panose="020B0604020202020204" pitchFamily="34" charset="0"/>
            </a:endParaRPr>
          </a:p>
          <a:p>
            <a:pPr>
              <a:lnSpc>
                <a:spcPts val="1800"/>
              </a:lnSpc>
              <a:spcAft>
                <a:spcPts val="1000"/>
              </a:spcAft>
            </a:pPr>
            <a:endParaRPr lang="en-GB" dirty="0"/>
          </a:p>
        </p:txBody>
      </p:sp>
      <p:sp>
        <p:nvSpPr>
          <p:cNvPr id="4" name="Rectangle 3"/>
          <p:cNvSpPr/>
          <p:nvPr/>
        </p:nvSpPr>
        <p:spPr>
          <a:xfrm>
            <a:off x="877813" y="703895"/>
            <a:ext cx="4846712" cy="334579"/>
          </a:xfrm>
          <a:prstGeom prst="rect">
            <a:avLst/>
          </a:prstGeom>
        </p:spPr>
        <p:txBody>
          <a:bodyPr wrap="square">
            <a:spAutoFit/>
          </a:bodyPr>
          <a:lstStyle/>
          <a:p>
            <a:pPr>
              <a:lnSpc>
                <a:spcPts val="1800"/>
              </a:lnSpc>
              <a:spcAft>
                <a:spcPts val="1000"/>
              </a:spcAft>
            </a:pPr>
            <a:r>
              <a:rPr lang="en-US" sz="2300" b="1" spc="10" dirty="0">
                <a:solidFill>
                  <a:srgbClr val="C00000"/>
                </a:solidFill>
                <a:latin typeface="Times New Roman" panose="02020603050405020304" pitchFamily="18" charset="0"/>
                <a:cs typeface="Times New Roman" panose="02020603050405020304" pitchFamily="18" charset="0"/>
              </a:rPr>
              <a:t>IFMSA-Iraq activities:  </a:t>
            </a:r>
            <a:r>
              <a:rPr lang="en-GB" sz="2300" b="1" spc="10" dirty="0">
                <a:solidFill>
                  <a:srgbClr val="C00000"/>
                </a:solidFill>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374206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A7E11-5D66-4FAC-A67C-08AF9E8FD2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714" y="0"/>
            <a:ext cx="5878286" cy="3429000"/>
          </a:xfrm>
          <a:prstGeom prst="rect">
            <a:avLst/>
          </a:prstGeom>
          <a:noFill/>
          <a:ln>
            <a:noFill/>
          </a:ln>
        </p:spPr>
      </p:pic>
      <p:pic>
        <p:nvPicPr>
          <p:cNvPr id="3" name="Picture 2">
            <a:extLst>
              <a:ext uri="{FF2B5EF4-FFF2-40B4-BE49-F238E27FC236}">
                <a16:creationId xmlns:a16="http://schemas.microsoft.com/office/drawing/2014/main" id="{0C6A32A1-26C1-491D-B4E0-7EC3618EDB2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92"/>
            <a:ext cx="5845629" cy="3456992"/>
          </a:xfrm>
          <a:prstGeom prst="rect">
            <a:avLst/>
          </a:prstGeom>
          <a:noFill/>
          <a:ln>
            <a:noFill/>
          </a:ln>
        </p:spPr>
      </p:pic>
      <p:pic>
        <p:nvPicPr>
          <p:cNvPr id="4" name="Picture 3">
            <a:extLst>
              <a:ext uri="{FF2B5EF4-FFF2-40B4-BE49-F238E27FC236}">
                <a16:creationId xmlns:a16="http://schemas.microsoft.com/office/drawing/2014/main" id="{1091B523-1B68-4153-9299-0B407153F7D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 y="3429000"/>
            <a:ext cx="5878286" cy="3429000"/>
          </a:xfrm>
          <a:prstGeom prst="rect">
            <a:avLst/>
          </a:prstGeom>
          <a:noFill/>
          <a:ln>
            <a:noFill/>
          </a:ln>
        </p:spPr>
      </p:pic>
      <p:pic>
        <p:nvPicPr>
          <p:cNvPr id="5" name="Picture 4">
            <a:extLst>
              <a:ext uri="{FF2B5EF4-FFF2-40B4-BE49-F238E27FC236}">
                <a16:creationId xmlns:a16="http://schemas.microsoft.com/office/drawing/2014/main" id="{168C7631-7B6F-4B3E-8198-AC9DF6CED98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714" y="3429000"/>
            <a:ext cx="5878286" cy="3429000"/>
          </a:xfrm>
          <a:prstGeom prst="rect">
            <a:avLst/>
          </a:prstGeom>
          <a:noFill/>
          <a:ln>
            <a:noFill/>
          </a:ln>
        </p:spPr>
      </p:pic>
    </p:spTree>
    <p:extLst>
      <p:ext uri="{BB962C8B-B14F-4D97-AF65-F5344CB8AC3E}">
        <p14:creationId xmlns:p14="http://schemas.microsoft.com/office/powerpoint/2010/main" val="3739041964"/>
      </p:ext>
    </p:extLst>
  </p:cSld>
  <p:clrMapOvr>
    <a:masterClrMapping/>
  </p:clrMapOvr>
</p:sld>
</file>

<file path=ppt/theme/theme1.xml><?xml version="1.0" encoding="utf-8"?>
<a:theme xmlns:a="http://schemas.openxmlformats.org/drawingml/2006/main" name="Drop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190</TotalTime>
  <Words>927</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Maher</cp:lastModifiedBy>
  <cp:revision>22</cp:revision>
  <dcterms:created xsi:type="dcterms:W3CDTF">2021-06-16T08:12:37Z</dcterms:created>
  <dcterms:modified xsi:type="dcterms:W3CDTF">2021-06-16T13:25:01Z</dcterms:modified>
</cp:coreProperties>
</file>