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C49775-19CE-0D43-97EF-A85E00446665}"/>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1A6311CF-5A80-884C-A1DF-CF8157544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802B8F7C-14C6-E44B-A98C-3318DF476B26}"/>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EB21E366-AF92-4D4A-9A68-B57ED85352EC}"/>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89D93AE2-4EBE-944D-B7A3-DD8736F414D7}"/>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383381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C4F419-6C77-BB42-B210-22F0C5E8A285}"/>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057AB0E6-5125-2F46-9BBC-2AE97120809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BC924D21-C185-A847-ACAE-7A69F40EB833}"/>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BF6D2C61-5C62-7D4A-86B3-53D3EBD980AD}"/>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983DCDEB-BD01-3C4F-A2FE-EEE60BDEDC5C}"/>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46458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580B1A3-67CB-C74B-8304-5EF349FA38A8}"/>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E1CBC8FE-B01C-A246-81D5-B491A079755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C0CF4F1D-2C55-9241-AB0B-9F7E08C605C0}"/>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757D1FDB-8ABF-0240-9FDF-1F076F288804}"/>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4AFDF6D8-833A-A541-AB36-3335850C14AA}"/>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84438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D1347F-4D12-0D45-B95F-715AFB6311BB}"/>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1D1FD2D3-5C43-4245-89B9-01F668AD075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DA378D74-C762-5741-82A2-9C6A362F57FB}"/>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40094104-64CF-5A47-9D35-D7FBD54355BC}"/>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901DDC71-C3B8-844E-BE6B-8BD7E49602DB}"/>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36944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0641DA9-5E74-8E4C-9245-8B1915E3B60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FD8AC881-831F-874F-A747-C57C46CAC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086E8C2-E22B-444E-9A91-E1EE0C7104F9}"/>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684F8B71-8C68-E445-9692-23089DC668F3}"/>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a16="http://schemas.microsoft.com/office/drawing/2014/main" id="{4E7A45FD-3C32-7A4A-B1B4-0E606BCA56DC}"/>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8179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51D1AD-7EE8-7E45-9E47-274A0ADDCDF5}"/>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07502972-96A8-A442-BE46-23E927EFCAB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513EBDB7-D1B5-9A4F-87B1-488F5A6E8DB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116D88E9-8383-D44F-BEAF-B0972BC16E72}"/>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6" name="عنصر نائب للتذييل 5">
            <a:extLst>
              <a:ext uri="{FF2B5EF4-FFF2-40B4-BE49-F238E27FC236}">
                <a16:creationId xmlns:a16="http://schemas.microsoft.com/office/drawing/2014/main" id="{BE8CABEF-E901-3C42-9F3F-A3C3CF7F24A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BC190311-2B69-744E-A95E-53A99C91930B}"/>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213118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EC9586-B1D8-2943-8C6F-34BB1F36211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C6203F9F-5A1B-DE4D-B74C-C48A35D74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08961E1-7EAD-E54C-99E5-81D313CDD38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F429B4B3-77CD-D645-8836-6C56B7184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01DECEA-1D1A-AA4E-A3AF-A0BC48C3AAE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FDEE4074-CC70-EB46-ADD8-CD48EBBA0ED8}"/>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8" name="عنصر نائب للتذييل 7">
            <a:extLst>
              <a:ext uri="{FF2B5EF4-FFF2-40B4-BE49-F238E27FC236}">
                <a16:creationId xmlns:a16="http://schemas.microsoft.com/office/drawing/2014/main" id="{CC258F6C-3402-5947-B8A2-294169866978}"/>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a16="http://schemas.microsoft.com/office/drawing/2014/main" id="{5D457F0B-720A-E340-AAA2-ECF08FD8E1E4}"/>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2207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16C4F5-3B1C-3447-91E5-79D2F71F1DB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4CF1ED5F-5EA2-EB4C-A0D7-044A24BEFA74}"/>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4" name="عنصر نائب للتذييل 3">
            <a:extLst>
              <a:ext uri="{FF2B5EF4-FFF2-40B4-BE49-F238E27FC236}">
                <a16:creationId xmlns:a16="http://schemas.microsoft.com/office/drawing/2014/main" id="{6359B043-95B6-C847-BB84-38C7503BEA14}"/>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a16="http://schemas.microsoft.com/office/drawing/2014/main" id="{0B0A8540-D3E9-F94E-A607-55546BCBD249}"/>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382604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02E721A-5C63-4B40-BDD0-D1957828EB4E}"/>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3" name="عنصر نائب للتذييل 2">
            <a:extLst>
              <a:ext uri="{FF2B5EF4-FFF2-40B4-BE49-F238E27FC236}">
                <a16:creationId xmlns:a16="http://schemas.microsoft.com/office/drawing/2014/main" id="{DBF93710-2EDD-DD41-95E3-A706E72D85D6}"/>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a16="http://schemas.microsoft.com/office/drawing/2014/main" id="{0B77999A-0338-C047-8D02-773C3449FB82}"/>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1420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49AFFE-EB98-E24E-B34A-440AA8E3890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83285B19-4DBC-FD4D-85CA-30D84CDFD0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71C33493-65E2-584A-A429-A9AFE2662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B740F3E-1131-8C42-9093-6F1FBBD8E95B}"/>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6" name="عنصر نائب للتذييل 5">
            <a:extLst>
              <a:ext uri="{FF2B5EF4-FFF2-40B4-BE49-F238E27FC236}">
                <a16:creationId xmlns:a16="http://schemas.microsoft.com/office/drawing/2014/main" id="{9722CC6D-DF7B-8A40-9A64-66F383F6ABDE}"/>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0D743283-37BC-C64D-B164-2C4F2DC94FE1}"/>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408789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39D242-5812-974A-B0BB-F87B5E4F4E2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E9507BE6-79A5-144F-9B8B-52852A61C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a16="http://schemas.microsoft.com/office/drawing/2014/main" id="{302EA5D1-B877-114B-ABED-A11FDBF65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B928793-7802-6046-8D22-61589E776608}"/>
              </a:ext>
            </a:extLst>
          </p:cNvPr>
          <p:cNvSpPr>
            <a:spLocks noGrp="1"/>
          </p:cNvSpPr>
          <p:nvPr>
            <p:ph type="dt" sz="half" idx="10"/>
          </p:nvPr>
        </p:nvSpPr>
        <p:spPr/>
        <p:txBody>
          <a:bodyPr/>
          <a:lstStyle/>
          <a:p>
            <a:fld id="{161AD564-2643-0546-839B-117E96C39F9A}" type="datetimeFigureOut">
              <a:rPr lang="ar-IQ" smtClean="0"/>
              <a:t>09/11/1442</a:t>
            </a:fld>
            <a:endParaRPr lang="ar-IQ"/>
          </a:p>
        </p:txBody>
      </p:sp>
      <p:sp>
        <p:nvSpPr>
          <p:cNvPr id="6" name="عنصر نائب للتذييل 5">
            <a:extLst>
              <a:ext uri="{FF2B5EF4-FFF2-40B4-BE49-F238E27FC236}">
                <a16:creationId xmlns:a16="http://schemas.microsoft.com/office/drawing/2014/main" id="{26ADD81B-30A9-3443-8C5C-6BCD2FD4DEA2}"/>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a16="http://schemas.microsoft.com/office/drawing/2014/main" id="{BDA9AF0C-43A6-314C-B513-43F611F189D5}"/>
              </a:ext>
            </a:extLst>
          </p:cNvPr>
          <p:cNvSpPr>
            <a:spLocks noGrp="1"/>
          </p:cNvSpPr>
          <p:nvPr>
            <p:ph type="sldNum" sz="quarter" idx="12"/>
          </p:nvPr>
        </p:nvSpPr>
        <p:spPr/>
        <p:txBody>
          <a:bodyPr/>
          <a:lstStyle/>
          <a:p>
            <a:fld id="{3E5A6BCA-5998-DF49-BB39-681AA0C5F0C0}" type="slidenum">
              <a:rPr lang="ar-IQ" smtClean="0"/>
              <a:t>‹#›</a:t>
            </a:fld>
            <a:endParaRPr lang="ar-IQ"/>
          </a:p>
        </p:txBody>
      </p:sp>
    </p:spTree>
    <p:extLst>
      <p:ext uri="{BB962C8B-B14F-4D97-AF65-F5344CB8AC3E}">
        <p14:creationId xmlns:p14="http://schemas.microsoft.com/office/powerpoint/2010/main" val="276897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2E37247D-10C1-6047-8EAD-B5174AEED67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D5802260-0165-CA4B-A980-262C893C7C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37BFA603-7392-214B-9CF3-8CFB029FCC5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1AD564-2643-0546-839B-117E96C39F9A}" type="datetimeFigureOut">
              <a:rPr lang="ar-IQ" smtClean="0"/>
              <a:t>09/11/1442</a:t>
            </a:fld>
            <a:endParaRPr lang="ar-IQ"/>
          </a:p>
        </p:txBody>
      </p:sp>
      <p:sp>
        <p:nvSpPr>
          <p:cNvPr id="5" name="عنصر نائب للتذييل 4">
            <a:extLst>
              <a:ext uri="{FF2B5EF4-FFF2-40B4-BE49-F238E27FC236}">
                <a16:creationId xmlns:a16="http://schemas.microsoft.com/office/drawing/2014/main" id="{A159FC7E-8B84-464D-B639-BB643C47C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a16="http://schemas.microsoft.com/office/drawing/2014/main" id="{417BFAC9-9946-CA40-8E64-42EE08450F8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E5A6BCA-5998-DF49-BB39-681AA0C5F0C0}" type="slidenum">
              <a:rPr lang="ar-IQ" smtClean="0"/>
              <a:t>‹#›</a:t>
            </a:fld>
            <a:endParaRPr lang="ar-IQ"/>
          </a:p>
        </p:txBody>
      </p:sp>
    </p:spTree>
    <p:extLst>
      <p:ext uri="{BB962C8B-B14F-4D97-AF65-F5344CB8AC3E}">
        <p14:creationId xmlns:p14="http://schemas.microsoft.com/office/powerpoint/2010/main" val="1143148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a:extLst>
              <a:ext uri="{FF2B5EF4-FFF2-40B4-BE49-F238E27FC236}">
                <a16:creationId xmlns:a16="http://schemas.microsoft.com/office/drawing/2014/main" id="{CB327067-5194-2142-A4C4-8943232CE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1566"/>
            <a:ext cx="3279981" cy="3233208"/>
          </a:xfrm>
          <a:prstGeom prst="rect">
            <a:avLst/>
          </a:prstGeom>
        </p:spPr>
      </p:pic>
      <p:sp>
        <p:nvSpPr>
          <p:cNvPr id="6" name="عنوان 1">
            <a:extLst>
              <a:ext uri="{FF2B5EF4-FFF2-40B4-BE49-F238E27FC236}">
                <a16:creationId xmlns:a16="http://schemas.microsoft.com/office/drawing/2014/main" id="{BA6529F3-DEFE-A243-995B-99A6CC933AB7}"/>
              </a:ext>
            </a:extLst>
          </p:cNvPr>
          <p:cNvSpPr>
            <a:spLocks noGrp="1"/>
          </p:cNvSpPr>
          <p:nvPr>
            <p:ph type="ctrTitle"/>
          </p:nvPr>
        </p:nvSpPr>
        <p:spPr>
          <a:xfrm>
            <a:off x="1523999" y="130970"/>
            <a:ext cx="10668001" cy="6727030"/>
          </a:xfrm>
        </p:spPr>
        <p:txBody>
          <a:bodyPr>
            <a:normAutofit fontScale="90000"/>
          </a:bodyPr>
          <a:lstStyle/>
          <a:p>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br>
              <a:rPr lang="ar-SA" sz="3600">
                <a:latin typeface="Times New Roman" panose="02020603050405020304" pitchFamily="18" charset="0"/>
                <a:cs typeface="Times New Roman" panose="02020603050405020304" pitchFamily="18" charset="0"/>
              </a:rPr>
            </a:br>
            <a:r>
              <a:rPr lang="en-US" sz="3600">
                <a:effectLst/>
                <a:latin typeface="Nyala" panose="02000504070300020003" pitchFamily="2" charset="0"/>
                <a:ea typeface="Nyala" panose="02000504070300020003" pitchFamily="2" charset="0"/>
                <a:cs typeface="Arial" panose="020B0604020202020204" pitchFamily="34" charset="0"/>
              </a:rPr>
              <a:t>Olive Production and Derivatives Cooperative </a:t>
            </a:r>
            <a:r>
              <a:rPr lang="ar-SA" sz="3600">
                <a:effectLst/>
                <a:latin typeface="Nyala" panose="02000504070300020003" pitchFamily="2" charset="0"/>
                <a:ea typeface="Nyala" panose="02000504070300020003" pitchFamily="2" charset="0"/>
                <a:cs typeface="Arial" panose="020B0604020202020204" pitchFamily="34" charset="0"/>
              </a:rPr>
              <a:t>Project</a:t>
            </a:r>
            <a:br>
              <a:rPr lang="ar-SA" sz="2000">
                <a:latin typeface="Times New Roman" panose="02020603050405020304" pitchFamily="18" charset="0"/>
                <a:cs typeface="Times New Roman" panose="02020603050405020304" pitchFamily="18" charset="0"/>
              </a:rPr>
            </a:br>
            <a:br>
              <a:rPr lang="ar-SA" sz="2000">
                <a:latin typeface="Times New Roman" panose="02020603050405020304" pitchFamily="18" charset="0"/>
                <a:cs typeface="Times New Roman" panose="02020603050405020304" pitchFamily="18" charset="0"/>
              </a:rPr>
            </a:br>
            <a:r>
              <a:rPr lang="ar-SA" sz="3600" b="1">
                <a:latin typeface="Times New Roman" panose="02020603050405020304" pitchFamily="18" charset="0"/>
                <a:cs typeface="Times New Roman" panose="02020603050405020304" pitchFamily="18" charset="0"/>
              </a:rPr>
              <a:t>Prepared by</a:t>
            </a:r>
            <a:br>
              <a:rPr lang="ar-SA" sz="2700" b="1">
                <a:latin typeface="Times New Roman" panose="02020603050405020304" pitchFamily="18" charset="0"/>
                <a:cs typeface="Times New Roman" panose="02020603050405020304" pitchFamily="18" charset="0"/>
              </a:rPr>
            </a:br>
            <a:r>
              <a:rPr lang="en-US" sz="2700" b="1">
                <a:effectLst/>
                <a:latin typeface="Nyala" panose="02000504070300020003" pitchFamily="2" charset="0"/>
                <a:ea typeface="Nyala" panose="02000504070300020003" pitchFamily="2" charset="0"/>
                <a:cs typeface="Arial" panose="020B0604020202020204" pitchFamily="34" charset="0"/>
              </a:rPr>
              <a:t>Basim Esa </a:t>
            </a:r>
            <a:r>
              <a:rPr lang="ar-SA" sz="2700" b="1">
                <a:effectLst/>
                <a:latin typeface="Nyala" panose="02000504070300020003" pitchFamily="2" charset="0"/>
                <a:ea typeface="Nyala" panose="02000504070300020003" pitchFamily="2" charset="0"/>
                <a:cs typeface="Arial" panose="020B0604020202020204" pitchFamily="34" charset="0"/>
              </a:rPr>
              <a:t>Abas</a:t>
            </a:r>
            <a:br>
              <a:rPr lang="en-US" sz="2700" b="1">
                <a:effectLst/>
                <a:latin typeface="Nyala" panose="02000504070300020003" pitchFamily="2" charset="0"/>
                <a:ea typeface="Nyala" panose="02000504070300020003" pitchFamily="2" charset="0"/>
                <a:cs typeface="Arial" panose="020B0604020202020204" pitchFamily="34" charset="0"/>
              </a:rPr>
            </a:br>
            <a:r>
              <a:rPr lang="en-US" sz="2700" b="1">
                <a:effectLst/>
                <a:latin typeface="Nyala" panose="02000504070300020003" pitchFamily="2" charset="0"/>
                <a:ea typeface="Nyala" panose="02000504070300020003" pitchFamily="2" charset="0"/>
                <a:cs typeface="Arial" panose="020B0604020202020204" pitchFamily="34" charset="0"/>
              </a:rPr>
              <a:t>EC02 </a:t>
            </a:r>
            <a:r>
              <a:rPr lang="ar-SA" sz="2700" b="1">
                <a:effectLst/>
                <a:latin typeface="Nyala" panose="02000504070300020003" pitchFamily="2" charset="0"/>
                <a:ea typeface="Nyala" panose="02000504070300020003" pitchFamily="2" charset="0"/>
                <a:cs typeface="Arial" panose="020B0604020202020204" pitchFamily="34" charset="0"/>
              </a:rPr>
              <a:t>team</a:t>
            </a:r>
            <a:br>
              <a:rPr lang="ar-SA" sz="2700" b="1">
                <a:effectLst/>
                <a:latin typeface="Nyala" panose="02000504070300020003" pitchFamily="2" charset="0"/>
                <a:ea typeface="Nyala" panose="02000504070300020003" pitchFamily="2" charset="0"/>
                <a:cs typeface="Arial" panose="020B0604020202020204" pitchFamily="34" charset="0"/>
              </a:rPr>
            </a:br>
            <a:br>
              <a:rPr lang="ar-SA" sz="3600" b="1">
                <a:effectLst/>
                <a:latin typeface="Nyala" panose="02000504070300020003" pitchFamily="2" charset="0"/>
                <a:ea typeface="Nyala" panose="02000504070300020003" pitchFamily="2" charset="0"/>
                <a:cs typeface="Arial" panose="020B0604020202020204" pitchFamily="34" charset="0"/>
              </a:rPr>
            </a:br>
            <a:r>
              <a:rPr lang="ar-SA" sz="3600" b="1">
                <a:effectLst/>
                <a:latin typeface="Nyala" panose="02000504070300020003" pitchFamily="2" charset="0"/>
                <a:ea typeface="Nyala" panose="02000504070300020003" pitchFamily="2" charset="0"/>
                <a:cs typeface="Arial" panose="020B0604020202020204" pitchFamily="34" charset="0"/>
              </a:rPr>
              <a:t>Supervised by</a:t>
            </a:r>
            <a:r>
              <a:rPr lang="ar-SA" sz="2700" b="1">
                <a:effectLst/>
                <a:latin typeface="Nyala" panose="02000504070300020003" pitchFamily="2" charset="0"/>
                <a:ea typeface="Nyala" panose="02000504070300020003" pitchFamily="2" charset="0"/>
                <a:cs typeface="Arial" panose="020B0604020202020204" pitchFamily="34" charset="0"/>
              </a:rPr>
              <a:t> </a:t>
            </a:r>
            <a:br>
              <a:rPr lang="ar-SA" sz="2700" b="1">
                <a:effectLst/>
                <a:latin typeface="Nyala" panose="02000504070300020003" pitchFamily="2" charset="0"/>
                <a:ea typeface="Nyala" panose="02000504070300020003" pitchFamily="2" charset="0"/>
                <a:cs typeface="Arial" panose="020B0604020202020204" pitchFamily="34" charset="0"/>
              </a:rPr>
            </a:br>
            <a:r>
              <a:rPr lang="ar-SA" sz="2700" b="1">
                <a:effectLst/>
                <a:latin typeface="Nyala" panose="02000504070300020003" pitchFamily="2" charset="0"/>
                <a:ea typeface="Nyala" panose="02000504070300020003" pitchFamily="2" charset="0"/>
                <a:cs typeface="Arial" panose="020B0604020202020204" pitchFamily="34" charset="0"/>
              </a:rPr>
              <a:t>Dr. Muhanad </a:t>
            </a:r>
            <a:br>
              <a:rPr lang="ar-SA" sz="2700" b="1">
                <a:effectLst/>
                <a:latin typeface="Nyala" panose="02000504070300020003" pitchFamily="2" charset="0"/>
                <a:ea typeface="Nyala" panose="02000504070300020003" pitchFamily="2" charset="0"/>
                <a:cs typeface="Arial" panose="020B0604020202020204" pitchFamily="34" charset="0"/>
              </a:rPr>
            </a:br>
            <a:r>
              <a:rPr lang="ar-SA" sz="2700" b="1">
                <a:effectLst/>
                <a:latin typeface="Nyala" panose="02000504070300020003" pitchFamily="2" charset="0"/>
                <a:ea typeface="Nyala" panose="02000504070300020003" pitchFamily="2" charset="0"/>
                <a:cs typeface="Arial" panose="020B0604020202020204" pitchFamily="34" charset="0"/>
              </a:rPr>
              <a:t>Dr. Saraa</a:t>
            </a:r>
            <a:br>
              <a:rPr lang="ar-SA" sz="2700" b="1">
                <a:effectLst/>
                <a:latin typeface="Nyala" panose="02000504070300020003" pitchFamily="2" charset="0"/>
                <a:ea typeface="Nyala" panose="02000504070300020003" pitchFamily="2" charset="0"/>
                <a:cs typeface="Arial" panose="020B0604020202020204" pitchFamily="34" charset="0"/>
              </a:rPr>
            </a:br>
            <a:br>
              <a:rPr lang="ar-SA" sz="2700" b="1">
                <a:effectLst/>
                <a:latin typeface="Nyala" panose="02000504070300020003" pitchFamily="2" charset="0"/>
                <a:ea typeface="Nyala" panose="02000504070300020003" pitchFamily="2" charset="0"/>
                <a:cs typeface="Arial" panose="020B0604020202020204" pitchFamily="34" charset="0"/>
              </a:rPr>
            </a:br>
            <a:br>
              <a:rPr lang="ar-SA" sz="2700" b="1">
                <a:effectLst/>
                <a:latin typeface="Nyala" panose="02000504070300020003" pitchFamily="2" charset="0"/>
                <a:ea typeface="Nyala" panose="02000504070300020003" pitchFamily="2" charset="0"/>
                <a:cs typeface="Arial" panose="020B0604020202020204" pitchFamily="34" charset="0"/>
              </a:rPr>
            </a:br>
            <a:br>
              <a:rPr lang="ar-SA" sz="2700" b="1">
                <a:effectLst/>
                <a:latin typeface="Nyala" panose="02000504070300020003" pitchFamily="2" charset="0"/>
                <a:ea typeface="Nyala" panose="02000504070300020003" pitchFamily="2" charset="0"/>
                <a:cs typeface="Arial" panose="020B0604020202020204" pitchFamily="34" charset="0"/>
              </a:rPr>
            </a:br>
            <a:br>
              <a:rPr lang="ar-SA" sz="2700" b="1">
                <a:effectLst/>
                <a:latin typeface="Nyala" panose="02000504070300020003" pitchFamily="2" charset="0"/>
                <a:ea typeface="Nyala" panose="02000504070300020003" pitchFamily="2" charset="0"/>
                <a:cs typeface="Arial" panose="020B0604020202020204" pitchFamily="34" charset="0"/>
              </a:rPr>
            </a:br>
            <a:endParaRPr lang="ar-IQ" sz="2700" b="1"/>
          </a:p>
        </p:txBody>
      </p:sp>
      <p:sp>
        <p:nvSpPr>
          <p:cNvPr id="7" name="مربع نص 6">
            <a:extLst>
              <a:ext uri="{FF2B5EF4-FFF2-40B4-BE49-F238E27FC236}">
                <a16:creationId xmlns:a16="http://schemas.microsoft.com/office/drawing/2014/main" id="{5A6E3EAF-90EE-8249-B349-4C29DD196C85}"/>
              </a:ext>
            </a:extLst>
          </p:cNvPr>
          <p:cNvSpPr txBox="1"/>
          <p:nvPr/>
        </p:nvSpPr>
        <p:spPr>
          <a:xfrm>
            <a:off x="3857625" y="353694"/>
            <a:ext cx="8334375" cy="1364476"/>
          </a:xfrm>
          <a:prstGeom prst="rect">
            <a:avLst/>
          </a:prstGeom>
          <a:noFill/>
        </p:spPr>
        <p:txBody>
          <a:bodyPr wrap="square">
            <a:spAutoFit/>
          </a:bodyPr>
          <a:lstStyle/>
          <a:p>
            <a:pPr>
              <a:lnSpc>
                <a:spcPct val="115000"/>
              </a:lnSpc>
              <a:spcAft>
                <a:spcPts val="1000"/>
              </a:spcAft>
            </a:pPr>
            <a:r>
              <a:rPr lang="en-US" sz="2000" b="1">
                <a:effectLst/>
                <a:latin typeface="Nyala" panose="02000504070300020003" pitchFamily="2" charset="0"/>
                <a:ea typeface="Nyala" panose="02000504070300020003" pitchFamily="2" charset="0"/>
                <a:cs typeface="Arial" panose="020B0604020202020204" pitchFamily="34" charset="0"/>
              </a:rPr>
              <a:t>Mosul University </a:t>
            </a:r>
          </a:p>
          <a:p>
            <a:pPr>
              <a:lnSpc>
                <a:spcPct val="115000"/>
              </a:lnSpc>
              <a:spcAft>
                <a:spcPts val="1000"/>
              </a:spcAft>
            </a:pPr>
            <a:r>
              <a:rPr lang="en-US" sz="2000" b="1">
                <a:effectLst/>
                <a:latin typeface="Nyala" panose="02000504070300020003" pitchFamily="2" charset="0"/>
                <a:ea typeface="Nyala" panose="02000504070300020003" pitchFamily="2" charset="0"/>
                <a:cs typeface="Arial" panose="020B0604020202020204" pitchFamily="34" charset="0"/>
              </a:rPr>
              <a:t>Administration and Economics College </a:t>
            </a:r>
          </a:p>
          <a:p>
            <a:r>
              <a:rPr lang="en-US" sz="2000" b="1">
                <a:effectLst/>
                <a:latin typeface="Nyala" panose="02000504070300020003" pitchFamily="2" charset="0"/>
                <a:ea typeface="Nyala" panose="02000504070300020003" pitchFamily="2" charset="0"/>
                <a:cs typeface="Arial" panose="020B0604020202020204" pitchFamily="34" charset="0"/>
              </a:rPr>
              <a:t>Business Management </a:t>
            </a:r>
            <a:r>
              <a:rPr lang="ar-SA" sz="2000" b="1">
                <a:effectLst/>
                <a:latin typeface="Nyala" panose="02000504070300020003" pitchFamily="2" charset="0"/>
                <a:ea typeface="Nyala" panose="02000504070300020003" pitchFamily="2" charset="0"/>
                <a:cs typeface="Arial" panose="020B0604020202020204" pitchFamily="34" charset="0"/>
              </a:rPr>
              <a:t>Department</a:t>
            </a:r>
            <a:endParaRPr lang="ar-IQ" sz="2000" b="1"/>
          </a:p>
        </p:txBody>
      </p:sp>
      <p:pic>
        <p:nvPicPr>
          <p:cNvPr id="2" name="صورة 2">
            <a:extLst>
              <a:ext uri="{FF2B5EF4-FFF2-40B4-BE49-F238E27FC236}">
                <a16:creationId xmlns:a16="http://schemas.microsoft.com/office/drawing/2014/main" id="{07E67958-D516-F343-A140-50C21F105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657" y="4655344"/>
            <a:ext cx="3456780" cy="2279684"/>
          </a:xfrm>
          <a:prstGeom prst="rect">
            <a:avLst/>
          </a:prstGeom>
        </p:spPr>
      </p:pic>
      <p:pic>
        <p:nvPicPr>
          <p:cNvPr id="5" name="صورة 7">
            <a:extLst>
              <a:ext uri="{FF2B5EF4-FFF2-40B4-BE49-F238E27FC236}">
                <a16:creationId xmlns:a16="http://schemas.microsoft.com/office/drawing/2014/main" id="{2F3DCC0E-005A-B243-A2FD-1AA70A0D9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63" y="5225271"/>
            <a:ext cx="3279981" cy="1364476"/>
          </a:xfrm>
          <a:prstGeom prst="rect">
            <a:avLst/>
          </a:prstGeom>
        </p:spPr>
      </p:pic>
    </p:spTree>
    <p:extLst>
      <p:ext uri="{BB962C8B-B14F-4D97-AF65-F5344CB8AC3E}">
        <p14:creationId xmlns:p14="http://schemas.microsoft.com/office/powerpoint/2010/main" val="19684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C40A7B3-C701-6442-900A-954F3CE7DF4D}"/>
              </a:ext>
            </a:extLst>
          </p:cNvPr>
          <p:cNvSpPr txBox="1"/>
          <p:nvPr/>
        </p:nvSpPr>
        <p:spPr>
          <a:xfrm>
            <a:off x="285750" y="198775"/>
            <a:ext cx="11811000" cy="1938992"/>
          </a:xfrm>
          <a:prstGeom prst="rect">
            <a:avLst/>
          </a:prstGeom>
          <a:noFill/>
        </p:spPr>
        <p:txBody>
          <a:bodyPr wrap="square">
            <a:spAutoFit/>
          </a:bodyPr>
          <a:lstStyle/>
          <a:p>
            <a:pPr algn="l" rtl="0"/>
            <a:r>
              <a:rPr lang="en-US" sz="4000">
                <a:effectLst/>
                <a:latin typeface="Nyala" panose="02000504070300020003" pitchFamily="2" charset="0"/>
                <a:ea typeface="Nyala" panose="02000504070300020003" pitchFamily="2" charset="0"/>
                <a:cs typeface="Arial" panose="020B0604020202020204" pitchFamily="34" charset="0"/>
              </a:rPr>
              <a:t>Located in the Bashiqa area of  Mosul. Millions of olive trees a large crop of olives is produced annually and the olive crop is known to be </a:t>
            </a:r>
            <a:r>
              <a:rPr lang="ar-SA" sz="4000">
                <a:effectLst/>
                <a:latin typeface="Nyala" panose="02000504070300020003" pitchFamily="2" charset="0"/>
                <a:ea typeface="Nyala" panose="02000504070300020003" pitchFamily="2" charset="0"/>
                <a:cs typeface="Arial" panose="020B0604020202020204" pitchFamily="34" charset="0"/>
              </a:rPr>
              <a:t>guaranteed</a:t>
            </a:r>
            <a:endParaRPr lang="ar-IQ" sz="4000"/>
          </a:p>
        </p:txBody>
      </p:sp>
      <p:pic>
        <p:nvPicPr>
          <p:cNvPr id="14" name="صورة 14">
            <a:extLst>
              <a:ext uri="{FF2B5EF4-FFF2-40B4-BE49-F238E27FC236}">
                <a16:creationId xmlns:a16="http://schemas.microsoft.com/office/drawing/2014/main" id="{762A1910-66B8-904D-9FC6-50102E24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63" y="2321004"/>
            <a:ext cx="5500687" cy="4346377"/>
          </a:xfrm>
          <a:prstGeom prst="rect">
            <a:avLst/>
          </a:prstGeom>
        </p:spPr>
      </p:pic>
      <p:pic>
        <p:nvPicPr>
          <p:cNvPr id="15" name="صورة 15">
            <a:extLst>
              <a:ext uri="{FF2B5EF4-FFF2-40B4-BE49-F238E27FC236}">
                <a16:creationId xmlns:a16="http://schemas.microsoft.com/office/drawing/2014/main" id="{5AC5AAC3-9B57-4C47-BD57-CB4DF5855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55187"/>
            <a:ext cx="6335289" cy="4220886"/>
          </a:xfrm>
          <a:prstGeom prst="rect">
            <a:avLst/>
          </a:prstGeom>
        </p:spPr>
      </p:pic>
    </p:spTree>
    <p:extLst>
      <p:ext uri="{BB962C8B-B14F-4D97-AF65-F5344CB8AC3E}">
        <p14:creationId xmlns:p14="http://schemas.microsoft.com/office/powerpoint/2010/main" val="122024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C6B91114-87DD-404B-A2B7-8655E89978B0}"/>
              </a:ext>
            </a:extLst>
          </p:cNvPr>
          <p:cNvSpPr>
            <a:spLocks noGrp="1"/>
          </p:cNvSpPr>
          <p:nvPr>
            <p:ph type="title"/>
          </p:nvPr>
        </p:nvSpPr>
        <p:spPr>
          <a:xfrm>
            <a:off x="142876" y="-404813"/>
            <a:ext cx="12049124" cy="3202781"/>
          </a:xfrm>
        </p:spPr>
        <p:txBody>
          <a:bodyPr>
            <a:normAutofit/>
          </a:bodyPr>
          <a:lstStyle/>
          <a:p>
            <a:pPr algn="l" rtl="0"/>
            <a:r>
              <a:rPr lang="ar-SA"/>
              <a:t> it does not need very fertile agricultural soil or a large amount of water and the land of the region is very large to grow such a crop if we look at the local markets</a:t>
            </a:r>
            <a:endParaRPr lang="ar-IQ"/>
          </a:p>
        </p:txBody>
      </p:sp>
      <p:pic>
        <p:nvPicPr>
          <p:cNvPr id="6" name="صورة 6">
            <a:extLst>
              <a:ext uri="{FF2B5EF4-FFF2-40B4-BE49-F238E27FC236}">
                <a16:creationId xmlns:a16="http://schemas.microsoft.com/office/drawing/2014/main" id="{0AC0EE34-0E90-6E40-A661-4A4F9D77D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438" y="2247716"/>
            <a:ext cx="6036468" cy="4610284"/>
          </a:xfrm>
          <a:prstGeom prst="rect">
            <a:avLst/>
          </a:prstGeom>
        </p:spPr>
      </p:pic>
      <p:pic>
        <p:nvPicPr>
          <p:cNvPr id="7" name="صورة 7">
            <a:extLst>
              <a:ext uri="{FF2B5EF4-FFF2-40B4-BE49-F238E27FC236}">
                <a16:creationId xmlns:a16="http://schemas.microsoft.com/office/drawing/2014/main" id="{1D940F9B-C818-B44E-B15C-0071AE433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54872"/>
            <a:ext cx="6147045" cy="4610284"/>
          </a:xfrm>
          <a:prstGeom prst="rect">
            <a:avLst/>
          </a:prstGeom>
        </p:spPr>
      </p:pic>
    </p:spTree>
    <p:extLst>
      <p:ext uri="{BB962C8B-B14F-4D97-AF65-F5344CB8AC3E}">
        <p14:creationId xmlns:p14="http://schemas.microsoft.com/office/powerpoint/2010/main" val="376184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B3E428-428A-934F-AD4F-1257E8C347A5}"/>
              </a:ext>
            </a:extLst>
          </p:cNvPr>
          <p:cNvSpPr>
            <a:spLocks noGrp="1"/>
          </p:cNvSpPr>
          <p:nvPr>
            <p:ph type="title"/>
          </p:nvPr>
        </p:nvSpPr>
        <p:spPr>
          <a:xfrm>
            <a:off x="838200" y="365125"/>
            <a:ext cx="10515600" cy="1325563"/>
          </a:xfrm>
        </p:spPr>
        <p:txBody>
          <a:bodyPr>
            <a:noAutofit/>
          </a:bodyPr>
          <a:lstStyle/>
          <a:p>
            <a:pPr algn="l" rtl="0"/>
            <a:r>
              <a:rPr lang="en-US" sz="3600"/>
              <a:t>W</a:t>
            </a:r>
            <a:r>
              <a:rPr lang="ar-SA" sz="3600"/>
              <a:t>e will find that these markets are full of olive products and derivatives such as olive oil, soap and others in large quantities and at high prices, all imported</a:t>
            </a:r>
            <a:endParaRPr lang="ar-IQ" sz="3600"/>
          </a:p>
        </p:txBody>
      </p:sp>
      <p:pic>
        <p:nvPicPr>
          <p:cNvPr id="4" name="صورة 4">
            <a:extLst>
              <a:ext uri="{FF2B5EF4-FFF2-40B4-BE49-F238E27FC236}">
                <a16:creationId xmlns:a16="http://schemas.microsoft.com/office/drawing/2014/main" id="{D68BC63D-3B68-5F42-B18F-36B3F5C04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1" y="1778000"/>
            <a:ext cx="5453063" cy="5080000"/>
          </a:xfrm>
          <a:prstGeom prst="rect">
            <a:avLst/>
          </a:prstGeom>
        </p:spPr>
      </p:pic>
      <p:pic>
        <p:nvPicPr>
          <p:cNvPr id="7" name="صورة 7">
            <a:extLst>
              <a:ext uri="{FF2B5EF4-FFF2-40B4-BE49-F238E27FC236}">
                <a16:creationId xmlns:a16="http://schemas.microsoft.com/office/drawing/2014/main" id="{954DCBC7-481E-0D49-94AF-92E0CAD98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5" y="2524124"/>
            <a:ext cx="6326188" cy="3885406"/>
          </a:xfrm>
          <a:prstGeom prst="rect">
            <a:avLst/>
          </a:prstGeom>
        </p:spPr>
      </p:pic>
    </p:spTree>
    <p:extLst>
      <p:ext uri="{BB962C8B-B14F-4D97-AF65-F5344CB8AC3E}">
        <p14:creationId xmlns:p14="http://schemas.microsoft.com/office/powerpoint/2010/main" val="12948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6464CFFE-B8AF-5349-9F6B-7ECFC10C8D7F}"/>
              </a:ext>
            </a:extLst>
          </p:cNvPr>
          <p:cNvSpPr>
            <a:spLocks noGrp="1"/>
          </p:cNvSpPr>
          <p:nvPr>
            <p:ph idx="1"/>
          </p:nvPr>
        </p:nvSpPr>
        <p:spPr>
          <a:xfrm>
            <a:off x="226219" y="11906"/>
            <a:ext cx="11632407" cy="6858000"/>
          </a:xfrm>
        </p:spPr>
        <p:txBody>
          <a:bodyPr>
            <a:normAutofit/>
          </a:bodyPr>
          <a:lstStyle/>
          <a:p>
            <a:pPr marL="0" indent="0">
              <a:buNone/>
            </a:pPr>
            <a:endParaRPr lang="ar-SA" sz="3200"/>
          </a:p>
          <a:p>
            <a:pPr algn="l" rtl="0"/>
            <a:r>
              <a:rPr lang="en-US" sz="3200">
                <a:effectLst/>
                <a:latin typeface="Nyala" panose="02000504070300020003" pitchFamily="2" charset="0"/>
                <a:ea typeface="Nyala" panose="02000504070300020003" pitchFamily="2" charset="0"/>
                <a:cs typeface="Arial" panose="020B0604020202020204" pitchFamily="34" charset="0"/>
              </a:rPr>
              <a:t>Our proposal is:</a:t>
            </a:r>
          </a:p>
          <a:p>
            <a:pPr algn="l" rtl="0"/>
            <a:r>
              <a:rPr lang="en-US" sz="3200">
                <a:effectLst/>
                <a:latin typeface="Nyala" panose="02000504070300020003" pitchFamily="2" charset="0"/>
                <a:ea typeface="Nyala" panose="02000504070300020003" pitchFamily="2" charset="0"/>
                <a:cs typeface="Arial" panose="020B0604020202020204" pitchFamily="34" charset="0"/>
              </a:rPr>
              <a:t>Work cooperatives between the owners of these farms because they are owned by individuals with graduates from the faculties of agriculture, management and other specialties by making factories in the same area (Bashiqa and surrounding areas) </a:t>
            </a:r>
            <a:endParaRPr lang="ar-IQ" sz="3200"/>
          </a:p>
        </p:txBody>
      </p:sp>
      <p:pic>
        <p:nvPicPr>
          <p:cNvPr id="6" name="صورة 6">
            <a:extLst>
              <a:ext uri="{FF2B5EF4-FFF2-40B4-BE49-F238E27FC236}">
                <a16:creationId xmlns:a16="http://schemas.microsoft.com/office/drawing/2014/main" id="{4B1F9D20-86DF-1F4A-87E7-D2172E4CB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422" y="2776537"/>
            <a:ext cx="5962650" cy="3971925"/>
          </a:xfrm>
          <a:prstGeom prst="rect">
            <a:avLst/>
          </a:prstGeom>
        </p:spPr>
      </p:pic>
      <p:pic>
        <p:nvPicPr>
          <p:cNvPr id="7" name="صورة 7">
            <a:extLst>
              <a:ext uri="{FF2B5EF4-FFF2-40B4-BE49-F238E27FC236}">
                <a16:creationId xmlns:a16="http://schemas.microsoft.com/office/drawing/2014/main" id="{20C8FF4B-5806-1445-81E7-81CF6D267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4934"/>
            <a:ext cx="6042422" cy="3524250"/>
          </a:xfrm>
          <a:prstGeom prst="rect">
            <a:avLst/>
          </a:prstGeom>
        </p:spPr>
      </p:pic>
    </p:spTree>
    <p:extLst>
      <p:ext uri="{BB962C8B-B14F-4D97-AF65-F5344CB8AC3E}">
        <p14:creationId xmlns:p14="http://schemas.microsoft.com/office/powerpoint/2010/main" val="117375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EDFC1BC-9926-7643-AA6B-61CA8C1CE4EF}"/>
              </a:ext>
            </a:extLst>
          </p:cNvPr>
          <p:cNvSpPr>
            <a:spLocks noGrp="1"/>
          </p:cNvSpPr>
          <p:nvPr>
            <p:ph idx="1"/>
          </p:nvPr>
        </p:nvSpPr>
        <p:spPr>
          <a:xfrm>
            <a:off x="381000" y="0"/>
            <a:ext cx="11727656" cy="6176963"/>
          </a:xfrm>
        </p:spPr>
        <p:txBody>
          <a:bodyPr>
            <a:normAutofit/>
          </a:bodyPr>
          <a:lstStyle/>
          <a:p>
            <a:pPr marL="0" indent="0" algn="l" rtl="0">
              <a:buNone/>
            </a:pPr>
            <a:r>
              <a:rPr lang="en-US" sz="3200" b="1"/>
              <a:t>T</a:t>
            </a:r>
            <a:r>
              <a:rPr lang="ar-SA" sz="3200" b="1"/>
              <a:t>hese factories are working to fill olives of all kinds as well as the work of olive oil, factories specialized in the manufacture of olive oil soap and other derivatives these factories cost low and their returns and profits are guaranteed and produced in the best types and international specifications at competitive prices to the domestic market, they reduce and limit imports and can be exportable. </a:t>
            </a:r>
            <a:endParaRPr lang="ar-IQ" sz="3200" b="1"/>
          </a:p>
        </p:txBody>
      </p:sp>
      <p:pic>
        <p:nvPicPr>
          <p:cNvPr id="4" name="صورة 4">
            <a:extLst>
              <a:ext uri="{FF2B5EF4-FFF2-40B4-BE49-F238E27FC236}">
                <a16:creationId xmlns:a16="http://schemas.microsoft.com/office/drawing/2014/main" id="{E780840B-7AC1-D94D-81D1-C7B7E8DBC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9938"/>
            <a:ext cx="12108656" cy="3571874"/>
          </a:xfrm>
          <a:prstGeom prst="rect">
            <a:avLst/>
          </a:prstGeom>
        </p:spPr>
      </p:pic>
    </p:spTree>
    <p:extLst>
      <p:ext uri="{BB962C8B-B14F-4D97-AF65-F5344CB8AC3E}">
        <p14:creationId xmlns:p14="http://schemas.microsoft.com/office/powerpoint/2010/main" val="417022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FC8ED7D6-2D9A-7645-AA2E-6B49B597250D}"/>
              </a:ext>
            </a:extLst>
          </p:cNvPr>
          <p:cNvSpPr txBox="1"/>
          <p:nvPr/>
        </p:nvSpPr>
        <p:spPr>
          <a:xfrm>
            <a:off x="392905" y="166689"/>
            <a:ext cx="11668126" cy="1551707"/>
          </a:xfrm>
          <a:prstGeom prst="rect">
            <a:avLst/>
          </a:prstGeom>
          <a:noFill/>
        </p:spPr>
        <p:txBody>
          <a:bodyPr wrap="square" anchor="t">
            <a:spAutoFit/>
          </a:bodyPr>
          <a:lstStyle/>
          <a:p>
            <a:pPr algn="l" rtl="0">
              <a:lnSpc>
                <a:spcPct val="115000"/>
              </a:lnSpc>
              <a:spcAft>
                <a:spcPts val="1000"/>
              </a:spcAft>
            </a:pPr>
            <a:r>
              <a:rPr lang="en-US" sz="2800">
                <a:effectLst/>
                <a:latin typeface="Nyala" panose="02000504070300020003" pitchFamily="2" charset="0"/>
                <a:ea typeface="Nyala" panose="02000504070300020003" pitchFamily="2" charset="0"/>
                <a:cs typeface="Arial" panose="020B0604020202020204" pitchFamily="34" charset="0"/>
              </a:rPr>
              <a:t>These factories can accommodate large numbers of graduates, technicians, engineers and agricultural workers as well as farmers and farm owners. It will create economic complexes </a:t>
            </a:r>
            <a:r>
              <a:rPr lang="ar-SA" sz="2800">
                <a:effectLst/>
                <a:latin typeface="Nyala" panose="02000504070300020003" pitchFamily="2" charset="0"/>
                <a:ea typeface="Nyala" panose="02000504070300020003" pitchFamily="2" charset="0"/>
                <a:cs typeface="Arial" panose="020B0604020202020204" pitchFamily="34" charset="0"/>
              </a:rPr>
              <a:t>around</a:t>
            </a:r>
            <a:r>
              <a:rPr lang="en-US" sz="2800">
                <a:effectLst/>
                <a:latin typeface="Nyala" panose="02000504070300020003" pitchFamily="2" charset="0"/>
                <a:ea typeface="Nyala" panose="02000504070300020003" pitchFamily="2" charset="0"/>
                <a:cs typeface="Arial" panose="020B0604020202020204" pitchFamily="34" charset="0"/>
              </a:rPr>
              <a:t> these </a:t>
            </a:r>
            <a:r>
              <a:rPr lang="ar-SA" sz="2800">
                <a:effectLst/>
                <a:latin typeface="Nyala" panose="02000504070300020003" pitchFamily="2" charset="0"/>
                <a:ea typeface="Nyala" panose="02000504070300020003" pitchFamily="2" charset="0"/>
                <a:cs typeface="Arial" panose="020B0604020202020204" pitchFamily="34" charset="0"/>
              </a:rPr>
              <a:t>factories</a:t>
            </a:r>
            <a:r>
              <a:rPr lang="en-US" sz="2800">
                <a:effectLst/>
                <a:latin typeface="Nyala" panose="02000504070300020003" pitchFamily="2" charset="0"/>
                <a:ea typeface="Nyala" panose="02000504070300020003" pitchFamily="2" charset="0"/>
                <a:cs typeface="Arial" panose="020B0604020202020204" pitchFamily="34" charset="0"/>
              </a:rPr>
              <a:t> and is close to Mosul.</a:t>
            </a:r>
          </a:p>
        </p:txBody>
      </p:sp>
      <p:pic>
        <p:nvPicPr>
          <p:cNvPr id="13" name="صورة 13">
            <a:extLst>
              <a:ext uri="{FF2B5EF4-FFF2-40B4-BE49-F238E27FC236}">
                <a16:creationId xmlns:a16="http://schemas.microsoft.com/office/drawing/2014/main" id="{9AEF6EA3-6E8C-D249-8B94-835643D05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6938"/>
            <a:ext cx="12061031" cy="4774405"/>
          </a:xfrm>
          <a:prstGeom prst="rect">
            <a:avLst/>
          </a:prstGeom>
        </p:spPr>
      </p:pic>
    </p:spTree>
    <p:extLst>
      <p:ext uri="{BB962C8B-B14F-4D97-AF65-F5344CB8AC3E}">
        <p14:creationId xmlns:p14="http://schemas.microsoft.com/office/powerpoint/2010/main" val="207133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77E34E1-0C45-7643-A510-6E04F62558A6}"/>
              </a:ext>
            </a:extLst>
          </p:cNvPr>
          <p:cNvSpPr>
            <a:spLocks noGrp="1"/>
          </p:cNvSpPr>
          <p:nvPr>
            <p:ph idx="1"/>
          </p:nvPr>
        </p:nvSpPr>
        <p:spPr>
          <a:xfrm>
            <a:off x="838199" y="365125"/>
            <a:ext cx="10794207" cy="5909469"/>
          </a:xfrm>
        </p:spPr>
        <p:txBody>
          <a:bodyPr>
            <a:normAutofit/>
          </a:bodyPr>
          <a:lstStyle/>
          <a:p>
            <a:pPr marL="0" indent="0" algn="l" rtl="0">
              <a:buNone/>
            </a:pPr>
            <a:r>
              <a:rPr lang="en-US" sz="4000">
                <a:effectLst/>
                <a:latin typeface="Nyala" panose="02000504070300020003" pitchFamily="2" charset="0"/>
                <a:ea typeface="Nyala" panose="02000504070300020003" pitchFamily="2" charset="0"/>
                <a:cs typeface="Arial" panose="020B0604020202020204" pitchFamily="34" charset="0"/>
              </a:rPr>
              <a:t>These plants can be expanded with such factories as jams and </a:t>
            </a:r>
            <a:r>
              <a:rPr lang="ar-SA" sz="4000">
                <a:effectLst/>
                <a:latin typeface="Nyala" panose="02000504070300020003" pitchFamily="2" charset="0"/>
                <a:ea typeface="Nyala" panose="02000504070300020003" pitchFamily="2" charset="0"/>
                <a:cs typeface="Arial" panose="020B0604020202020204" pitchFamily="34" charset="0"/>
              </a:rPr>
              <a:t>tomato</a:t>
            </a:r>
            <a:r>
              <a:rPr lang="en-US" sz="4000">
                <a:effectLst/>
                <a:latin typeface="Nyala" panose="02000504070300020003" pitchFamily="2" charset="0"/>
                <a:ea typeface="Nyala" panose="02000504070300020003" pitchFamily="2" charset="0"/>
                <a:cs typeface="Arial" panose="020B0604020202020204" pitchFamily="34" charset="0"/>
              </a:rPr>
              <a:t> paste, the main food consumed </a:t>
            </a:r>
            <a:r>
              <a:rPr lang="ar-SA" sz="4000">
                <a:effectLst/>
                <a:latin typeface="Nyala" panose="02000504070300020003" pitchFamily="2" charset="0"/>
                <a:ea typeface="Nyala" panose="02000504070300020003" pitchFamily="2" charset="0"/>
                <a:cs typeface="Arial" panose="020B0604020202020204" pitchFamily="34" charset="0"/>
              </a:rPr>
              <a:t>in</a:t>
            </a:r>
            <a:r>
              <a:rPr lang="en-US" sz="4000">
                <a:effectLst/>
                <a:latin typeface="Nyala" panose="02000504070300020003" pitchFamily="2" charset="0"/>
                <a:ea typeface="Nyala" panose="02000504070300020003" pitchFamily="2" charset="0"/>
                <a:cs typeface="Arial" panose="020B0604020202020204" pitchFamily="34" charset="0"/>
              </a:rPr>
              <a:t> </a:t>
            </a:r>
            <a:r>
              <a:rPr lang="ar-SA" sz="4000">
                <a:effectLst/>
                <a:latin typeface="Nyala" panose="02000504070300020003" pitchFamily="2" charset="0"/>
                <a:ea typeface="Nyala" panose="02000504070300020003" pitchFamily="2" charset="0"/>
                <a:cs typeface="Arial" panose="020B0604020202020204" pitchFamily="34" charset="0"/>
              </a:rPr>
              <a:t>Iraq</a:t>
            </a:r>
            <a:endParaRPr lang="ar-SA" sz="4000"/>
          </a:p>
        </p:txBody>
      </p:sp>
      <p:pic>
        <p:nvPicPr>
          <p:cNvPr id="4" name="صورة 4">
            <a:extLst>
              <a:ext uri="{FF2B5EF4-FFF2-40B4-BE49-F238E27FC236}">
                <a16:creationId xmlns:a16="http://schemas.microsoft.com/office/drawing/2014/main" id="{D671A62C-6FE9-B44A-81BE-74C5350C7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9" y="1774031"/>
            <a:ext cx="7227094" cy="5000625"/>
          </a:xfrm>
          <a:prstGeom prst="rect">
            <a:avLst/>
          </a:prstGeom>
        </p:spPr>
      </p:pic>
      <p:pic>
        <p:nvPicPr>
          <p:cNvPr id="5" name="صورة 5">
            <a:extLst>
              <a:ext uri="{FF2B5EF4-FFF2-40B4-BE49-F238E27FC236}">
                <a16:creationId xmlns:a16="http://schemas.microsoft.com/office/drawing/2014/main" id="{59515035-E232-F546-8CE0-6E405EA4A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81" y="1905000"/>
            <a:ext cx="3286125" cy="4619625"/>
          </a:xfrm>
          <a:prstGeom prst="rect">
            <a:avLst/>
          </a:prstGeom>
        </p:spPr>
      </p:pic>
    </p:spTree>
    <p:extLst>
      <p:ext uri="{BB962C8B-B14F-4D97-AF65-F5344CB8AC3E}">
        <p14:creationId xmlns:p14="http://schemas.microsoft.com/office/powerpoint/2010/main" val="419740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7C254-29E4-754C-A6EF-245F53D40A7A}"/>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7807391D-A73D-B645-9AD6-A66DBEAE9C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072936" cy="3536156"/>
          </a:xfrm>
        </p:spPr>
      </p:pic>
      <p:pic>
        <p:nvPicPr>
          <p:cNvPr id="5" name="صورة 5">
            <a:extLst>
              <a:ext uri="{FF2B5EF4-FFF2-40B4-BE49-F238E27FC236}">
                <a16:creationId xmlns:a16="http://schemas.microsoft.com/office/drawing/2014/main" id="{45933C1F-DC2C-8B46-AED6-0E27A9E2B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262188"/>
            <a:ext cx="12275344" cy="4583905"/>
          </a:xfrm>
          <a:prstGeom prst="rect">
            <a:avLst/>
          </a:prstGeom>
        </p:spPr>
      </p:pic>
    </p:spTree>
    <p:extLst>
      <p:ext uri="{BB962C8B-B14F-4D97-AF65-F5344CB8AC3E}">
        <p14:creationId xmlns:p14="http://schemas.microsoft.com/office/powerpoint/2010/main" val="24938986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9</Slides>
  <Notes>0</Notes>
  <HiddenSlides>0</HiddenSlide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نسق Office</vt:lpstr>
      <vt:lpstr>             Olive Production and Derivatives Cooperative Project  Prepared by Basim Esa Abas EC02 team  Supervised by  Dr. Muhanad  Dr. Saraa     </vt:lpstr>
      <vt:lpstr>عرض تقديمي في PowerPoint</vt:lpstr>
      <vt:lpstr> it does not need very fertile agricultural soil or a large amount of water and the land of the region is very large to grow such a crop if we look at the local markets</vt:lpstr>
      <vt:lpstr>We will find that these markets are full of olive products and derivatives such as olive oil, soap and others in large quantities and at high prices, all imported</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majidhaji934@gmail.com</dc:creator>
  <cp:lastModifiedBy>majidhaji934@gmail.com</cp:lastModifiedBy>
  <cp:revision>5</cp:revision>
  <dcterms:created xsi:type="dcterms:W3CDTF">2021-06-18T18:04:58Z</dcterms:created>
  <dcterms:modified xsi:type="dcterms:W3CDTF">2021-06-18T20:46:53Z</dcterms:modified>
</cp:coreProperties>
</file>