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14F285-2D0D-4A1B-ACD6-DAE6CE4DDCD1}" type="datetimeFigureOut">
              <a:rPr lang="en-US" smtClean="0"/>
              <a:t>19/6/2021</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62747555-D1BD-485C-80F5-DFD648B7AF33}" type="slidenum">
              <a:rPr lang="en-US" smtClean="0"/>
              <a:t>‹#›</a:t>
            </a:fld>
            <a:endParaRPr lang="en-US"/>
          </a:p>
        </p:txBody>
      </p:sp>
    </p:spTree>
    <p:extLst>
      <p:ext uri="{BB962C8B-B14F-4D97-AF65-F5344CB8AC3E}">
        <p14:creationId xmlns:p14="http://schemas.microsoft.com/office/powerpoint/2010/main" val="562738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14F285-2D0D-4A1B-ACD6-DAE6CE4DDCD1}" type="datetimeFigureOut">
              <a:rPr lang="en-US" smtClean="0"/>
              <a:t>19/6/2021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47555-D1BD-485C-80F5-DFD648B7AF33}" type="slidenum">
              <a:rPr lang="en-US" smtClean="0"/>
              <a:t>‹#›</a:t>
            </a:fld>
            <a:endParaRPr lang="en-US"/>
          </a:p>
        </p:txBody>
      </p:sp>
    </p:spTree>
    <p:extLst>
      <p:ext uri="{BB962C8B-B14F-4D97-AF65-F5344CB8AC3E}">
        <p14:creationId xmlns:p14="http://schemas.microsoft.com/office/powerpoint/2010/main" val="1691153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14F285-2D0D-4A1B-ACD6-DAE6CE4DDCD1}" type="datetimeFigureOut">
              <a:rPr lang="en-US" smtClean="0"/>
              <a:t>19/6/2021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47555-D1BD-485C-80F5-DFD648B7AF33}" type="slidenum">
              <a:rPr lang="en-US" smtClean="0"/>
              <a:t>‹#›</a:t>
            </a:fld>
            <a:endParaRPr lang="en-US"/>
          </a:p>
        </p:txBody>
      </p:sp>
    </p:spTree>
    <p:extLst>
      <p:ext uri="{BB962C8B-B14F-4D97-AF65-F5344CB8AC3E}">
        <p14:creationId xmlns:p14="http://schemas.microsoft.com/office/powerpoint/2010/main" val="4073062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14F285-2D0D-4A1B-ACD6-DAE6CE4DDCD1}" type="datetimeFigureOut">
              <a:rPr lang="en-US" smtClean="0"/>
              <a:t>19/6/2021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47555-D1BD-485C-80F5-DFD648B7AF33}" type="slidenum">
              <a:rPr lang="en-US" smtClean="0"/>
              <a:t>‹#›</a:t>
            </a:fld>
            <a:endParaRPr lang="en-US"/>
          </a:p>
        </p:txBody>
      </p:sp>
    </p:spTree>
    <p:extLst>
      <p:ext uri="{BB962C8B-B14F-4D97-AF65-F5344CB8AC3E}">
        <p14:creationId xmlns:p14="http://schemas.microsoft.com/office/powerpoint/2010/main" val="3050524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14F285-2D0D-4A1B-ACD6-DAE6CE4DDCD1}" type="datetimeFigureOut">
              <a:rPr lang="en-US" smtClean="0"/>
              <a:t>19/6/2021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47555-D1BD-485C-80F5-DFD648B7AF33}" type="slidenum">
              <a:rPr lang="en-US" smtClean="0"/>
              <a:t>‹#›</a:t>
            </a:fld>
            <a:endParaRPr lang="en-US"/>
          </a:p>
        </p:txBody>
      </p:sp>
    </p:spTree>
    <p:extLst>
      <p:ext uri="{BB962C8B-B14F-4D97-AF65-F5344CB8AC3E}">
        <p14:creationId xmlns:p14="http://schemas.microsoft.com/office/powerpoint/2010/main" val="18099871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14F285-2D0D-4A1B-ACD6-DAE6CE4DDCD1}" type="datetimeFigureOut">
              <a:rPr lang="en-US" smtClean="0"/>
              <a:t>19/6/2021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47555-D1BD-485C-80F5-DFD648B7AF33}" type="slidenum">
              <a:rPr lang="en-US" smtClean="0"/>
              <a:t>‹#›</a:t>
            </a:fld>
            <a:endParaRPr lang="en-US"/>
          </a:p>
        </p:txBody>
      </p:sp>
    </p:spTree>
    <p:extLst>
      <p:ext uri="{BB962C8B-B14F-4D97-AF65-F5344CB8AC3E}">
        <p14:creationId xmlns:p14="http://schemas.microsoft.com/office/powerpoint/2010/main" val="1163649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14F285-2D0D-4A1B-ACD6-DAE6CE4DDCD1}" type="datetimeFigureOut">
              <a:rPr lang="en-US" smtClean="0"/>
              <a:t>19/6/2021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47555-D1BD-485C-80F5-DFD648B7AF33}" type="slidenum">
              <a:rPr lang="en-US" smtClean="0"/>
              <a:t>‹#›</a:t>
            </a:fld>
            <a:endParaRPr lang="en-US"/>
          </a:p>
        </p:txBody>
      </p:sp>
    </p:spTree>
    <p:extLst>
      <p:ext uri="{BB962C8B-B14F-4D97-AF65-F5344CB8AC3E}">
        <p14:creationId xmlns:p14="http://schemas.microsoft.com/office/powerpoint/2010/main" val="3354563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14F285-2D0D-4A1B-ACD6-DAE6CE4DDCD1}" type="datetimeFigureOut">
              <a:rPr lang="en-US" smtClean="0"/>
              <a:t>19/6/2021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47555-D1BD-485C-80F5-DFD648B7AF33}" type="slidenum">
              <a:rPr lang="en-US" smtClean="0"/>
              <a:t>‹#›</a:t>
            </a:fld>
            <a:endParaRPr lang="en-US"/>
          </a:p>
        </p:txBody>
      </p:sp>
    </p:spTree>
    <p:extLst>
      <p:ext uri="{BB962C8B-B14F-4D97-AF65-F5344CB8AC3E}">
        <p14:creationId xmlns:p14="http://schemas.microsoft.com/office/powerpoint/2010/main" val="1114401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14F285-2D0D-4A1B-ACD6-DAE6CE4DDCD1}" type="datetimeFigureOut">
              <a:rPr lang="en-US" smtClean="0"/>
              <a:t>19/6/2021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47555-D1BD-485C-80F5-DFD648B7AF33}" type="slidenum">
              <a:rPr lang="en-US" smtClean="0"/>
              <a:t>‹#›</a:t>
            </a:fld>
            <a:endParaRPr lang="en-US"/>
          </a:p>
        </p:txBody>
      </p:sp>
    </p:spTree>
    <p:extLst>
      <p:ext uri="{BB962C8B-B14F-4D97-AF65-F5344CB8AC3E}">
        <p14:creationId xmlns:p14="http://schemas.microsoft.com/office/powerpoint/2010/main" val="30594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14F285-2D0D-4A1B-ACD6-DAE6CE4DDCD1}" type="datetimeFigureOut">
              <a:rPr lang="en-US" smtClean="0"/>
              <a:t>19/6/2021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62747555-D1BD-485C-80F5-DFD648B7AF33}" type="slidenum">
              <a:rPr lang="en-US" smtClean="0"/>
              <a:t>‹#›</a:t>
            </a:fld>
            <a:endParaRPr lang="en-US"/>
          </a:p>
        </p:txBody>
      </p:sp>
    </p:spTree>
    <p:extLst>
      <p:ext uri="{BB962C8B-B14F-4D97-AF65-F5344CB8AC3E}">
        <p14:creationId xmlns:p14="http://schemas.microsoft.com/office/powerpoint/2010/main" val="2866720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14F285-2D0D-4A1B-ACD6-DAE6CE4DDCD1}" type="datetimeFigureOut">
              <a:rPr lang="en-US" smtClean="0"/>
              <a:t>19/6/2021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47555-D1BD-485C-80F5-DFD648B7AF33}" type="slidenum">
              <a:rPr lang="en-US" smtClean="0"/>
              <a:t>‹#›</a:t>
            </a:fld>
            <a:endParaRPr lang="en-US"/>
          </a:p>
        </p:txBody>
      </p:sp>
    </p:spTree>
    <p:extLst>
      <p:ext uri="{BB962C8B-B14F-4D97-AF65-F5344CB8AC3E}">
        <p14:creationId xmlns:p14="http://schemas.microsoft.com/office/powerpoint/2010/main" val="26730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14F285-2D0D-4A1B-ACD6-DAE6CE4DDCD1}" type="datetimeFigureOut">
              <a:rPr lang="en-US" smtClean="0"/>
              <a:t>19/6/2021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47555-D1BD-485C-80F5-DFD648B7AF33}" type="slidenum">
              <a:rPr lang="en-US" smtClean="0"/>
              <a:t>‹#›</a:t>
            </a:fld>
            <a:endParaRPr lang="en-US"/>
          </a:p>
        </p:txBody>
      </p:sp>
    </p:spTree>
    <p:extLst>
      <p:ext uri="{BB962C8B-B14F-4D97-AF65-F5344CB8AC3E}">
        <p14:creationId xmlns:p14="http://schemas.microsoft.com/office/powerpoint/2010/main" val="21440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14F285-2D0D-4A1B-ACD6-DAE6CE4DDCD1}" type="datetimeFigureOut">
              <a:rPr lang="en-US" smtClean="0"/>
              <a:t>19/6/2021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747555-D1BD-485C-80F5-DFD648B7AF33}" type="slidenum">
              <a:rPr lang="en-US" smtClean="0"/>
              <a:t>‹#›</a:t>
            </a:fld>
            <a:endParaRPr lang="en-US"/>
          </a:p>
        </p:txBody>
      </p:sp>
    </p:spTree>
    <p:extLst>
      <p:ext uri="{BB962C8B-B14F-4D97-AF65-F5344CB8AC3E}">
        <p14:creationId xmlns:p14="http://schemas.microsoft.com/office/powerpoint/2010/main" val="879319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14F285-2D0D-4A1B-ACD6-DAE6CE4DDCD1}" type="datetimeFigureOut">
              <a:rPr lang="en-US" smtClean="0"/>
              <a:t>19/6/2021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747555-D1BD-485C-80F5-DFD648B7AF33}" type="slidenum">
              <a:rPr lang="en-US" smtClean="0"/>
              <a:t>‹#›</a:t>
            </a:fld>
            <a:endParaRPr lang="en-US"/>
          </a:p>
        </p:txBody>
      </p:sp>
    </p:spTree>
    <p:extLst>
      <p:ext uri="{BB962C8B-B14F-4D97-AF65-F5344CB8AC3E}">
        <p14:creationId xmlns:p14="http://schemas.microsoft.com/office/powerpoint/2010/main" val="3678078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14F285-2D0D-4A1B-ACD6-DAE6CE4DDCD1}" type="datetimeFigureOut">
              <a:rPr lang="en-US" smtClean="0"/>
              <a:t>19/6/2021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747555-D1BD-485C-80F5-DFD648B7AF33}" type="slidenum">
              <a:rPr lang="en-US" smtClean="0"/>
              <a:t>‹#›</a:t>
            </a:fld>
            <a:endParaRPr lang="en-US"/>
          </a:p>
        </p:txBody>
      </p:sp>
    </p:spTree>
    <p:extLst>
      <p:ext uri="{BB962C8B-B14F-4D97-AF65-F5344CB8AC3E}">
        <p14:creationId xmlns:p14="http://schemas.microsoft.com/office/powerpoint/2010/main" val="2024571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14F285-2D0D-4A1B-ACD6-DAE6CE4DDCD1}" type="datetimeFigureOut">
              <a:rPr lang="en-US" smtClean="0"/>
              <a:t>19/6/2021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47555-D1BD-485C-80F5-DFD648B7AF33}" type="slidenum">
              <a:rPr lang="en-US" smtClean="0"/>
              <a:t>‹#›</a:t>
            </a:fld>
            <a:endParaRPr lang="en-US"/>
          </a:p>
        </p:txBody>
      </p:sp>
    </p:spTree>
    <p:extLst>
      <p:ext uri="{BB962C8B-B14F-4D97-AF65-F5344CB8AC3E}">
        <p14:creationId xmlns:p14="http://schemas.microsoft.com/office/powerpoint/2010/main" val="4190456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14F285-2D0D-4A1B-ACD6-DAE6CE4DDCD1}" type="datetimeFigureOut">
              <a:rPr lang="en-US" smtClean="0"/>
              <a:t>19/6/2021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47555-D1BD-485C-80F5-DFD648B7AF33}" type="slidenum">
              <a:rPr lang="en-US" smtClean="0"/>
              <a:t>‹#›</a:t>
            </a:fld>
            <a:endParaRPr lang="en-US"/>
          </a:p>
        </p:txBody>
      </p:sp>
    </p:spTree>
    <p:extLst>
      <p:ext uri="{BB962C8B-B14F-4D97-AF65-F5344CB8AC3E}">
        <p14:creationId xmlns:p14="http://schemas.microsoft.com/office/powerpoint/2010/main" val="1795742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914F285-2D0D-4A1B-ACD6-DAE6CE4DDCD1}" type="datetimeFigureOut">
              <a:rPr lang="en-US" smtClean="0"/>
              <a:t>19/6/2021</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2747555-D1BD-485C-80F5-DFD648B7AF33}" type="slidenum">
              <a:rPr lang="en-US" smtClean="0"/>
              <a:t>‹#›</a:t>
            </a:fld>
            <a:endParaRPr lang="en-US"/>
          </a:p>
        </p:txBody>
      </p:sp>
    </p:spTree>
    <p:extLst>
      <p:ext uri="{BB962C8B-B14F-4D97-AF65-F5344CB8AC3E}">
        <p14:creationId xmlns:p14="http://schemas.microsoft.com/office/powerpoint/2010/main" val="150327662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6AD3A-6176-4671-BE05-4582C83BBDC6}"/>
              </a:ext>
            </a:extLst>
          </p:cNvPr>
          <p:cNvSpPr>
            <a:spLocks noGrp="1"/>
          </p:cNvSpPr>
          <p:nvPr>
            <p:ph type="ctrTitle"/>
          </p:nvPr>
        </p:nvSpPr>
        <p:spPr/>
        <p:txBody>
          <a:bodyPr>
            <a:normAutofit/>
          </a:bodyPr>
          <a:lstStyle/>
          <a:p>
            <a:r>
              <a:rPr lang="en-US" sz="3200" dirty="0">
                <a:ln>
                  <a:noFill/>
                </a:ln>
                <a:solidFill>
                  <a:srgbClr val="4472C4"/>
                </a:solidFill>
                <a:effectLst>
                  <a:outerShdw blurRad="38100" dist="25400" dir="5400000" algn="ctr">
                    <a:srgbClr val="6E747A">
                      <a:alpha val="43000"/>
                    </a:srgbClr>
                  </a:outerShdw>
                </a:effectLst>
                <a:latin typeface="Times New Roman" panose="02020603050405020304" pitchFamily="18" charset="0"/>
                <a:ea typeface="Calibri" panose="020F0502020204030204" pitchFamily="34" charset="0"/>
                <a:cs typeface="Arial" panose="020B0604020202020204" pitchFamily="34" charset="0"/>
              </a:rPr>
              <a:t>Evening studies and parallel studies are a source of employment for unemployed graduates</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3" name="Subtitle 2">
            <a:extLst>
              <a:ext uri="{FF2B5EF4-FFF2-40B4-BE49-F238E27FC236}">
                <a16:creationId xmlns:a16="http://schemas.microsoft.com/office/drawing/2014/main" id="{490C6705-F06C-4233-9150-544C1AF8196F}"/>
              </a:ext>
            </a:extLst>
          </p:cNvPr>
          <p:cNvSpPr>
            <a:spLocks noGrp="1"/>
          </p:cNvSpPr>
          <p:nvPr>
            <p:ph type="subTitle" idx="1"/>
          </p:nvPr>
        </p:nvSpPr>
        <p:spPr/>
        <p:txBody>
          <a:bodyPr/>
          <a:lstStyle/>
          <a:p>
            <a:r>
              <a:rPr lang="en-US" sz="1800" dirty="0">
                <a:effectLst/>
                <a:latin typeface="Times New Roman" panose="02020603050405020304" pitchFamily="18" charset="0"/>
                <a:ea typeface="Calibri" panose="020F0502020204030204" pitchFamily="34" charset="0"/>
              </a:rPr>
              <a:t>Mohammed Talal </a:t>
            </a:r>
            <a:r>
              <a:rPr lang="en-US" sz="1800" dirty="0">
                <a:latin typeface="Times New Roman" panose="02020603050405020304" pitchFamily="18" charset="0"/>
                <a:ea typeface="Calibri" panose="020F0502020204030204" pitchFamily="34" charset="0"/>
              </a:rPr>
              <a:t>								</a:t>
            </a:r>
            <a:r>
              <a:rPr lang="en-US" sz="1800" dirty="0">
                <a:effectLst/>
                <a:latin typeface="Times New Roman" panose="02020603050405020304" pitchFamily="18" charset="0"/>
                <a:ea typeface="Calibri" panose="020F0502020204030204" pitchFamily="34" charset="0"/>
              </a:rPr>
              <a:t>Group EC02</a:t>
            </a:r>
            <a:endParaRPr lang="en-US" dirty="0"/>
          </a:p>
        </p:txBody>
      </p:sp>
    </p:spTree>
    <p:extLst>
      <p:ext uri="{BB962C8B-B14F-4D97-AF65-F5344CB8AC3E}">
        <p14:creationId xmlns:p14="http://schemas.microsoft.com/office/powerpoint/2010/main" val="1410315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0CE93-3489-433F-9D70-3AC38B9FDEEF}"/>
              </a:ext>
            </a:extLst>
          </p:cNvPr>
          <p:cNvSpPr>
            <a:spLocks noGrp="1"/>
          </p:cNvSpPr>
          <p:nvPr>
            <p:ph type="title"/>
          </p:nvPr>
        </p:nvSpPr>
        <p:spPr/>
        <p:txBody>
          <a:bodyPr/>
          <a:lstStyle/>
          <a:p>
            <a:r>
              <a:rPr lang="en-US" dirty="0"/>
              <a:t>Introduction </a:t>
            </a:r>
          </a:p>
        </p:txBody>
      </p:sp>
      <p:sp>
        <p:nvSpPr>
          <p:cNvPr id="3" name="Content Placeholder 2">
            <a:extLst>
              <a:ext uri="{FF2B5EF4-FFF2-40B4-BE49-F238E27FC236}">
                <a16:creationId xmlns:a16="http://schemas.microsoft.com/office/drawing/2014/main" id="{BCBB4E2C-0900-4330-801B-6580C73F87A1}"/>
              </a:ext>
            </a:extLst>
          </p:cNvPr>
          <p:cNvSpPr>
            <a:spLocks noGrp="1"/>
          </p:cNvSpPr>
          <p:nvPr>
            <p:ph idx="1"/>
          </p:nvPr>
        </p:nvSpPr>
        <p:spPr/>
        <p:txBody>
          <a:bodyPr>
            <a:normAutofit/>
          </a:bodyPr>
          <a:lstStyle/>
          <a:p>
            <a:pPr marL="0" indent="0">
              <a:buNone/>
            </a:pPr>
            <a:r>
              <a:rPr lang="en-US" sz="2000" dirty="0">
                <a:effectLst/>
                <a:latin typeface="Times New Roman" panose="02020603050405020304" pitchFamily="18" charset="0"/>
                <a:ea typeface="Calibri" panose="020F0502020204030204" pitchFamily="34" charset="0"/>
              </a:rPr>
              <a:t>Universities in Iraq represent one of the main sources of employment for holders of higher degrees (Master’s and PhD) and holders of a bachelor’s degree, and there are a large number of public and private universities that have morning studies and evening studies, where members work. Students who are away from morning studies, where teachers and staff in morning studies charge extra hours to teach in the evening</a:t>
            </a:r>
            <a:endParaRPr lang="en-US" sz="2800" dirty="0"/>
          </a:p>
        </p:txBody>
      </p:sp>
    </p:spTree>
    <p:extLst>
      <p:ext uri="{BB962C8B-B14F-4D97-AF65-F5344CB8AC3E}">
        <p14:creationId xmlns:p14="http://schemas.microsoft.com/office/powerpoint/2010/main" val="1126228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4D1B5-CB19-47E0-A8EC-C7E507579299}"/>
              </a:ext>
            </a:extLst>
          </p:cNvPr>
          <p:cNvSpPr>
            <a:spLocks noGrp="1"/>
          </p:cNvSpPr>
          <p:nvPr>
            <p:ph type="title"/>
          </p:nvPr>
        </p:nvSpPr>
        <p:spPr/>
        <p:txBody>
          <a:bodyPr>
            <a:normAutofit/>
          </a:bodyPr>
          <a:lstStyle/>
          <a:p>
            <a:pPr algn="l"/>
            <a:r>
              <a:rPr lang="en-US" sz="2800" dirty="0">
                <a:effectLst/>
                <a:latin typeface="Times New Roman" panose="02020603050405020304" pitchFamily="18" charset="0"/>
                <a:ea typeface="Calibri" panose="020F0502020204030204" pitchFamily="34" charset="0"/>
                <a:cs typeface="Arial" panose="020B0604020202020204" pitchFamily="34" charset="0"/>
              </a:rPr>
              <a:t>Our Suggestion:</a:t>
            </a:r>
            <a:endParaRPr lang="en-US" sz="5400" dirty="0"/>
          </a:p>
        </p:txBody>
      </p:sp>
      <p:sp>
        <p:nvSpPr>
          <p:cNvPr id="3" name="Content Placeholder 2">
            <a:extLst>
              <a:ext uri="{FF2B5EF4-FFF2-40B4-BE49-F238E27FC236}">
                <a16:creationId xmlns:a16="http://schemas.microsoft.com/office/drawing/2014/main" id="{94989606-89A8-4232-88D7-B71813F2EB0E}"/>
              </a:ext>
            </a:extLst>
          </p:cNvPr>
          <p:cNvSpPr>
            <a:spLocks noGrp="1"/>
          </p:cNvSpPr>
          <p:nvPr>
            <p:ph idx="1"/>
          </p:nvPr>
        </p:nvSpPr>
        <p:spPr/>
        <p:txBody>
          <a:bodyPr>
            <a:normAutofit/>
          </a:bodyPr>
          <a:lstStyle/>
          <a:p>
            <a:pPr marL="0" indent="0">
              <a:buNone/>
            </a:pPr>
            <a:r>
              <a:rPr lang="en-US" sz="2000" dirty="0">
                <a:effectLst/>
                <a:latin typeface="Times New Roman" panose="02020603050405020304" pitchFamily="18" charset="0"/>
                <a:ea typeface="Calibri" panose="020F0502020204030204" pitchFamily="34" charset="0"/>
                <a:cs typeface="Arial" panose="020B0604020202020204" pitchFamily="34" charset="0"/>
              </a:rPr>
              <a:t>Separating the evening studies and parallel studies into a completely independent entity from the morning studies, and this means appointing an integrated staff for the evening faculties and parallel faculties with all their functions, including deans, teachers and employees (administrative and technical). In this case, universities will have to appoint all graduate degree holders (Masters and PhD) as well as some Bachelor's and Higher Diploma graduates to these colleges, and postgraduate students will absorb the Bachelor's degree in the future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2800" dirty="0"/>
          </a:p>
        </p:txBody>
      </p:sp>
    </p:spTree>
    <p:extLst>
      <p:ext uri="{BB962C8B-B14F-4D97-AF65-F5344CB8AC3E}">
        <p14:creationId xmlns:p14="http://schemas.microsoft.com/office/powerpoint/2010/main" val="533280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2D507-6061-4CDA-A64A-A2A4738660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F6F1C8E-0216-4F37-8D1C-0575DC6BFA83}"/>
              </a:ext>
            </a:extLst>
          </p:cNvPr>
          <p:cNvSpPr>
            <a:spLocks noGrp="1"/>
          </p:cNvSpPr>
          <p:nvPr>
            <p:ph idx="1"/>
          </p:nvPr>
        </p:nvSpPr>
        <p:spPr/>
        <p:txBody>
          <a:bodyPr>
            <a:normAutofit/>
          </a:bodyPr>
          <a:lstStyle/>
          <a:p>
            <a:pPr marL="0" indent="0">
              <a:buNone/>
            </a:pPr>
            <a:r>
              <a:rPr lang="en-US" sz="2000" dirty="0">
                <a:effectLst/>
                <a:latin typeface="Times New Roman" panose="02020603050405020304" pitchFamily="18" charset="0"/>
                <a:ea typeface="Calibri" panose="020F0502020204030204" pitchFamily="34" charset="0"/>
              </a:rPr>
              <a:t>In light of the large numbers enrolled in university studies in Iraq, it must be taken into account that our proposal will accommodate large numbers of unemployed graduates who have more than 30 thousand graduates, masters and doctorates, and also will not cost the state any additional costs. The expenses of their salaries and wages, where the costs of evening studies and parallel studies are paid and all their expenses of salaries, wages and other expenses are covered</a:t>
            </a:r>
            <a:endParaRPr lang="en-US" sz="2800" dirty="0"/>
          </a:p>
        </p:txBody>
      </p:sp>
    </p:spTree>
    <p:extLst>
      <p:ext uri="{BB962C8B-B14F-4D97-AF65-F5344CB8AC3E}">
        <p14:creationId xmlns:p14="http://schemas.microsoft.com/office/powerpoint/2010/main" val="1990103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CCCD7-6D52-445A-9CAE-F41C8B6987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1E6D59-66EC-4E88-9E74-2955722AA0AB}"/>
              </a:ext>
            </a:extLst>
          </p:cNvPr>
          <p:cNvSpPr>
            <a:spLocks noGrp="1"/>
          </p:cNvSpPr>
          <p:nvPr>
            <p:ph idx="1"/>
          </p:nvPr>
        </p:nvSpPr>
        <p:spPr/>
        <p:txBody>
          <a:bodyPr>
            <a:normAutofit/>
          </a:bodyPr>
          <a:lstStyle/>
          <a:p>
            <a:pPr marL="0" indent="0">
              <a:buNone/>
            </a:pPr>
            <a:r>
              <a:rPr lang="en-US" sz="2000" dirty="0">
                <a:effectLst/>
                <a:latin typeface="Times New Roman" panose="02020603050405020304" pitchFamily="18" charset="0"/>
                <a:ea typeface="Calibri" panose="020F0502020204030204" pitchFamily="34" charset="0"/>
                <a:cs typeface="Arial" panose="020B0604020202020204" pitchFamily="34" charset="0"/>
              </a:rPr>
              <a:t>It also helps universities to determine teaching hours, prevent them from being exceeded, and stop spending any additional lectures for them, which creates the need to hire professors to teach evening study hours, whether in the public or private sectors.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2800" dirty="0"/>
          </a:p>
        </p:txBody>
      </p:sp>
    </p:spTree>
    <p:extLst>
      <p:ext uri="{BB962C8B-B14F-4D97-AF65-F5344CB8AC3E}">
        <p14:creationId xmlns:p14="http://schemas.microsoft.com/office/powerpoint/2010/main" val="299923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B2D8-DCDC-4353-8B98-7DB4C72A9B3B}"/>
              </a:ext>
            </a:extLst>
          </p:cNvPr>
          <p:cNvSpPr>
            <a:spLocks noGrp="1"/>
          </p:cNvSpPr>
          <p:nvPr>
            <p:ph type="title"/>
          </p:nvPr>
        </p:nvSpPr>
        <p:spPr/>
        <p:txBody>
          <a:bodyPr/>
          <a:lstStyle/>
          <a:p>
            <a:r>
              <a:rPr lang="en-US" dirty="0"/>
              <a:t>Thanks for your listening </a:t>
            </a:r>
          </a:p>
        </p:txBody>
      </p:sp>
      <p:sp>
        <p:nvSpPr>
          <p:cNvPr id="3" name="Content Placeholder 2">
            <a:extLst>
              <a:ext uri="{FF2B5EF4-FFF2-40B4-BE49-F238E27FC236}">
                <a16:creationId xmlns:a16="http://schemas.microsoft.com/office/drawing/2014/main" id="{3CB4196D-F003-4BFC-8FBD-A30F8D4365A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54889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6</TotalTime>
  <Words>326</Words>
  <Application>Microsoft Office PowerPoint</Application>
  <PresentationFormat>Widescreen</PresentationFormat>
  <Paragraphs>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Corbel</vt:lpstr>
      <vt:lpstr>Times New Roman</vt:lpstr>
      <vt:lpstr>Parallax</vt:lpstr>
      <vt:lpstr>Evening studies and parallel studies are a source of employment for unemployed graduates </vt:lpstr>
      <vt:lpstr>Introduction </vt:lpstr>
      <vt:lpstr>Our Suggestion:</vt:lpstr>
      <vt:lpstr>PowerPoint Presentation</vt:lpstr>
      <vt:lpstr>PowerPoint Presentation</vt:lpstr>
      <vt:lpstr>Thanks for your listening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Evening studies and parallel studies are a source of employment for unemployed graduates </dc:title>
  <dc:creator>Mohannad Al-Salman</dc:creator>
  <cp:lastModifiedBy>Mohannad Al-Salman</cp:lastModifiedBy>
  <cp:revision>4</cp:revision>
  <dcterms:created xsi:type="dcterms:W3CDTF">2021-06-19T08:09:26Z</dcterms:created>
  <dcterms:modified xsi:type="dcterms:W3CDTF">2021-06-19T09:26:27Z</dcterms:modified>
</cp:coreProperties>
</file>