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1" r:id="rId3"/>
    <p:sldId id="262" r:id="rId4"/>
    <p:sldId id="263" r:id="rId5"/>
    <p:sldId id="264" r:id="rId6"/>
    <p:sldId id="265" r:id="rId7"/>
    <p:sldId id="266" r:id="rId8"/>
    <p:sldId id="267" r:id="rId9"/>
    <p:sldId id="268" r:id="rId10"/>
    <p:sldId id="260" r:id="rId11"/>
    <p:sldId id="257" r:id="rId12"/>
    <p:sldId id="259" r:id="rId1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561" autoAdjust="0"/>
    <p:restoredTop sz="94615" autoAdjust="0"/>
  </p:normalViewPr>
  <p:slideViewPr>
    <p:cSldViewPr>
      <p:cViewPr varScale="1">
        <p:scale>
          <a:sx n="105" d="100"/>
          <a:sy n="105" d="100"/>
        </p:scale>
        <p:origin x="172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10/11/1442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‹Nr.›</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10/11/1442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‹Nr.›</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10/11/1442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‹Nr.›</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10/11/1442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‹Nr.›</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10/11/1442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‹Nr.›</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10/11/1442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‹Nr.›</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10/11/1442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‹Nr.›</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10/11/1442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‹Nr.›</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10/11/1442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‹Nr.›</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10/11/1442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‹Nr.›</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10/11/1442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‹Nr.›</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10/11/1442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‹Nr.›</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audio" Target="../media/audio5.wav"/><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audio" Target="../media/audio3.wav"/><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audio" Target="../media/audio5.wav"/></Relationships>
</file>

<file path=ppt/slides/_rels/slide9.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eg"/><Relationship Id="rId7" Type="http://schemas.openxmlformats.org/officeDocument/2006/relationships/image" Target="../media/image11.jp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16902" y="233413"/>
            <a:ext cx="3193054" cy="322845"/>
          </a:xfrm>
          <a:prstGeom prst="rect">
            <a:avLst/>
          </a:prstGeom>
        </p:spPr>
        <p:txBody>
          <a:bodyPr wrap="none">
            <a:spAutoFit/>
          </a:bodyPr>
          <a:lstStyle/>
          <a:p>
            <a:pPr>
              <a:lnSpc>
                <a:spcPct val="107000"/>
              </a:lnSpc>
              <a:spcAft>
                <a:spcPts val="800"/>
              </a:spcAft>
            </a:pPr>
            <a:r>
              <a:rPr lang="en-US" sz="1400" b="1" i="1" dirty="0">
                <a:solidFill>
                  <a:srgbClr val="FF0000"/>
                </a:solidFill>
                <a:ea typeface="Calibri"/>
                <a:cs typeface="Arial"/>
              </a:rPr>
              <a:t>Let’s reflect on employment crisis in Iraq</a:t>
            </a:r>
          </a:p>
        </p:txBody>
      </p:sp>
      <p:sp>
        <p:nvSpPr>
          <p:cNvPr id="9" name="مستطيل 8"/>
          <p:cNvSpPr/>
          <p:nvPr/>
        </p:nvSpPr>
        <p:spPr>
          <a:xfrm>
            <a:off x="224026" y="446420"/>
            <a:ext cx="891590" cy="369332"/>
          </a:xfrm>
          <a:prstGeom prst="rect">
            <a:avLst/>
          </a:prstGeom>
        </p:spPr>
        <p:txBody>
          <a:bodyPr wrap="none">
            <a:spAutoFit/>
          </a:bodyPr>
          <a:lstStyle/>
          <a:p>
            <a:r>
              <a:rPr lang="en-US" sz="1100" b="1" i="1" dirty="0">
                <a:ea typeface="Calibri"/>
                <a:cs typeface="Arial"/>
              </a:rPr>
              <a:t>19.06.2021</a:t>
            </a:r>
            <a:r>
              <a:rPr lang="en-US" b="1" i="1" dirty="0">
                <a:ea typeface="Calibri"/>
                <a:cs typeface="Arial"/>
              </a:rPr>
              <a:t> </a:t>
            </a:r>
            <a:endParaRPr lang="en-US" dirty="0"/>
          </a:p>
        </p:txBody>
      </p:sp>
      <p:sp>
        <p:nvSpPr>
          <p:cNvPr id="10" name="مستطيل 9"/>
          <p:cNvSpPr/>
          <p:nvPr/>
        </p:nvSpPr>
        <p:spPr>
          <a:xfrm>
            <a:off x="1412341" y="533964"/>
            <a:ext cx="681597" cy="261610"/>
          </a:xfrm>
          <a:prstGeom prst="rect">
            <a:avLst/>
          </a:prstGeom>
        </p:spPr>
        <p:txBody>
          <a:bodyPr wrap="none">
            <a:spAutoFit/>
          </a:bodyPr>
          <a:lstStyle/>
          <a:p>
            <a:r>
              <a:rPr lang="en-US" sz="1100" b="1" i="1" dirty="0">
                <a:ea typeface="Calibri"/>
                <a:cs typeface="Arial"/>
              </a:rPr>
              <a:t>EN05 (1)</a:t>
            </a:r>
            <a:endParaRPr lang="en-US" sz="1100" dirty="0"/>
          </a:p>
        </p:txBody>
      </p:sp>
      <p:pic>
        <p:nvPicPr>
          <p:cNvPr id="13" name="صورة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689" y="6309320"/>
            <a:ext cx="2638425" cy="419100"/>
          </a:xfrm>
          <a:prstGeom prst="rect">
            <a:avLst/>
          </a:prstGeom>
          <a:noFill/>
          <a:ln>
            <a:noFill/>
          </a:ln>
        </p:spPr>
      </p:pic>
      <p:sp>
        <p:nvSpPr>
          <p:cNvPr id="11" name="مستطيل 10"/>
          <p:cNvSpPr/>
          <p:nvPr/>
        </p:nvSpPr>
        <p:spPr>
          <a:xfrm>
            <a:off x="1753139" y="1844824"/>
            <a:ext cx="5445659" cy="954107"/>
          </a:xfrm>
          <a:prstGeom prst="rect">
            <a:avLst/>
          </a:prstGeom>
        </p:spPr>
        <p:txBody>
          <a:bodyPr wrap="square">
            <a:spAutoFit/>
          </a:bodyPr>
          <a:lstStyle/>
          <a:p>
            <a:pPr algn="ctr"/>
            <a:r>
              <a:rPr lang="en-US" sz="2800" dirty="0">
                <a:ln w="0">
                  <a:solidFill>
                    <a:schemeClr val="tx1"/>
                  </a:solidFill>
                </a:ln>
                <a:solidFill>
                  <a:srgbClr val="FF0000"/>
                </a:solidFill>
                <a:effectLst>
                  <a:outerShdw blurRad="38100" dist="25400" dir="5400000" algn="ctr" rotWithShape="0">
                    <a:srgbClr val="6E747A">
                      <a:alpha val="43000"/>
                    </a:srgbClr>
                  </a:outerShdw>
                </a:effectLst>
                <a:latin typeface="Rockwell Extra Bold" panose="02060903040505020403" pitchFamily="18" charset="0"/>
              </a:rPr>
              <a:t>Competitions as recruiting opportunities</a:t>
            </a:r>
            <a:endParaRPr lang="ar-IQ" sz="2800" dirty="0">
              <a:ln w="0">
                <a:solidFill>
                  <a:schemeClr val="tx1"/>
                </a:solidFill>
              </a:ln>
              <a:solidFill>
                <a:srgbClr val="FF0000"/>
              </a:solidFill>
              <a:effectLst>
                <a:outerShdw blurRad="38100" dist="25400" dir="5400000" algn="ctr" rotWithShape="0">
                  <a:srgbClr val="6E747A">
                    <a:alpha val="43000"/>
                  </a:srgbClr>
                </a:outerShdw>
              </a:effectLst>
              <a:latin typeface="Rockwell Extra Bold" panose="02060903040505020403" pitchFamily="18" charset="0"/>
            </a:endParaRPr>
          </a:p>
        </p:txBody>
      </p:sp>
      <p:sp>
        <p:nvSpPr>
          <p:cNvPr id="12" name="مستطيل 11"/>
          <p:cNvSpPr/>
          <p:nvPr/>
        </p:nvSpPr>
        <p:spPr>
          <a:xfrm>
            <a:off x="0" y="4125273"/>
            <a:ext cx="871473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solidFill>
                    <a:prstClr val="black"/>
                  </a:solidFill>
                </a:ln>
                <a:effectLst/>
                <a:uLnTx/>
                <a:uFillTx/>
                <a:latin typeface="+mj-lt"/>
              </a:rPr>
              <a:t>Prepared By:</a:t>
            </a:r>
            <a:endParaRPr lang="en-GB" sz="1600" kern="0" dirty="0">
              <a:ln>
                <a:solidFill>
                  <a:prstClr val="black"/>
                </a:solidFill>
              </a:ln>
              <a:latin typeface="+mj-lt"/>
            </a:endParaRPr>
          </a:p>
          <a:p>
            <a:pPr lvl="0" rtl="0">
              <a:defRPr/>
            </a:pPr>
            <a:r>
              <a:rPr lang="en-GB" sz="1600" kern="0" dirty="0">
                <a:ln>
                  <a:solidFill>
                    <a:prstClr val="black"/>
                  </a:solidFill>
                </a:ln>
                <a:latin typeface="+mj-lt"/>
              </a:rPr>
              <a:t>College </a:t>
            </a:r>
            <a:r>
              <a:rPr kumimoji="0" lang="en-GB" sz="1600" i="0" u="none" strike="noStrike" kern="0" cap="none" spc="0" normalizeH="0" baseline="0" noProof="0" dirty="0">
                <a:ln>
                  <a:solidFill>
                    <a:prstClr val="black"/>
                  </a:solidFill>
                </a:ln>
                <a:effectLst/>
                <a:uLnTx/>
                <a:uFillTx/>
                <a:latin typeface="+mj-lt"/>
              </a:rPr>
              <a:t>of Engineering</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solidFill>
                    <a:prstClr val="black"/>
                  </a:solidFill>
                </a:ln>
                <a:effectLst/>
                <a:uLnTx/>
                <a:uFillTx/>
                <a:latin typeface="+mj-lt"/>
              </a:rPr>
              <a:t>                                                          Architect Department</a:t>
            </a:r>
            <a:endParaRPr kumimoji="0" lang="en-US" sz="1600" i="0" u="none" strike="noStrike" kern="0" cap="none" spc="0" normalizeH="0" baseline="0" noProof="0" dirty="0">
              <a:ln>
                <a:noFill/>
              </a:ln>
              <a:effectLst/>
              <a:uLnTx/>
              <a:uFillTx/>
              <a:latin typeface="+mj-lt"/>
            </a:endParaRPr>
          </a:p>
        </p:txBody>
      </p:sp>
      <p:sp>
        <p:nvSpPr>
          <p:cNvPr id="4" name="مربع نص 3"/>
          <p:cNvSpPr txBox="1"/>
          <p:nvPr/>
        </p:nvSpPr>
        <p:spPr>
          <a:xfrm>
            <a:off x="395536" y="4240832"/>
            <a:ext cx="3059832" cy="523220"/>
          </a:xfrm>
          <a:prstGeom prst="rect">
            <a:avLst/>
          </a:prstGeom>
          <a:noFill/>
        </p:spPr>
        <p:txBody>
          <a:bodyPr wrap="square" rtlCol="1">
            <a:spAutoFit/>
          </a:bodyPr>
          <a:lstStyle/>
          <a:p>
            <a:pPr algn="l"/>
            <a:r>
              <a:rPr lang="en-US" sz="1400" b="1" kern="0" dirty="0">
                <a:ln>
                  <a:solidFill>
                    <a:prstClr val="black"/>
                  </a:solidFill>
                </a:ln>
                <a:solidFill>
                  <a:schemeClr val="accent6">
                    <a:lumMod val="50000"/>
                  </a:schemeClr>
                </a:solidFill>
                <a:latin typeface="+mj-lt"/>
              </a:rPr>
              <a:t>Juman</a:t>
            </a:r>
            <a:r>
              <a:rPr lang="en-US" sz="1400" dirty="0">
                <a:latin typeface="+mj-lt"/>
              </a:rPr>
              <a:t> </a:t>
            </a:r>
            <a:r>
              <a:rPr lang="en-US" sz="1400" b="1" kern="0" dirty="0">
                <a:ln>
                  <a:solidFill>
                    <a:prstClr val="black"/>
                  </a:solidFill>
                </a:ln>
                <a:solidFill>
                  <a:schemeClr val="accent6">
                    <a:lumMod val="50000"/>
                  </a:schemeClr>
                </a:solidFill>
                <a:latin typeface="+mj-lt"/>
              </a:rPr>
              <a:t>Wajeeh</a:t>
            </a:r>
          </a:p>
          <a:p>
            <a:pPr algn="l"/>
            <a:r>
              <a:rPr lang="en-US" sz="1400" b="1" kern="0" dirty="0">
                <a:ln>
                  <a:solidFill>
                    <a:prstClr val="black"/>
                  </a:solidFill>
                </a:ln>
                <a:solidFill>
                  <a:schemeClr val="accent6">
                    <a:lumMod val="50000"/>
                  </a:schemeClr>
                </a:solidFill>
                <a:latin typeface="+mj-lt"/>
              </a:rPr>
              <a:t>Omar</a:t>
            </a:r>
            <a:r>
              <a:rPr lang="en-US" sz="1400" dirty="0">
                <a:latin typeface="+mj-lt"/>
              </a:rPr>
              <a:t> </a:t>
            </a:r>
            <a:r>
              <a:rPr lang="en-US" sz="1400" b="1" kern="0" dirty="0">
                <a:ln>
                  <a:solidFill>
                    <a:prstClr val="black"/>
                  </a:solidFill>
                </a:ln>
                <a:solidFill>
                  <a:schemeClr val="accent6">
                    <a:lumMod val="50000"/>
                  </a:schemeClr>
                </a:solidFill>
                <a:latin typeface="+mj-lt"/>
              </a:rPr>
              <a:t>Nazar</a:t>
            </a:r>
            <a:endParaRPr lang="ar-IQ" sz="1400" b="1" kern="0" dirty="0">
              <a:ln>
                <a:solidFill>
                  <a:prstClr val="black"/>
                </a:solidFill>
              </a:ln>
              <a:solidFill>
                <a:schemeClr val="accent6">
                  <a:lumMod val="50000"/>
                </a:schemeClr>
              </a:solidFill>
              <a:latin typeface="+mj-lt"/>
            </a:endParaRPr>
          </a:p>
        </p:txBody>
      </p:sp>
      <p:pic>
        <p:nvPicPr>
          <p:cNvPr id="14" name="موسيقى من عالم ثاني - موسيقى خياليه تحفيزيه خورافيه مستحيل ما تعجبك - خطوه الى الغد (2).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041162" y="6004520"/>
            <a:ext cx="609600" cy="609600"/>
          </a:xfrm>
          <a:prstGeom prst="rect">
            <a:avLst/>
          </a:prstGeom>
        </p:spPr>
      </p:pic>
      <p:sp>
        <p:nvSpPr>
          <p:cNvPr id="6" name="مربع نص 5"/>
          <p:cNvSpPr txBox="1"/>
          <p:nvPr/>
        </p:nvSpPr>
        <p:spPr>
          <a:xfrm>
            <a:off x="2095450" y="2924944"/>
            <a:ext cx="4782318" cy="1200329"/>
          </a:xfrm>
          <a:prstGeom prst="rect">
            <a:avLst/>
          </a:prstGeom>
          <a:noFill/>
        </p:spPr>
        <p:txBody>
          <a:bodyPr wrap="square" rtlCol="1">
            <a:spAutoFit/>
          </a:bodyPr>
          <a:lstStyle/>
          <a:p>
            <a:pPr algn="ctr"/>
            <a:r>
              <a:rPr lang="en-US" dirty="0" smtClean="0">
                <a:ln w="10160">
                  <a:solidFill>
                    <a:srgbClr val="00B050"/>
                  </a:solidFill>
                  <a:prstDash val="solid"/>
                </a:ln>
                <a:solidFill>
                  <a:srgbClr val="FFFFFF"/>
                </a:solidFill>
                <a:effectLst>
                  <a:outerShdw blurRad="38100" dist="32000" dir="5400000" algn="tl">
                    <a:srgbClr val="000000">
                      <a:alpha val="30000"/>
                    </a:srgbClr>
                  </a:outerShdw>
                </a:effectLst>
              </a:rPr>
              <a:t>of</a:t>
            </a:r>
            <a:r>
              <a:rPr lang="ar-IQ" dirty="0" smtClean="0">
                <a:ln w="10160">
                  <a:solidFill>
                    <a:srgbClr val="00B050"/>
                  </a:solidFill>
                  <a:prstDash val="solid"/>
                </a:ln>
                <a:solidFill>
                  <a:srgbClr val="FFFFFF"/>
                </a:solidFill>
                <a:effectLst>
                  <a:outerShdw blurRad="38100" dist="32000" dir="5400000" algn="tl">
                    <a:srgbClr val="000000">
                      <a:alpha val="30000"/>
                    </a:srgbClr>
                  </a:outerShdw>
                </a:effectLst>
              </a:rPr>
              <a:t> </a:t>
            </a:r>
            <a:r>
              <a:rPr lang="en-US" dirty="0" smtClean="0">
                <a:ln w="10160">
                  <a:solidFill>
                    <a:srgbClr val="00B050"/>
                  </a:solidFill>
                  <a:prstDash val="solid"/>
                </a:ln>
                <a:solidFill>
                  <a:srgbClr val="FFFFFF"/>
                </a:solidFill>
                <a:effectLst>
                  <a:outerShdw blurRad="38100" dist="32000" dir="5400000" algn="tl">
                    <a:srgbClr val="000000">
                      <a:alpha val="30000"/>
                    </a:srgbClr>
                  </a:outerShdw>
                </a:effectLst>
              </a:rPr>
              <a:t> University</a:t>
            </a:r>
          </a:p>
          <a:p>
            <a:pPr algn="ctr"/>
            <a:r>
              <a:rPr lang="en-US" dirty="0" smtClean="0">
                <a:ln w="10160">
                  <a:solidFill>
                    <a:srgbClr val="00B050"/>
                  </a:solidFill>
                  <a:prstDash val="solid"/>
                </a:ln>
                <a:solidFill>
                  <a:srgbClr val="FFFFFF"/>
                </a:solidFill>
                <a:effectLst>
                  <a:outerShdw blurRad="38100" dist="32000" dir="5400000" algn="tl">
                    <a:srgbClr val="000000">
                      <a:alpha val="30000"/>
                    </a:srgbClr>
                  </a:outerShdw>
                </a:effectLst>
              </a:rPr>
              <a:t>Mosul</a:t>
            </a:r>
          </a:p>
          <a:p>
            <a:pPr algn="ctr"/>
            <a:r>
              <a:rPr lang="en-US" dirty="0" smtClean="0">
                <a:ln w="10160">
                  <a:solidFill>
                    <a:srgbClr val="00B050"/>
                  </a:solidFill>
                  <a:prstDash val="solid"/>
                </a:ln>
                <a:solidFill>
                  <a:srgbClr val="FFFFFF"/>
                </a:solidFill>
                <a:effectLst>
                  <a:outerShdw blurRad="38100" dist="32000" dir="5400000" algn="tl">
                    <a:srgbClr val="000000">
                      <a:alpha val="30000"/>
                    </a:srgbClr>
                  </a:outerShdw>
                </a:effectLst>
              </a:rPr>
              <a:t>Graz</a:t>
            </a:r>
          </a:p>
          <a:p>
            <a:pPr algn="ctr"/>
            <a:r>
              <a:rPr lang="en-US" dirty="0" smtClean="0">
                <a:ln w="10160">
                  <a:solidFill>
                    <a:srgbClr val="00B050"/>
                  </a:solidFill>
                  <a:prstDash val="solid"/>
                </a:ln>
                <a:solidFill>
                  <a:srgbClr val="FFFFFF"/>
                </a:solidFill>
                <a:effectLst>
                  <a:outerShdw blurRad="38100" dist="32000" dir="5400000" algn="tl">
                    <a:srgbClr val="000000">
                      <a:alpha val="30000"/>
                    </a:srgbClr>
                  </a:outerShdw>
                </a:effectLst>
              </a:rPr>
              <a:t>Tu.Dortmund</a:t>
            </a:r>
            <a:endParaRPr lang="ar-IQ" dirty="0">
              <a:ln w="10160">
                <a:solidFill>
                  <a:srgbClr val="00B050"/>
                </a:solidFill>
                <a:prstDash val="solid"/>
              </a:ln>
              <a:solidFill>
                <a:srgbClr val="FFFFFF"/>
              </a:solidFill>
              <a:effectLst>
                <a:outerShdw blurRad="38100" dist="32000" dir="5400000" algn="tl">
                  <a:srgbClr val="000000">
                    <a:alpha val="30000"/>
                  </a:srgbClr>
                </a:outerShdw>
              </a:effectLst>
            </a:endParaRPr>
          </a:p>
        </p:txBody>
      </p:sp>
    </p:spTree>
    <p:custDataLst>
      <p:tags r:id="rId1"/>
    </p:custDataLst>
    <p:extLst>
      <p:ext uri="{BB962C8B-B14F-4D97-AF65-F5344CB8AC3E}">
        <p14:creationId xmlns:p14="http://schemas.microsoft.com/office/powerpoint/2010/main" val="505348921"/>
      </p:ext>
    </p:extLst>
  </p:cSld>
  <p:clrMapOvr>
    <a:masterClrMapping/>
  </p:clrMapOvr>
  <mc:AlternateContent xmlns:mc="http://schemas.openxmlformats.org/markup-compatibility/2006" xmlns:p14="http://schemas.microsoft.com/office/powerpoint/2010/main">
    <mc:Choice Requires="p14">
      <p:transition spd="slow" p14:dur="2000" advTm="5726"/>
    </mc:Choice>
    <mc:Fallback xmlns="">
      <p:transition spd="slow" advTm="57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6"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5" fill="hold" display="0">
                  <p:stCondLst>
                    <p:cond delay="indefinite"/>
                  </p:stCondLst>
                  <p:endCondLst>
                    <p:cond evt="onStopAudio" delay="0">
                      <p:tgtEl>
                        <p:sldTgt/>
                      </p:tgtEl>
                    </p:cond>
                  </p:endCondLst>
                </p:cTn>
                <p:tgtEl>
                  <p:spTgt spid="14"/>
                </p:tgtEl>
              </p:cMediaNode>
            </p:audio>
          </p:childTnLst>
        </p:cTn>
      </p:par>
    </p:tnLst>
    <p:bldLst>
      <p:bldP spid="11" grpId="0"/>
      <p:bldP spid="12" grpId="0"/>
      <p:bldP spid="4" grpId="0"/>
      <p:bldP spid="6" grpId="0"/>
    </p:bldLst>
  </p:timing>
  <p:extLst>
    <p:ext uri="{E180D4A7-C9FB-4DFB-919C-405C955672EB}">
      <p14:showEvtLst xmlns:p14="http://schemas.microsoft.com/office/powerpoint/2010/main">
        <p14:playEvt time="0" objId="1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67544" y="476672"/>
            <a:ext cx="7776864" cy="369332"/>
          </a:xfrm>
          <a:prstGeom prst="rect">
            <a:avLst/>
          </a:prstGeom>
          <a:noFill/>
        </p:spPr>
        <p:txBody>
          <a:bodyPr wrap="square" rtlCol="1">
            <a:spAutoFit/>
          </a:bodyPr>
          <a:lstStyle/>
          <a:p>
            <a:pPr algn="l"/>
            <a:r>
              <a:rPr lang="en-US" dirty="0">
                <a:ln w="0">
                  <a:solidFill>
                    <a:schemeClr val="tx1"/>
                  </a:solidFill>
                </a:ln>
                <a:solidFill>
                  <a:srgbClr val="FF0000"/>
                </a:solidFill>
                <a:effectLst>
                  <a:outerShdw blurRad="38100" dist="25400" dir="5400000" algn="ctr" rotWithShape="0">
                    <a:srgbClr val="6E747A">
                      <a:alpha val="43000"/>
                    </a:srgbClr>
                  </a:outerShdw>
                </a:effectLst>
                <a:latin typeface="Rockwell Extra Bold" panose="02060903040505020403" pitchFamily="18" charset="0"/>
              </a:rPr>
              <a:t>Titles of competitions that include different disciplines:</a:t>
            </a:r>
            <a:endParaRPr lang="ar-IQ" dirty="0">
              <a:ln w="0">
                <a:solidFill>
                  <a:schemeClr val="tx1"/>
                </a:solidFill>
              </a:ln>
              <a:solidFill>
                <a:srgbClr val="FF0000"/>
              </a:solidFill>
              <a:effectLst>
                <a:outerShdw blurRad="38100" dist="25400" dir="5400000" algn="ctr" rotWithShape="0">
                  <a:srgbClr val="6E747A">
                    <a:alpha val="43000"/>
                  </a:srgbClr>
                </a:outerShdw>
              </a:effectLst>
              <a:latin typeface="Rockwell Extra Bold" panose="02060903040505020403" pitchFamily="18" charset="0"/>
            </a:endParaRPr>
          </a:p>
        </p:txBody>
      </p:sp>
      <p:sp>
        <p:nvSpPr>
          <p:cNvPr id="4" name="مربع نص 3"/>
          <p:cNvSpPr txBox="1"/>
          <p:nvPr/>
        </p:nvSpPr>
        <p:spPr>
          <a:xfrm>
            <a:off x="467544" y="1484784"/>
            <a:ext cx="3888432" cy="2800767"/>
          </a:xfrm>
          <a:prstGeom prst="rect">
            <a:avLst/>
          </a:prstGeom>
          <a:noFill/>
        </p:spPr>
        <p:txBody>
          <a:bodyPr wrap="square" rtlCol="1">
            <a:spAutoFit/>
          </a:bodyPr>
          <a:lstStyle/>
          <a:p>
            <a:pPr algn="l"/>
            <a:r>
              <a:rPr lang="en-US" sz="1600" dirty="0">
                <a:latin typeface="+mj-lt"/>
              </a:rPr>
              <a:t>_Sustainable packaging design competition with cash prizes of 6200 euros</a:t>
            </a:r>
          </a:p>
          <a:p>
            <a:pPr algn="l"/>
            <a:r>
              <a:rPr lang="en-US" sz="1600" dirty="0" smtClean="0">
                <a:cs typeface="+mj-cs"/>
              </a:rPr>
              <a:t>_</a:t>
            </a:r>
            <a:r>
              <a:rPr lang="en-US" sz="1600" dirty="0">
                <a:cs typeface="+mj-cs"/>
              </a:rPr>
              <a:t>An essay competition for school students from the Ayn Rand Institute, with a prize money of $2000</a:t>
            </a:r>
            <a:endParaRPr lang="ar-IQ" sz="1600" dirty="0">
              <a:cs typeface="+mj-cs"/>
            </a:endParaRPr>
          </a:p>
          <a:p>
            <a:pPr algn="l"/>
            <a:r>
              <a:rPr lang="en-US" sz="1600" dirty="0" smtClean="0">
                <a:cs typeface="+mj-cs"/>
              </a:rPr>
              <a:t>_</a:t>
            </a:r>
            <a:r>
              <a:rPr lang="en-US" sz="1600" dirty="0">
                <a:cs typeface="+mj-cs"/>
              </a:rPr>
              <a:t>Google competition for web developers and a chance to win a funded trip to the company's headquarters in America</a:t>
            </a:r>
            <a:endParaRPr lang="ar-IQ" sz="1600" dirty="0">
              <a:cs typeface="+mj-cs"/>
            </a:endParaRPr>
          </a:p>
          <a:p>
            <a:pPr algn="l"/>
            <a:r>
              <a:rPr lang="en-US" sz="1600" dirty="0" smtClean="0">
                <a:cs typeface="+mj-cs"/>
              </a:rPr>
              <a:t>_</a:t>
            </a:r>
            <a:r>
              <a:rPr lang="en-US" sz="1600" dirty="0">
                <a:cs typeface="+mj-cs"/>
              </a:rPr>
              <a:t>A short story writing competition from the State University of Arizona, with a cash prize of $</a:t>
            </a:r>
            <a:r>
              <a:rPr lang="en-US" sz="1600" dirty="0" smtClean="0">
                <a:cs typeface="+mj-cs"/>
              </a:rPr>
              <a:t>1,000</a:t>
            </a:r>
            <a:endParaRPr lang="ar-IQ" sz="1600" dirty="0">
              <a:solidFill>
                <a:schemeClr val="accent1"/>
              </a:solidFill>
              <a:cs typeface="+mj-cs"/>
            </a:endParaRPr>
          </a:p>
        </p:txBody>
      </p:sp>
      <p:sp>
        <p:nvSpPr>
          <p:cNvPr id="5" name="مربع نص 4"/>
          <p:cNvSpPr txBox="1"/>
          <p:nvPr/>
        </p:nvSpPr>
        <p:spPr>
          <a:xfrm>
            <a:off x="4607247" y="1484784"/>
            <a:ext cx="4392490" cy="3631763"/>
          </a:xfrm>
          <a:prstGeom prst="rect">
            <a:avLst/>
          </a:prstGeom>
          <a:noFill/>
        </p:spPr>
        <p:txBody>
          <a:bodyPr wrap="square" rtlCol="1">
            <a:spAutoFit/>
          </a:bodyPr>
          <a:lstStyle/>
          <a:p>
            <a:pPr algn="l"/>
            <a:r>
              <a:rPr lang="en-US" sz="1600" dirty="0"/>
              <a:t>_Scroll of Honor competition in the field of sustainable human development </a:t>
            </a:r>
            <a:endParaRPr lang="ar-IQ" sz="1600" dirty="0"/>
          </a:p>
          <a:p>
            <a:pPr algn="l"/>
            <a:r>
              <a:rPr lang="en-US" sz="1600" dirty="0" smtClean="0"/>
              <a:t>_</a:t>
            </a:r>
            <a:r>
              <a:rPr lang="en-US" sz="1600" dirty="0"/>
              <a:t>Mathematics and Computer Science Conference competition for young researchers in Germany</a:t>
            </a:r>
            <a:endParaRPr lang="ar-IQ" sz="1600" dirty="0"/>
          </a:p>
          <a:p>
            <a:pPr algn="l"/>
            <a:r>
              <a:rPr lang="en-US" sz="1600" dirty="0" smtClean="0">
                <a:cs typeface="+mj-cs"/>
              </a:rPr>
              <a:t>_</a:t>
            </a:r>
            <a:r>
              <a:rPr lang="en-US" sz="1600" dirty="0">
                <a:cs typeface="+mj-cs"/>
              </a:rPr>
              <a:t>Contest for designers from the charette platform in the field of urban design</a:t>
            </a:r>
            <a:endParaRPr lang="ar-IQ" sz="1600" dirty="0">
              <a:cs typeface="+mj-cs"/>
            </a:endParaRPr>
          </a:p>
          <a:p>
            <a:pPr algn="l"/>
            <a:r>
              <a:rPr lang="en-US" sz="1600" dirty="0" smtClean="0">
                <a:cs typeface="+mj-cs"/>
              </a:rPr>
              <a:t>_</a:t>
            </a:r>
            <a:r>
              <a:rPr lang="en-US" sz="1600" dirty="0">
                <a:cs typeface="+mj-cs"/>
              </a:rPr>
              <a:t>Photocrowd photography competition entitled garden photography Filmmaking competition at the Independent Star Film Festival in Munich</a:t>
            </a:r>
            <a:endParaRPr lang="ar-IQ" sz="1600" dirty="0">
              <a:cs typeface="+mj-cs"/>
            </a:endParaRPr>
          </a:p>
          <a:p>
            <a:pPr algn="l"/>
            <a:endParaRPr lang="en-US" sz="1400" dirty="0">
              <a:solidFill>
                <a:schemeClr val="accent1"/>
              </a:solidFill>
              <a:cs typeface="+mj-cs"/>
            </a:endParaRPr>
          </a:p>
          <a:p>
            <a:pPr algn="l"/>
            <a:r>
              <a:rPr lang="en-US" dirty="0"/>
              <a:t>_</a:t>
            </a:r>
            <a:r>
              <a:rPr lang="en-US" sz="1600" dirty="0">
                <a:cs typeface="+mj-cs"/>
              </a:rPr>
              <a:t>Berkeley International Prize</a:t>
            </a:r>
            <a:endParaRPr lang="ar-IQ" sz="1600" dirty="0">
              <a:cs typeface="+mj-cs"/>
            </a:endParaRPr>
          </a:p>
          <a:p>
            <a:pPr algn="l"/>
            <a:r>
              <a:rPr lang="en-US" dirty="0" smtClean="0"/>
              <a:t>_</a:t>
            </a:r>
            <a:r>
              <a:rPr lang="en-US" sz="1600" dirty="0"/>
              <a:t>Rifaat Chadirji Award</a:t>
            </a:r>
            <a:endParaRPr lang="ar-IQ" sz="1600" dirty="0"/>
          </a:p>
          <a:p>
            <a:pPr algn="l"/>
            <a:r>
              <a:rPr lang="en-US" dirty="0" smtClean="0"/>
              <a:t>_</a:t>
            </a:r>
            <a:r>
              <a:rPr lang="en-US" sz="1600" dirty="0">
                <a:cs typeface="+mj-cs"/>
              </a:rPr>
              <a:t>Aga Khan Award for Architecture</a:t>
            </a:r>
            <a:endParaRPr lang="ar-IQ" sz="1600" dirty="0">
              <a:cs typeface="+mj-cs"/>
            </a:endParaRPr>
          </a:p>
          <a:p>
            <a:pPr algn="l"/>
            <a:r>
              <a:rPr lang="en-US" dirty="0" smtClean="0"/>
              <a:t>student's </a:t>
            </a:r>
            <a:r>
              <a:rPr lang="en-US" dirty="0"/>
              <a:t>competition </a:t>
            </a:r>
            <a:endParaRPr lang="ar-IQ" dirty="0"/>
          </a:p>
        </p:txBody>
      </p:sp>
      <p:sp>
        <p:nvSpPr>
          <p:cNvPr id="3" name="مربع نص 2"/>
          <p:cNvSpPr txBox="1"/>
          <p:nvPr/>
        </p:nvSpPr>
        <p:spPr>
          <a:xfrm>
            <a:off x="291196" y="5334303"/>
            <a:ext cx="6480720" cy="923330"/>
          </a:xfrm>
          <a:prstGeom prst="rect">
            <a:avLst/>
          </a:prstGeom>
          <a:noFill/>
        </p:spPr>
        <p:txBody>
          <a:bodyPr wrap="square" rtlCol="1">
            <a:spAutoFit/>
          </a:bodyPr>
          <a:lstStyle/>
          <a:p>
            <a:pPr algn="l"/>
            <a:r>
              <a:rPr lang="en-US" dirty="0">
                <a:ln w="18415" cmpd="sng">
                  <a:solidFill>
                    <a:schemeClr val="accent5">
                      <a:lumMod val="75000"/>
                    </a:schemeClr>
                  </a:solidFill>
                  <a:prstDash val="solid"/>
                </a:ln>
                <a:solidFill>
                  <a:sysClr val="windowText" lastClr="000000"/>
                </a:solidFill>
                <a:effectLst>
                  <a:outerShdw blurRad="63500" dir="3600000" algn="tl" rotWithShape="0">
                    <a:srgbClr val="000000">
                      <a:alpha val="70000"/>
                    </a:srgbClr>
                  </a:outerShdw>
                </a:effectLst>
              </a:rPr>
              <a:t>U</a:t>
            </a:r>
            <a:r>
              <a:rPr lang="en-US" dirty="0" smtClean="0">
                <a:ln w="18415" cmpd="sng">
                  <a:solidFill>
                    <a:schemeClr val="accent5">
                      <a:lumMod val="75000"/>
                    </a:schemeClr>
                  </a:solidFill>
                  <a:prstDash val="solid"/>
                </a:ln>
                <a:solidFill>
                  <a:sysClr val="windowText" lastClr="000000"/>
                </a:solidFill>
                <a:effectLst>
                  <a:outerShdw blurRad="63500" dir="3600000" algn="tl" rotWithShape="0">
                    <a:srgbClr val="000000">
                      <a:alpha val="70000"/>
                    </a:srgbClr>
                  </a:outerShdw>
                </a:effectLst>
              </a:rPr>
              <a:t>niversities plays </a:t>
            </a:r>
            <a:r>
              <a:rPr lang="en-US" dirty="0">
                <a:ln w="18415" cmpd="sng">
                  <a:solidFill>
                    <a:schemeClr val="accent5">
                      <a:lumMod val="75000"/>
                    </a:schemeClr>
                  </a:solidFill>
                  <a:prstDash val="solid"/>
                </a:ln>
                <a:solidFill>
                  <a:sysClr val="windowText" lastClr="000000"/>
                </a:solidFill>
                <a:effectLst>
                  <a:outerShdw blurRad="63500" dir="3600000" algn="tl" rotWithShape="0">
                    <a:srgbClr val="000000">
                      <a:alpha val="70000"/>
                    </a:srgbClr>
                  </a:outerShdw>
                </a:effectLst>
              </a:rPr>
              <a:t>a major role in providing students with the experience to deal with competitions through holding workshops and competitions that take place in them.</a:t>
            </a:r>
            <a:endParaRPr lang="ar-IQ" dirty="0">
              <a:ln w="18415" cmpd="sng">
                <a:solidFill>
                  <a:schemeClr val="accent5">
                    <a:lumMod val="75000"/>
                  </a:schemeClr>
                </a:solidFill>
                <a:prstDash val="solid"/>
              </a:ln>
              <a:solidFill>
                <a:sysClr val="windowText" lastClr="000000"/>
              </a:solidFill>
              <a:effectLst>
                <a:outerShdw blurRad="63500" dir="3600000" algn="tl" rotWithShape="0">
                  <a:srgbClr val="000000">
                    <a:alpha val="70000"/>
                  </a:srgbClr>
                </a:outerShdw>
              </a:effectLst>
            </a:endParaRPr>
          </a:p>
        </p:txBody>
      </p:sp>
    </p:spTree>
    <p:custDataLst>
      <p:tags r:id="rId1"/>
    </p:custDataLst>
    <p:extLst>
      <p:ext uri="{BB962C8B-B14F-4D97-AF65-F5344CB8AC3E}">
        <p14:creationId xmlns:p14="http://schemas.microsoft.com/office/powerpoint/2010/main" val="2221924617"/>
      </p:ext>
    </p:extLst>
  </p:cSld>
  <p:clrMapOvr>
    <a:masterClrMapping/>
  </p:clrMapOvr>
  <mc:AlternateContent xmlns:mc="http://schemas.openxmlformats.org/markup-compatibility/2006" xmlns:p14="http://schemas.microsoft.com/office/powerpoint/2010/main">
    <mc:Choice Requires="p14">
      <p:transition spd="slow" p14:dur="2000" advTm="24042"/>
    </mc:Choice>
    <mc:Fallback xmlns="">
      <p:transition spd="slow" advTm="240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mph" presetSubtype="0" fill="hold" nodeType="clickEffect">
                                  <p:stCondLst>
                                    <p:cond delay="0"/>
                                  </p:stCondLst>
                                  <p:iterate type="lt">
                                    <p:tmPct val="4000"/>
                                  </p:iterate>
                                  <p:childTnLst>
                                    <p:set>
                                      <p:cBhvr override="childStyle">
                                        <p:cTn id="13" dur="500" fill="hold"/>
                                        <p:tgtEl>
                                          <p:spTgt spid="4">
                                            <p:txEl>
                                              <p:pRg st="0" end="0"/>
                                            </p:txEl>
                                          </p:spTgt>
                                        </p:tgtEl>
                                        <p:attrNameLst>
                                          <p:attrName>style.color</p:attrName>
                                        </p:attrNameLst>
                                      </p:cBhvr>
                                      <p:to>
                                        <p:clrVal>
                                          <a:schemeClr val="accent2"/>
                                        </p:clrVal>
                                      </p:to>
                                    </p:set>
                                    <p:set>
                                      <p:cBhvr>
                                        <p:cTn id="14" dur="500" fill="hold"/>
                                        <p:tgtEl>
                                          <p:spTgt spid="4">
                                            <p:txEl>
                                              <p:pRg st="0" end="0"/>
                                            </p:txEl>
                                          </p:spTgt>
                                        </p:tgtEl>
                                        <p:attrNameLst>
                                          <p:attrName>fillcolor</p:attrName>
                                        </p:attrNameLst>
                                      </p:cBhvr>
                                      <p:to>
                                        <p:clrVal>
                                          <a:schemeClr val="accent2"/>
                                        </p:clrVal>
                                      </p:to>
                                    </p:set>
                                    <p:set>
                                      <p:cBhvr>
                                        <p:cTn id="15" dur="500" fill="hold"/>
                                        <p:tgtEl>
                                          <p:spTgt spid="4">
                                            <p:txEl>
                                              <p:pRg st="0" end="0"/>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6" presetClass="emph" presetSubtype="0" fill="hold" nodeType="clickEffect">
                                  <p:stCondLst>
                                    <p:cond delay="0"/>
                                  </p:stCondLst>
                                  <p:iterate type="lt">
                                    <p:tmPct val="4000"/>
                                  </p:iterate>
                                  <p:childTnLst>
                                    <p:set>
                                      <p:cBhvr override="childStyle">
                                        <p:cTn id="19" dur="500" fill="hold"/>
                                        <p:tgtEl>
                                          <p:spTgt spid="4">
                                            <p:txEl>
                                              <p:pRg st="1" end="1"/>
                                            </p:txEl>
                                          </p:spTgt>
                                        </p:tgtEl>
                                        <p:attrNameLst>
                                          <p:attrName>style.color</p:attrName>
                                        </p:attrNameLst>
                                      </p:cBhvr>
                                      <p:to>
                                        <p:clrVal>
                                          <a:schemeClr val="accent2"/>
                                        </p:clrVal>
                                      </p:to>
                                    </p:set>
                                    <p:set>
                                      <p:cBhvr>
                                        <p:cTn id="20" dur="500" fill="hold"/>
                                        <p:tgtEl>
                                          <p:spTgt spid="4">
                                            <p:txEl>
                                              <p:pRg st="1" end="1"/>
                                            </p:txEl>
                                          </p:spTgt>
                                        </p:tgtEl>
                                        <p:attrNameLst>
                                          <p:attrName>fillcolor</p:attrName>
                                        </p:attrNameLst>
                                      </p:cBhvr>
                                      <p:to>
                                        <p:clrVal>
                                          <a:schemeClr val="accent2"/>
                                        </p:clrVal>
                                      </p:to>
                                    </p:set>
                                    <p:set>
                                      <p:cBhvr>
                                        <p:cTn id="21" dur="500" fill="hold"/>
                                        <p:tgtEl>
                                          <p:spTgt spid="4">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16" presetClass="emph" presetSubtype="0" fill="hold" nodeType="clickEffect">
                                  <p:stCondLst>
                                    <p:cond delay="0"/>
                                  </p:stCondLst>
                                  <p:iterate type="lt">
                                    <p:tmPct val="4000"/>
                                  </p:iterate>
                                  <p:childTnLst>
                                    <p:set>
                                      <p:cBhvr override="childStyle">
                                        <p:cTn id="25" dur="500" fill="hold"/>
                                        <p:tgtEl>
                                          <p:spTgt spid="4">
                                            <p:txEl>
                                              <p:pRg st="2" end="2"/>
                                            </p:txEl>
                                          </p:spTgt>
                                        </p:tgtEl>
                                        <p:attrNameLst>
                                          <p:attrName>style.color</p:attrName>
                                        </p:attrNameLst>
                                      </p:cBhvr>
                                      <p:to>
                                        <p:clrVal>
                                          <a:schemeClr val="accent2"/>
                                        </p:clrVal>
                                      </p:to>
                                    </p:set>
                                    <p:set>
                                      <p:cBhvr>
                                        <p:cTn id="26" dur="500" fill="hold"/>
                                        <p:tgtEl>
                                          <p:spTgt spid="4">
                                            <p:txEl>
                                              <p:pRg st="2" end="2"/>
                                            </p:txEl>
                                          </p:spTgt>
                                        </p:tgtEl>
                                        <p:attrNameLst>
                                          <p:attrName>fillcolor</p:attrName>
                                        </p:attrNameLst>
                                      </p:cBhvr>
                                      <p:to>
                                        <p:clrVal>
                                          <a:schemeClr val="accent2"/>
                                        </p:clrVal>
                                      </p:to>
                                    </p:set>
                                    <p:set>
                                      <p:cBhvr>
                                        <p:cTn id="27" dur="500" fill="hold"/>
                                        <p:tgtEl>
                                          <p:spTgt spid="4">
                                            <p:txEl>
                                              <p:pRg st="2" end="2"/>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4000"/>
                                  </p:iterate>
                                  <p:childTnLst>
                                    <p:set>
                                      <p:cBhvr override="childStyle">
                                        <p:cTn id="31" dur="500" fill="hold"/>
                                        <p:tgtEl>
                                          <p:spTgt spid="4">
                                            <p:txEl>
                                              <p:pRg st="3" end="3"/>
                                            </p:txEl>
                                          </p:spTgt>
                                        </p:tgtEl>
                                        <p:attrNameLst>
                                          <p:attrName>style.color</p:attrName>
                                        </p:attrNameLst>
                                      </p:cBhvr>
                                      <p:to>
                                        <p:clrVal>
                                          <a:schemeClr val="accent2"/>
                                        </p:clrVal>
                                      </p:to>
                                    </p:set>
                                    <p:set>
                                      <p:cBhvr>
                                        <p:cTn id="32" dur="500" fill="hold"/>
                                        <p:tgtEl>
                                          <p:spTgt spid="4">
                                            <p:txEl>
                                              <p:pRg st="3" end="3"/>
                                            </p:txEl>
                                          </p:spTgt>
                                        </p:tgtEl>
                                        <p:attrNameLst>
                                          <p:attrName>fillcolor</p:attrName>
                                        </p:attrNameLst>
                                      </p:cBhvr>
                                      <p:to>
                                        <p:clrVal>
                                          <a:schemeClr val="accent2"/>
                                        </p:clrVal>
                                      </p:to>
                                    </p:set>
                                    <p:set>
                                      <p:cBhvr>
                                        <p:cTn id="33" dur="500" fill="hold"/>
                                        <p:tgtEl>
                                          <p:spTgt spid="4">
                                            <p:txEl>
                                              <p:pRg st="3" end="3"/>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16" presetClass="emph" presetSubtype="0" fill="hold" nodeType="clickEffect">
                                  <p:stCondLst>
                                    <p:cond delay="0"/>
                                  </p:stCondLst>
                                  <p:iterate type="lt">
                                    <p:tmPct val="4000"/>
                                  </p:iterate>
                                  <p:childTnLst>
                                    <p:set>
                                      <p:cBhvr override="childStyle">
                                        <p:cTn id="37" dur="500" fill="hold"/>
                                        <p:tgtEl>
                                          <p:spTgt spid="5">
                                            <p:txEl>
                                              <p:pRg st="0" end="0"/>
                                            </p:txEl>
                                          </p:spTgt>
                                        </p:tgtEl>
                                        <p:attrNameLst>
                                          <p:attrName>style.color</p:attrName>
                                        </p:attrNameLst>
                                      </p:cBhvr>
                                      <p:to>
                                        <p:clrVal>
                                          <a:schemeClr val="accent2"/>
                                        </p:clrVal>
                                      </p:to>
                                    </p:set>
                                    <p:set>
                                      <p:cBhvr>
                                        <p:cTn id="38" dur="500" fill="hold"/>
                                        <p:tgtEl>
                                          <p:spTgt spid="5">
                                            <p:txEl>
                                              <p:pRg st="0" end="0"/>
                                            </p:txEl>
                                          </p:spTgt>
                                        </p:tgtEl>
                                        <p:attrNameLst>
                                          <p:attrName>fillcolor</p:attrName>
                                        </p:attrNameLst>
                                      </p:cBhvr>
                                      <p:to>
                                        <p:clrVal>
                                          <a:schemeClr val="accent2"/>
                                        </p:clrVal>
                                      </p:to>
                                    </p:set>
                                    <p:set>
                                      <p:cBhvr>
                                        <p:cTn id="39" dur="500" fill="hold"/>
                                        <p:tgtEl>
                                          <p:spTgt spid="5">
                                            <p:txEl>
                                              <p:pRg st="0" end="0"/>
                                            </p:txEl>
                                          </p:spTgt>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16" presetClass="emph" presetSubtype="0" fill="hold" nodeType="clickEffect">
                                  <p:stCondLst>
                                    <p:cond delay="0"/>
                                  </p:stCondLst>
                                  <p:iterate type="lt">
                                    <p:tmPct val="4000"/>
                                  </p:iterate>
                                  <p:childTnLst>
                                    <p:set>
                                      <p:cBhvr override="childStyle">
                                        <p:cTn id="43" dur="500" fill="hold"/>
                                        <p:tgtEl>
                                          <p:spTgt spid="5">
                                            <p:txEl>
                                              <p:pRg st="1" end="1"/>
                                            </p:txEl>
                                          </p:spTgt>
                                        </p:tgtEl>
                                        <p:attrNameLst>
                                          <p:attrName>style.color</p:attrName>
                                        </p:attrNameLst>
                                      </p:cBhvr>
                                      <p:to>
                                        <p:clrVal>
                                          <a:schemeClr val="accent2"/>
                                        </p:clrVal>
                                      </p:to>
                                    </p:set>
                                    <p:set>
                                      <p:cBhvr>
                                        <p:cTn id="44" dur="500" fill="hold"/>
                                        <p:tgtEl>
                                          <p:spTgt spid="5">
                                            <p:txEl>
                                              <p:pRg st="1" end="1"/>
                                            </p:txEl>
                                          </p:spTgt>
                                        </p:tgtEl>
                                        <p:attrNameLst>
                                          <p:attrName>fillcolor</p:attrName>
                                        </p:attrNameLst>
                                      </p:cBhvr>
                                      <p:to>
                                        <p:clrVal>
                                          <a:schemeClr val="accent2"/>
                                        </p:clrVal>
                                      </p:to>
                                    </p:set>
                                    <p:set>
                                      <p:cBhvr>
                                        <p:cTn id="45" dur="500" fill="hold"/>
                                        <p:tgtEl>
                                          <p:spTgt spid="5">
                                            <p:txEl>
                                              <p:pRg st="1" end="1"/>
                                            </p:txEl>
                                          </p:spTgt>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16" presetClass="emph" presetSubtype="0" fill="hold" nodeType="clickEffect">
                                  <p:stCondLst>
                                    <p:cond delay="0"/>
                                  </p:stCondLst>
                                  <p:iterate type="lt">
                                    <p:tmPct val="4000"/>
                                  </p:iterate>
                                  <p:childTnLst>
                                    <p:set>
                                      <p:cBhvr override="childStyle">
                                        <p:cTn id="49" dur="500" fill="hold"/>
                                        <p:tgtEl>
                                          <p:spTgt spid="5">
                                            <p:txEl>
                                              <p:pRg st="2" end="2"/>
                                            </p:txEl>
                                          </p:spTgt>
                                        </p:tgtEl>
                                        <p:attrNameLst>
                                          <p:attrName>style.color</p:attrName>
                                        </p:attrNameLst>
                                      </p:cBhvr>
                                      <p:to>
                                        <p:clrVal>
                                          <a:schemeClr val="accent2"/>
                                        </p:clrVal>
                                      </p:to>
                                    </p:set>
                                    <p:set>
                                      <p:cBhvr>
                                        <p:cTn id="50" dur="500" fill="hold"/>
                                        <p:tgtEl>
                                          <p:spTgt spid="5">
                                            <p:txEl>
                                              <p:pRg st="2" end="2"/>
                                            </p:txEl>
                                          </p:spTgt>
                                        </p:tgtEl>
                                        <p:attrNameLst>
                                          <p:attrName>fillcolor</p:attrName>
                                        </p:attrNameLst>
                                      </p:cBhvr>
                                      <p:to>
                                        <p:clrVal>
                                          <a:schemeClr val="accent2"/>
                                        </p:clrVal>
                                      </p:to>
                                    </p:set>
                                    <p:set>
                                      <p:cBhvr>
                                        <p:cTn id="51" dur="500" fill="hold"/>
                                        <p:tgtEl>
                                          <p:spTgt spid="5">
                                            <p:txEl>
                                              <p:pRg st="2" end="2"/>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16" presetClass="emph" presetSubtype="0" fill="hold" nodeType="clickEffect">
                                  <p:stCondLst>
                                    <p:cond delay="0"/>
                                  </p:stCondLst>
                                  <p:iterate type="lt">
                                    <p:tmPct val="4000"/>
                                  </p:iterate>
                                  <p:childTnLst>
                                    <p:set>
                                      <p:cBhvr override="childStyle">
                                        <p:cTn id="55" dur="500" fill="hold"/>
                                        <p:tgtEl>
                                          <p:spTgt spid="5">
                                            <p:txEl>
                                              <p:pRg st="3" end="3"/>
                                            </p:txEl>
                                          </p:spTgt>
                                        </p:tgtEl>
                                        <p:attrNameLst>
                                          <p:attrName>style.color</p:attrName>
                                        </p:attrNameLst>
                                      </p:cBhvr>
                                      <p:to>
                                        <p:clrVal>
                                          <a:schemeClr val="accent2"/>
                                        </p:clrVal>
                                      </p:to>
                                    </p:set>
                                    <p:set>
                                      <p:cBhvr>
                                        <p:cTn id="56" dur="500" fill="hold"/>
                                        <p:tgtEl>
                                          <p:spTgt spid="5">
                                            <p:txEl>
                                              <p:pRg st="3" end="3"/>
                                            </p:txEl>
                                          </p:spTgt>
                                        </p:tgtEl>
                                        <p:attrNameLst>
                                          <p:attrName>fillcolor</p:attrName>
                                        </p:attrNameLst>
                                      </p:cBhvr>
                                      <p:to>
                                        <p:clrVal>
                                          <a:schemeClr val="accent2"/>
                                        </p:clrVal>
                                      </p:to>
                                    </p:set>
                                    <p:set>
                                      <p:cBhvr>
                                        <p:cTn id="57" dur="500" fill="hold"/>
                                        <p:tgtEl>
                                          <p:spTgt spid="5">
                                            <p:txEl>
                                              <p:pRg st="3" end="3"/>
                                            </p:txEl>
                                          </p:spTgt>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16" presetClass="emph" presetSubtype="0" fill="hold" nodeType="clickEffect">
                                  <p:stCondLst>
                                    <p:cond delay="0"/>
                                  </p:stCondLst>
                                  <p:iterate type="lt">
                                    <p:tmPct val="4000"/>
                                  </p:iterate>
                                  <p:childTnLst>
                                    <p:set>
                                      <p:cBhvr override="childStyle">
                                        <p:cTn id="61" dur="500" fill="hold"/>
                                        <p:tgtEl>
                                          <p:spTgt spid="5">
                                            <p:txEl>
                                              <p:pRg st="5" end="5"/>
                                            </p:txEl>
                                          </p:spTgt>
                                        </p:tgtEl>
                                        <p:attrNameLst>
                                          <p:attrName>style.color</p:attrName>
                                        </p:attrNameLst>
                                      </p:cBhvr>
                                      <p:to>
                                        <p:clrVal>
                                          <a:schemeClr val="accent2"/>
                                        </p:clrVal>
                                      </p:to>
                                    </p:set>
                                    <p:set>
                                      <p:cBhvr>
                                        <p:cTn id="62" dur="500" fill="hold"/>
                                        <p:tgtEl>
                                          <p:spTgt spid="5">
                                            <p:txEl>
                                              <p:pRg st="5" end="5"/>
                                            </p:txEl>
                                          </p:spTgt>
                                        </p:tgtEl>
                                        <p:attrNameLst>
                                          <p:attrName>fillcolor</p:attrName>
                                        </p:attrNameLst>
                                      </p:cBhvr>
                                      <p:to>
                                        <p:clrVal>
                                          <a:schemeClr val="accent2"/>
                                        </p:clrVal>
                                      </p:to>
                                    </p:set>
                                    <p:set>
                                      <p:cBhvr>
                                        <p:cTn id="63" dur="500" fill="hold"/>
                                        <p:tgtEl>
                                          <p:spTgt spid="5">
                                            <p:txEl>
                                              <p:pRg st="5" end="5"/>
                                            </p:txEl>
                                          </p:spTgt>
                                        </p:tgtEl>
                                        <p:attrNameLst>
                                          <p:attrName>fill.type</p:attrName>
                                        </p:attrNameLst>
                                      </p:cBhvr>
                                      <p:to>
                                        <p:strVal val="solid"/>
                                      </p:to>
                                    </p:set>
                                  </p:childTnLst>
                                </p:cTn>
                              </p:par>
                              <p:par>
                                <p:cTn id="64" presetID="16" presetClass="emph" presetSubtype="0" fill="hold" nodeType="withEffect">
                                  <p:stCondLst>
                                    <p:cond delay="0"/>
                                  </p:stCondLst>
                                  <p:iterate type="lt">
                                    <p:tmPct val="4000"/>
                                  </p:iterate>
                                  <p:childTnLst>
                                    <p:set>
                                      <p:cBhvr override="childStyle">
                                        <p:cTn id="65" dur="500" fill="hold"/>
                                        <p:tgtEl>
                                          <p:spTgt spid="5">
                                            <p:txEl>
                                              <p:pRg st="6" end="6"/>
                                            </p:txEl>
                                          </p:spTgt>
                                        </p:tgtEl>
                                        <p:attrNameLst>
                                          <p:attrName>style.color</p:attrName>
                                        </p:attrNameLst>
                                      </p:cBhvr>
                                      <p:to>
                                        <p:clrVal>
                                          <a:schemeClr val="accent2"/>
                                        </p:clrVal>
                                      </p:to>
                                    </p:set>
                                    <p:set>
                                      <p:cBhvr>
                                        <p:cTn id="66" dur="500" fill="hold"/>
                                        <p:tgtEl>
                                          <p:spTgt spid="5">
                                            <p:txEl>
                                              <p:pRg st="6" end="6"/>
                                            </p:txEl>
                                          </p:spTgt>
                                        </p:tgtEl>
                                        <p:attrNameLst>
                                          <p:attrName>fillcolor</p:attrName>
                                        </p:attrNameLst>
                                      </p:cBhvr>
                                      <p:to>
                                        <p:clrVal>
                                          <a:schemeClr val="accent2"/>
                                        </p:clrVal>
                                      </p:to>
                                    </p:set>
                                    <p:set>
                                      <p:cBhvr>
                                        <p:cTn id="67" dur="500" fill="hold"/>
                                        <p:tgtEl>
                                          <p:spTgt spid="5">
                                            <p:txEl>
                                              <p:pRg st="6" end="6"/>
                                            </p:txEl>
                                          </p:spTgt>
                                        </p:tgtEl>
                                        <p:attrNameLst>
                                          <p:attrName>fill.type</p:attrName>
                                        </p:attrNameLst>
                                      </p:cBhvr>
                                      <p:to>
                                        <p:strVal val="solid"/>
                                      </p:to>
                                    </p:set>
                                  </p:childTnLst>
                                </p:cTn>
                              </p:par>
                              <p:par>
                                <p:cTn id="68" presetID="16" presetClass="emph" presetSubtype="0" fill="hold" nodeType="withEffect">
                                  <p:stCondLst>
                                    <p:cond delay="0"/>
                                  </p:stCondLst>
                                  <p:iterate type="lt">
                                    <p:tmPct val="4000"/>
                                  </p:iterate>
                                  <p:childTnLst>
                                    <p:set>
                                      <p:cBhvr override="childStyle">
                                        <p:cTn id="69" dur="500" fill="hold"/>
                                        <p:tgtEl>
                                          <p:spTgt spid="5">
                                            <p:txEl>
                                              <p:pRg st="7" end="7"/>
                                            </p:txEl>
                                          </p:spTgt>
                                        </p:tgtEl>
                                        <p:attrNameLst>
                                          <p:attrName>style.color</p:attrName>
                                        </p:attrNameLst>
                                      </p:cBhvr>
                                      <p:to>
                                        <p:clrVal>
                                          <a:schemeClr val="accent2"/>
                                        </p:clrVal>
                                      </p:to>
                                    </p:set>
                                    <p:set>
                                      <p:cBhvr>
                                        <p:cTn id="70" dur="500" fill="hold"/>
                                        <p:tgtEl>
                                          <p:spTgt spid="5">
                                            <p:txEl>
                                              <p:pRg st="7" end="7"/>
                                            </p:txEl>
                                          </p:spTgt>
                                        </p:tgtEl>
                                        <p:attrNameLst>
                                          <p:attrName>fillcolor</p:attrName>
                                        </p:attrNameLst>
                                      </p:cBhvr>
                                      <p:to>
                                        <p:clrVal>
                                          <a:schemeClr val="accent2"/>
                                        </p:clrVal>
                                      </p:to>
                                    </p:set>
                                    <p:set>
                                      <p:cBhvr>
                                        <p:cTn id="71" dur="500" fill="hold"/>
                                        <p:tgtEl>
                                          <p:spTgt spid="5">
                                            <p:txEl>
                                              <p:pRg st="7" end="7"/>
                                            </p:txEl>
                                          </p:spTgt>
                                        </p:tgtEl>
                                        <p:attrNameLst>
                                          <p:attrName>fill.type</p:attrName>
                                        </p:attrNameLst>
                                      </p:cBhvr>
                                      <p:to>
                                        <p:strVal val="solid"/>
                                      </p:to>
                                    </p:set>
                                  </p:childTnLst>
                                </p:cTn>
                              </p:par>
                              <p:par>
                                <p:cTn id="72" presetID="16" presetClass="emph" presetSubtype="0" fill="hold" nodeType="withEffect">
                                  <p:stCondLst>
                                    <p:cond delay="0"/>
                                  </p:stCondLst>
                                  <p:iterate type="lt">
                                    <p:tmPct val="4000"/>
                                  </p:iterate>
                                  <p:childTnLst>
                                    <p:set>
                                      <p:cBhvr override="childStyle">
                                        <p:cTn id="73" dur="500" fill="hold"/>
                                        <p:tgtEl>
                                          <p:spTgt spid="5">
                                            <p:txEl>
                                              <p:pRg st="8" end="8"/>
                                            </p:txEl>
                                          </p:spTgt>
                                        </p:tgtEl>
                                        <p:attrNameLst>
                                          <p:attrName>style.color</p:attrName>
                                        </p:attrNameLst>
                                      </p:cBhvr>
                                      <p:to>
                                        <p:clrVal>
                                          <a:schemeClr val="accent2"/>
                                        </p:clrVal>
                                      </p:to>
                                    </p:set>
                                    <p:set>
                                      <p:cBhvr>
                                        <p:cTn id="74" dur="500" fill="hold"/>
                                        <p:tgtEl>
                                          <p:spTgt spid="5">
                                            <p:txEl>
                                              <p:pRg st="8" end="8"/>
                                            </p:txEl>
                                          </p:spTgt>
                                        </p:tgtEl>
                                        <p:attrNameLst>
                                          <p:attrName>fillcolor</p:attrName>
                                        </p:attrNameLst>
                                      </p:cBhvr>
                                      <p:to>
                                        <p:clrVal>
                                          <a:schemeClr val="accent2"/>
                                        </p:clrVal>
                                      </p:to>
                                    </p:set>
                                    <p:set>
                                      <p:cBhvr>
                                        <p:cTn id="75" dur="500" fill="hold"/>
                                        <p:tgtEl>
                                          <p:spTgt spid="5">
                                            <p:txEl>
                                              <p:pRg st="8" end="8"/>
                                            </p:txEl>
                                          </p:spTgt>
                                        </p:tgtEl>
                                        <p:attrNameLst>
                                          <p:attrName>fill.type</p:attrName>
                                        </p:attrNameLst>
                                      </p:cBhvr>
                                      <p:to>
                                        <p:strVal val="solid"/>
                                      </p:to>
                                    </p:se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fade">
                                      <p:cBhvr>
                                        <p:cTn id="80" dur="1000"/>
                                        <p:tgtEl>
                                          <p:spTgt spid="3"/>
                                        </p:tgtEl>
                                      </p:cBhvr>
                                    </p:animEffect>
                                    <p:anim calcmode="lin" valueType="num">
                                      <p:cBhvr>
                                        <p:cTn id="81" dur="1000" fill="hold"/>
                                        <p:tgtEl>
                                          <p:spTgt spid="3"/>
                                        </p:tgtEl>
                                        <p:attrNameLst>
                                          <p:attrName>ppt_x</p:attrName>
                                        </p:attrNameLst>
                                      </p:cBhvr>
                                      <p:tavLst>
                                        <p:tav tm="0">
                                          <p:val>
                                            <p:strVal val="#ppt_x"/>
                                          </p:val>
                                        </p:tav>
                                        <p:tav tm="100000">
                                          <p:val>
                                            <p:strVal val="#ppt_x"/>
                                          </p:val>
                                        </p:tav>
                                      </p:tavLst>
                                    </p:anim>
                                    <p:anim calcmode="lin" valueType="num">
                                      <p:cBhvr>
                                        <p:cTn id="82"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341" r="59312" b="73289"/>
          <a:stretch/>
        </p:blipFill>
        <p:spPr bwMode="auto">
          <a:xfrm>
            <a:off x="323528" y="140029"/>
            <a:ext cx="1639901" cy="170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8895" t="9104" r="40034" b="77579"/>
          <a:stretch/>
        </p:blipFill>
        <p:spPr bwMode="auto">
          <a:xfrm>
            <a:off x="2985102" y="175286"/>
            <a:ext cx="1678691" cy="144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9767" t="7261" r="2482" b="73456"/>
          <a:stretch/>
        </p:blipFill>
        <p:spPr bwMode="auto">
          <a:xfrm>
            <a:off x="5812843" y="140029"/>
            <a:ext cx="2160240" cy="1560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9154" t="28176" r="53047" b="55848"/>
          <a:stretch/>
        </p:blipFill>
        <p:spPr bwMode="auto">
          <a:xfrm>
            <a:off x="80383" y="1852523"/>
            <a:ext cx="2226942" cy="133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45256" t="25929" r="25117" b="56002"/>
          <a:stretch/>
        </p:blipFill>
        <p:spPr bwMode="auto">
          <a:xfrm>
            <a:off x="2339751" y="1535999"/>
            <a:ext cx="2160241" cy="156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73944" t="27670" b="55090"/>
          <a:stretch/>
        </p:blipFill>
        <p:spPr bwMode="auto">
          <a:xfrm>
            <a:off x="4704225" y="1615385"/>
            <a:ext cx="1810214" cy="1567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13463" t="52620" r="57190" b="32458"/>
          <a:stretch/>
        </p:blipFill>
        <p:spPr bwMode="auto">
          <a:xfrm>
            <a:off x="6472306" y="1897835"/>
            <a:ext cx="1577075" cy="1134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42845" t="50000" r="28578" b="35337"/>
          <a:stretch/>
        </p:blipFill>
        <p:spPr bwMode="auto">
          <a:xfrm>
            <a:off x="25710" y="3183253"/>
            <a:ext cx="2281615" cy="165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rotWithShape="1">
          <a:blip r:embed="rId4">
            <a:extLst>
              <a:ext uri="{28A0092B-C50C-407E-A947-70E740481C1C}">
                <a14:useLocalDpi xmlns:a14="http://schemas.microsoft.com/office/drawing/2010/main" val="0"/>
              </a:ext>
            </a:extLst>
          </a:blip>
          <a:srcRect l="74809" t="46692" b="33322"/>
          <a:stretch/>
        </p:blipFill>
        <p:spPr bwMode="auto">
          <a:xfrm>
            <a:off x="2993108" y="3150435"/>
            <a:ext cx="1678692" cy="165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rotWithShape="1">
          <a:blip r:embed="rId4">
            <a:extLst>
              <a:ext uri="{28A0092B-C50C-407E-A947-70E740481C1C}">
                <a14:useLocalDpi xmlns:a14="http://schemas.microsoft.com/office/drawing/2010/main" val="0"/>
              </a:ext>
            </a:extLst>
          </a:blip>
          <a:srcRect l="17133" t="71319" r="52473" b="8520"/>
          <a:stretch/>
        </p:blipFill>
        <p:spPr bwMode="auto">
          <a:xfrm>
            <a:off x="4860033" y="3134414"/>
            <a:ext cx="2312262" cy="1890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rotWithShape="1">
          <a:blip r:embed="rId4">
            <a:extLst>
              <a:ext uri="{28A0092B-C50C-407E-A947-70E740481C1C}">
                <a14:useLocalDpi xmlns:a14="http://schemas.microsoft.com/office/drawing/2010/main" val="0"/>
              </a:ext>
            </a:extLst>
          </a:blip>
          <a:srcRect l="48120" t="69820" r="21915" b="16773"/>
          <a:stretch/>
        </p:blipFill>
        <p:spPr bwMode="auto">
          <a:xfrm>
            <a:off x="422968" y="5231637"/>
            <a:ext cx="2216681" cy="1402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rotWithShape="1">
          <a:blip r:embed="rId5">
            <a:extLst>
              <a:ext uri="{28A0092B-C50C-407E-A947-70E740481C1C}">
                <a14:useLocalDpi xmlns:a14="http://schemas.microsoft.com/office/drawing/2010/main" val="0"/>
              </a:ext>
            </a:extLst>
          </a:blip>
          <a:srcRect l="6500" t="42878" r="66486" b="28561"/>
          <a:stretch/>
        </p:blipFill>
        <p:spPr bwMode="auto">
          <a:xfrm>
            <a:off x="7566051" y="3183253"/>
            <a:ext cx="1361034" cy="131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rotWithShape="1">
          <a:blip r:embed="rId5">
            <a:extLst>
              <a:ext uri="{28A0092B-C50C-407E-A947-70E740481C1C}">
                <a14:useLocalDpi xmlns:a14="http://schemas.microsoft.com/office/drawing/2010/main" val="0"/>
              </a:ext>
            </a:extLst>
          </a:blip>
          <a:srcRect l="31550" t="61198" r="36900" b="11459"/>
          <a:stretch/>
        </p:blipFill>
        <p:spPr bwMode="auto">
          <a:xfrm>
            <a:off x="3048739" y="4839123"/>
            <a:ext cx="1673314" cy="183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rotWithShape="1">
          <a:blip r:embed="rId5">
            <a:extLst>
              <a:ext uri="{28A0092B-C50C-407E-A947-70E740481C1C}">
                <a14:useLocalDpi xmlns:a14="http://schemas.microsoft.com/office/drawing/2010/main" val="0"/>
              </a:ext>
            </a:extLst>
          </a:blip>
          <a:srcRect l="34362" t="38034" r="17060" b="40703"/>
          <a:stretch/>
        </p:blipFill>
        <p:spPr bwMode="auto">
          <a:xfrm>
            <a:off x="5100149" y="4998261"/>
            <a:ext cx="2072146" cy="128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rotWithShape="1">
          <a:blip r:embed="rId5">
            <a:extLst>
              <a:ext uri="{28A0092B-C50C-407E-A947-70E740481C1C}">
                <a14:useLocalDpi xmlns:a14="http://schemas.microsoft.com/office/drawing/2010/main" val="0"/>
              </a:ext>
            </a:extLst>
          </a:blip>
          <a:srcRect l="61451" t="60014" r="5981" b="25103"/>
          <a:stretch/>
        </p:blipFill>
        <p:spPr bwMode="auto">
          <a:xfrm>
            <a:off x="7126053" y="5175298"/>
            <a:ext cx="1801032" cy="1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7957" t="87230" r="12599" b="5690"/>
          <a:stretch/>
        </p:blipFill>
        <p:spPr bwMode="auto">
          <a:xfrm>
            <a:off x="7686393" y="6240799"/>
            <a:ext cx="725976" cy="373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p:cNvSpPr txBox="1"/>
          <p:nvPr/>
        </p:nvSpPr>
        <p:spPr>
          <a:xfrm>
            <a:off x="-25860" y="13328"/>
            <a:ext cx="9460169" cy="400110"/>
          </a:xfrm>
          <a:prstGeom prst="rect">
            <a:avLst/>
          </a:prstGeom>
          <a:noFill/>
        </p:spPr>
        <p:txBody>
          <a:bodyPr wrap="square" rtlCol="1">
            <a:spAutoFit/>
          </a:bodyPr>
          <a:lstStyle/>
          <a:p>
            <a:pPr algn="l"/>
            <a:r>
              <a:rPr lang="en-US" sz="2000" dirty="0">
                <a:ln w="0">
                  <a:solidFill>
                    <a:schemeClr val="tx1"/>
                  </a:solidFill>
                </a:ln>
                <a:solidFill>
                  <a:srgbClr val="FF0000"/>
                </a:solidFill>
                <a:effectLst>
                  <a:outerShdw blurRad="38100" dist="25400" dir="5400000" algn="ctr" rotWithShape="0">
                    <a:srgbClr val="6E747A">
                      <a:alpha val="43000"/>
                    </a:srgbClr>
                  </a:outerShdw>
                </a:effectLst>
                <a:latin typeface="Rockwell Extra Bold" panose="02060903040505020403" pitchFamily="18" charset="0"/>
              </a:rPr>
              <a:t>Finally:</a:t>
            </a:r>
            <a:endParaRPr lang="ar-IQ" sz="2000" dirty="0">
              <a:ln w="0">
                <a:solidFill>
                  <a:schemeClr val="tx1"/>
                </a:solidFill>
              </a:ln>
              <a:solidFill>
                <a:srgbClr val="FF0000"/>
              </a:solidFill>
              <a:effectLst>
                <a:outerShdw blurRad="38100" dist="25400" dir="5400000" algn="ctr" rotWithShape="0">
                  <a:srgbClr val="6E747A">
                    <a:alpha val="43000"/>
                  </a:srgbClr>
                </a:outerShdw>
              </a:effectLst>
              <a:latin typeface="Rockwell Extra Bold" panose="02060903040505020403" pitchFamily="18" charset="0"/>
            </a:endParaRPr>
          </a:p>
        </p:txBody>
      </p:sp>
      <p:pic>
        <p:nvPicPr>
          <p:cNvPr id="21" name="Picture 2"/>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7166" b="29650" l="12411" r="28730">
                        <a14:foregroundMark x1="19116" y1="27344" x2="25967" y2="22031"/>
                        <a14:foregroundMark x1="19337" y1="28047" x2="27072" y2="22188"/>
                        <a14:foregroundMark x1="19558" y1="27656" x2="27072" y2="22344"/>
                        <a14:foregroundMark x1="19779" y1="26797" x2="22762" y2="25781"/>
                        <a14:foregroundMark x1="20773" y1="28359" x2="26851" y2="22891"/>
                        <a14:foregroundMark x1="18343" y1="27344" x2="21768" y2="24609"/>
                      </a14:backgroundRemoval>
                    </a14:imgEffect>
                  </a14:imgLayer>
                </a14:imgProps>
              </a:ext>
              <a:ext uri="{28A0092B-C50C-407E-A947-70E740481C1C}">
                <a14:useLocalDpi xmlns:a14="http://schemas.microsoft.com/office/drawing/2010/main" val="0"/>
              </a:ext>
            </a:extLst>
          </a:blip>
          <a:srcRect l="10371" t="15605" r="69230" b="68790"/>
          <a:stretch/>
        </p:blipFill>
        <p:spPr bwMode="auto">
          <a:xfrm>
            <a:off x="7260843" y="5947890"/>
            <a:ext cx="560340" cy="606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01935986"/>
      </p:ext>
    </p:extLst>
  </p:cSld>
  <p:clrMapOvr>
    <a:masterClrMapping/>
  </p:clrMapOvr>
  <mc:AlternateContent xmlns:mc="http://schemas.openxmlformats.org/markup-compatibility/2006" xmlns:p14="http://schemas.microsoft.com/office/powerpoint/2010/main">
    <mc:Choice Requires="p14">
      <p:transition spd="slow" p14:dur="2000" advTm="21306"/>
    </mc:Choice>
    <mc:Fallback xmlns="">
      <p:transition spd="slow" advTm="213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anim calcmode="lin" valueType="num">
                                      <p:cBhvr>
                                        <p:cTn id="8" dur="1750" fill="hold"/>
                                        <p:tgtEl>
                                          <p:spTgt spid="3"/>
                                        </p:tgtEl>
                                        <p:attrNameLst>
                                          <p:attrName>ppt_x</p:attrName>
                                        </p:attrNameLst>
                                      </p:cBhvr>
                                      <p:tavLst>
                                        <p:tav tm="0">
                                          <p:val>
                                            <p:strVal val="#ppt_x"/>
                                          </p:val>
                                        </p:tav>
                                        <p:tav tm="100000">
                                          <p:val>
                                            <p:strVal val="#ppt_x"/>
                                          </p:val>
                                        </p:tav>
                                      </p:tavLst>
                                    </p:anim>
                                    <p:anim calcmode="lin" valueType="num">
                                      <p:cBhvr>
                                        <p:cTn id="9" dur="1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subTnLs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25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1750"/>
                                        <p:tgtEl>
                                          <p:spTgt spid="1027"/>
                                        </p:tgtEl>
                                      </p:cBhvr>
                                    </p:animEffec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500"/>
                                        <p:tgtEl>
                                          <p:spTgt spid="1028"/>
                                        </p:tgtEl>
                                      </p:cBhvr>
                                    </p:animEffect>
                                  </p:childTnLst>
                                  <p:subTnLst>
                                    <p:audio>
                                      <p:cMediaNode>
                                        <p:cTn display="0" masterRel="sameClick">
                                          <p:stCondLst>
                                            <p:cond evt="begin" delay="0">
                                              <p:tn val="22"/>
                                            </p:cond>
                                          </p:stCondLst>
                                          <p:endCondLst>
                                            <p:cond evt="onStopAudio" delay="0">
                                              <p:tgtEl>
                                                <p:sldTgt/>
                                              </p:tgtEl>
                                            </p:cond>
                                          </p:endCondLst>
                                        </p:cTn>
                                        <p:tgtEl>
                                          <p:sndTgt r:embed="rId3" name="click.wav"/>
                                        </p:tgtEl>
                                      </p:cMediaNode>
                                    </p:audio>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9"/>
                                        </p:tgtEl>
                                        <p:attrNameLst>
                                          <p:attrName>style.visibility</p:attrName>
                                        </p:attrNameLst>
                                      </p:cBhvr>
                                      <p:to>
                                        <p:strVal val="visible"/>
                                      </p:to>
                                    </p:set>
                                    <p:animEffect transition="in" filter="fade">
                                      <p:cBhvr>
                                        <p:cTn id="29" dur="500"/>
                                        <p:tgtEl>
                                          <p:spTgt spid="1029"/>
                                        </p:tgtEl>
                                      </p:cBhvr>
                                    </p:animEffec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30"/>
                                        </p:tgtEl>
                                        <p:attrNameLst>
                                          <p:attrName>style.visibility</p:attrName>
                                        </p:attrNameLst>
                                      </p:cBhvr>
                                      <p:to>
                                        <p:strVal val="visible"/>
                                      </p:to>
                                    </p:set>
                                    <p:animEffect transition="in" filter="fade">
                                      <p:cBhvr>
                                        <p:cTn id="34" dur="500"/>
                                        <p:tgtEl>
                                          <p:spTgt spid="1030"/>
                                        </p:tgtEl>
                                      </p:cBhvr>
                                    </p:animEffec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31"/>
                                        </p:tgtEl>
                                        <p:attrNameLst>
                                          <p:attrName>style.visibility</p:attrName>
                                        </p:attrNameLst>
                                      </p:cBhvr>
                                      <p:to>
                                        <p:strVal val="visible"/>
                                      </p:to>
                                    </p:set>
                                    <p:animEffect transition="in" filter="fade">
                                      <p:cBhvr>
                                        <p:cTn id="39" dur="500"/>
                                        <p:tgtEl>
                                          <p:spTgt spid="1031"/>
                                        </p:tgtEl>
                                      </p:cBhvr>
                                    </p:animEffec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32"/>
                                        </p:tgtEl>
                                        <p:attrNameLst>
                                          <p:attrName>style.visibility</p:attrName>
                                        </p:attrNameLst>
                                      </p:cBhvr>
                                      <p:to>
                                        <p:strVal val="visible"/>
                                      </p:to>
                                    </p:set>
                                    <p:animEffect transition="in" filter="fade">
                                      <p:cBhvr>
                                        <p:cTn id="44" dur="500"/>
                                        <p:tgtEl>
                                          <p:spTgt spid="1032"/>
                                        </p:tgtEl>
                                      </p:cBhvr>
                                    </p:animEffec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33"/>
                                        </p:tgtEl>
                                        <p:attrNameLst>
                                          <p:attrName>style.visibility</p:attrName>
                                        </p:attrNameLst>
                                      </p:cBhvr>
                                      <p:to>
                                        <p:strVal val="visible"/>
                                      </p:to>
                                    </p:set>
                                    <p:animEffect transition="in" filter="fade">
                                      <p:cBhvr>
                                        <p:cTn id="49" dur="500"/>
                                        <p:tgtEl>
                                          <p:spTgt spid="1033"/>
                                        </p:tgtEl>
                                      </p:cBhvr>
                                    </p:animEffec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034"/>
                                        </p:tgtEl>
                                        <p:attrNameLst>
                                          <p:attrName>style.visibility</p:attrName>
                                        </p:attrNameLst>
                                      </p:cBhvr>
                                      <p:to>
                                        <p:strVal val="visible"/>
                                      </p:to>
                                    </p:set>
                                    <p:animEffect transition="in" filter="fade">
                                      <p:cBhvr>
                                        <p:cTn id="54" dur="500"/>
                                        <p:tgtEl>
                                          <p:spTgt spid="1034"/>
                                        </p:tgtEl>
                                      </p:cBhvr>
                                    </p:animEffec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035"/>
                                        </p:tgtEl>
                                        <p:attrNameLst>
                                          <p:attrName>style.visibility</p:attrName>
                                        </p:attrNameLst>
                                      </p:cBhvr>
                                      <p:to>
                                        <p:strVal val="visible"/>
                                      </p:to>
                                    </p:set>
                                    <p:animEffect transition="in" filter="fade">
                                      <p:cBhvr>
                                        <p:cTn id="59" dur="500"/>
                                        <p:tgtEl>
                                          <p:spTgt spid="1035"/>
                                        </p:tgtEl>
                                      </p:cBhvr>
                                    </p:animEffec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250"/>
                                  </p:stCondLst>
                                  <p:childTnLst>
                                    <p:set>
                                      <p:cBhvr>
                                        <p:cTn id="63" dur="1" fill="hold">
                                          <p:stCondLst>
                                            <p:cond delay="0"/>
                                          </p:stCondLst>
                                        </p:cTn>
                                        <p:tgtEl>
                                          <p:spTgt spid="1037"/>
                                        </p:tgtEl>
                                        <p:attrNameLst>
                                          <p:attrName>style.visibility</p:attrName>
                                        </p:attrNameLst>
                                      </p:cBhvr>
                                      <p:to>
                                        <p:strVal val="visible"/>
                                      </p:to>
                                    </p:set>
                                    <p:animEffect transition="in" filter="fade">
                                      <p:cBhvr>
                                        <p:cTn id="64" dur="1000"/>
                                        <p:tgtEl>
                                          <p:spTgt spid="1037"/>
                                        </p:tgtEl>
                                      </p:cBhvr>
                                    </p:animEffect>
                                  </p:childTnLst>
                                  <p:subTnLst>
                                    <p:audio>
                                      <p:cMediaNode>
                                        <p:cTn display="0" masterRel="sameClick">
                                          <p:stCondLst>
                                            <p:cond evt="begin" delay="0">
                                              <p:tn val="62"/>
                                            </p:cond>
                                          </p:stCondLst>
                                          <p:endCondLst>
                                            <p:cond evt="onStopAudio" delay="0">
                                              <p:tgtEl>
                                                <p:sldTgt/>
                                              </p:tgtEl>
                                            </p:cond>
                                          </p:endCondLst>
                                        </p:cTn>
                                        <p:tgtEl>
                                          <p:sndTgt r:embed="rId3" name="click.wav"/>
                                        </p:tgtEl>
                                      </p:cMediaNode>
                                    </p:audio>
                                  </p:sub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036"/>
                                        </p:tgtEl>
                                        <p:attrNameLst>
                                          <p:attrName>style.visibility</p:attrName>
                                        </p:attrNameLst>
                                      </p:cBhvr>
                                      <p:to>
                                        <p:strVal val="visible"/>
                                      </p:to>
                                    </p:set>
                                    <p:animEffect transition="in" filter="fade">
                                      <p:cBhvr>
                                        <p:cTn id="69" dur="500"/>
                                        <p:tgtEl>
                                          <p:spTgt spid="1036"/>
                                        </p:tgtEl>
                                      </p:cBhvr>
                                    </p:animEffec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038"/>
                                        </p:tgtEl>
                                        <p:attrNameLst>
                                          <p:attrName>style.visibility</p:attrName>
                                        </p:attrNameLst>
                                      </p:cBhvr>
                                      <p:to>
                                        <p:strVal val="visible"/>
                                      </p:to>
                                    </p:set>
                                    <p:animEffect transition="in" filter="fade">
                                      <p:cBhvr>
                                        <p:cTn id="74" dur="500"/>
                                        <p:tgtEl>
                                          <p:spTgt spid="1038"/>
                                        </p:tgtEl>
                                      </p:cBhvr>
                                    </p:animEffect>
                                  </p:childTnLst>
                                  <p:subTnLst>
                                    <p:audio>
                                      <p:cMediaNode>
                                        <p:cTn display="0" masterRel="sameClick">
                                          <p:stCondLst>
                                            <p:cond evt="begin" delay="0">
                                              <p:tn val="72"/>
                                            </p:cond>
                                          </p:stCondLst>
                                          <p:endCondLst>
                                            <p:cond evt="onStopAudio" delay="0">
                                              <p:tgtEl>
                                                <p:sldTgt/>
                                              </p:tgtEl>
                                            </p:cond>
                                          </p:endCondLst>
                                        </p:cTn>
                                        <p:tgtEl>
                                          <p:sndTgt r:embed="rId3" name="click.wav"/>
                                        </p:tgtEl>
                                      </p:cMediaNode>
                                    </p:audio>
                                  </p:sub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039"/>
                                        </p:tgtEl>
                                        <p:attrNameLst>
                                          <p:attrName>style.visibility</p:attrName>
                                        </p:attrNameLst>
                                      </p:cBhvr>
                                      <p:to>
                                        <p:strVal val="visible"/>
                                      </p:to>
                                    </p:set>
                                    <p:animEffect transition="in" filter="fade">
                                      <p:cBhvr>
                                        <p:cTn id="79" dur="500"/>
                                        <p:tgtEl>
                                          <p:spTgt spid="1039"/>
                                        </p:tgtEl>
                                      </p:cBhvr>
                                    </p:animEffect>
                                  </p:childTnLst>
                                  <p:subTnLst>
                                    <p:audio>
                                      <p:cMediaNode>
                                        <p:cTn display="0" masterRel="sameClick">
                                          <p:stCondLst>
                                            <p:cond evt="begin" delay="0">
                                              <p:tn val="77"/>
                                            </p:cond>
                                          </p:stCondLst>
                                          <p:endCondLst>
                                            <p:cond evt="onStopAudio" delay="0">
                                              <p:tgtEl>
                                                <p:sldTgt/>
                                              </p:tgtEl>
                                            </p:cond>
                                          </p:endCondLst>
                                        </p:cTn>
                                        <p:tgtEl>
                                          <p:sndTgt r:embed="rId3" name="click.wav"/>
                                        </p:tgtEl>
                                      </p:cMediaNode>
                                    </p:audio>
                                  </p:sub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040"/>
                                        </p:tgtEl>
                                        <p:attrNameLst>
                                          <p:attrName>style.visibility</p:attrName>
                                        </p:attrNameLst>
                                      </p:cBhvr>
                                      <p:to>
                                        <p:strVal val="visible"/>
                                      </p:to>
                                    </p:set>
                                    <p:animEffect transition="in" filter="fade">
                                      <p:cBhvr>
                                        <p:cTn id="84" dur="500"/>
                                        <p:tgtEl>
                                          <p:spTgt spid="1040"/>
                                        </p:tgtEl>
                                      </p:cBhvr>
                                    </p:animEffect>
                                  </p:childTnLst>
                                  <p:subTnLst>
                                    <p:audio>
                                      <p:cMediaNode>
                                        <p:cTn display="0" masterRel="sameClick">
                                          <p:stCondLst>
                                            <p:cond evt="begin" delay="0">
                                              <p:tn val="82"/>
                                            </p:cond>
                                          </p:stCondLst>
                                          <p:endCondLst>
                                            <p:cond evt="onStopAudio" delay="0">
                                              <p:tgtEl>
                                                <p:sldTgt/>
                                              </p:tgtEl>
                                            </p:cond>
                                          </p:endCondLst>
                                        </p:cTn>
                                        <p:tgtEl>
                                          <p:sndTgt r:embed="rId3" name="click.wav"/>
                                        </p:tgtEl>
                                      </p:cMediaNode>
                                    </p:audio>
                                  </p:sub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1041"/>
                                        </p:tgtEl>
                                        <p:attrNameLst>
                                          <p:attrName>style.visibility</p:attrName>
                                        </p:attrNameLst>
                                      </p:cBhvr>
                                      <p:to>
                                        <p:strVal val="visible"/>
                                      </p:to>
                                    </p:set>
                                    <p:anim calcmode="lin" valueType="num">
                                      <p:cBhvr additive="base">
                                        <p:cTn id="94" dur="500" fill="hold"/>
                                        <p:tgtEl>
                                          <p:spTgt spid="1041"/>
                                        </p:tgtEl>
                                        <p:attrNameLst>
                                          <p:attrName>ppt_x</p:attrName>
                                        </p:attrNameLst>
                                      </p:cBhvr>
                                      <p:tavLst>
                                        <p:tav tm="0">
                                          <p:val>
                                            <p:strVal val="#ppt_x"/>
                                          </p:val>
                                        </p:tav>
                                        <p:tav tm="100000">
                                          <p:val>
                                            <p:strVal val="#ppt_x"/>
                                          </p:val>
                                        </p:tav>
                                      </p:tavLst>
                                    </p:anim>
                                    <p:anim calcmode="lin" valueType="num">
                                      <p:cBhvr additive="base">
                                        <p:cTn id="95" dur="500" fill="hold"/>
                                        <p:tgtEl>
                                          <p:spTgt spid="10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907704" y="3140968"/>
            <a:ext cx="5616624" cy="769441"/>
          </a:xfrm>
          <a:prstGeom prst="rect">
            <a:avLst/>
          </a:prstGeom>
          <a:noFill/>
        </p:spPr>
        <p:txBody>
          <a:bodyPr wrap="square" rtlCol="1">
            <a:spAutoFit/>
          </a:bodyPr>
          <a:lstStyle/>
          <a:p>
            <a:pPr algn="ctr"/>
            <a:r>
              <a:rPr lang="en-US" sz="4400" dirty="0">
                <a:ln w="18415" cmpd="sng">
                  <a:solidFill>
                    <a:schemeClr val="accent5">
                      <a:lumMod val="60000"/>
                      <a:lumOff val="40000"/>
                    </a:schemeClr>
                  </a:solidFill>
                  <a:prstDash val="solid"/>
                </a:ln>
                <a:solidFill>
                  <a:schemeClr val="accent1">
                    <a:lumMod val="20000"/>
                    <a:lumOff val="80000"/>
                  </a:schemeClr>
                </a:solidFill>
                <a:effectLst>
                  <a:outerShdw blurRad="63500" dir="3600000" algn="tl" rotWithShape="0">
                    <a:srgbClr val="000000">
                      <a:alpha val="70000"/>
                    </a:srgbClr>
                  </a:outerShdw>
                </a:effectLst>
              </a:rPr>
              <a:t>Thanks for listening</a:t>
            </a:r>
            <a:endParaRPr lang="ar-IQ" sz="4400" dirty="0">
              <a:ln w="18415" cmpd="sng">
                <a:solidFill>
                  <a:schemeClr val="accent5">
                    <a:lumMod val="60000"/>
                    <a:lumOff val="40000"/>
                  </a:schemeClr>
                </a:solidFill>
                <a:prstDash val="solid"/>
              </a:ln>
              <a:solidFill>
                <a:schemeClr val="accent1">
                  <a:lumMod val="20000"/>
                  <a:lumOff val="80000"/>
                </a:schemeClr>
              </a:solidFill>
              <a:effectLst>
                <a:outerShdw blurRad="63500" dir="3600000" algn="tl" rotWithShape="0">
                  <a:srgbClr val="000000">
                    <a:alpha val="70000"/>
                  </a:srgbClr>
                </a:outerShdw>
              </a:effectLst>
            </a:endParaRPr>
          </a:p>
        </p:txBody>
      </p:sp>
    </p:spTree>
    <p:custDataLst>
      <p:tags r:id="rId1"/>
    </p:custDataLst>
    <p:extLst>
      <p:ext uri="{BB962C8B-B14F-4D97-AF65-F5344CB8AC3E}">
        <p14:creationId xmlns:p14="http://schemas.microsoft.com/office/powerpoint/2010/main" val="3033672320"/>
      </p:ext>
    </p:extLst>
  </p:cSld>
  <p:clrMapOvr>
    <a:masterClrMapping/>
  </p:clrMapOvr>
  <mc:AlternateContent xmlns:mc="http://schemas.openxmlformats.org/markup-compatibility/2006" xmlns:p14="http://schemas.microsoft.com/office/powerpoint/2010/main">
    <mc:Choice Requires="p14">
      <p:transition spd="slow" p14:dur="2000" advTm="7121"/>
    </mc:Choice>
    <mc:Fallback xmlns="">
      <p:transition spd="slow" advTm="71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8895" t="9104" r="40034" b="77579"/>
          <a:stretch/>
        </p:blipFill>
        <p:spPr bwMode="auto">
          <a:xfrm>
            <a:off x="2699792" y="2449291"/>
            <a:ext cx="2448272" cy="21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9767" t="7261" r="2482" b="73456"/>
          <a:stretch/>
        </p:blipFill>
        <p:spPr bwMode="auto">
          <a:xfrm>
            <a:off x="5318720" y="2029404"/>
            <a:ext cx="3610269" cy="26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p:cNvSpPr txBox="1"/>
          <p:nvPr/>
        </p:nvSpPr>
        <p:spPr>
          <a:xfrm>
            <a:off x="15189" y="213383"/>
            <a:ext cx="8373235" cy="400110"/>
          </a:xfrm>
          <a:prstGeom prst="rect">
            <a:avLst/>
          </a:prstGeom>
          <a:noFill/>
        </p:spPr>
        <p:txBody>
          <a:bodyPr wrap="square" rtlCol="1">
            <a:spAutoFit/>
          </a:bodyPr>
          <a:lstStyle/>
          <a:p>
            <a:pPr algn="l"/>
            <a:r>
              <a:rPr lang="en-US" sz="2000" dirty="0">
                <a:ln w="0">
                  <a:solidFill>
                    <a:schemeClr val="tx1"/>
                  </a:solidFill>
                </a:ln>
                <a:solidFill>
                  <a:srgbClr val="FF0000"/>
                </a:solidFill>
                <a:effectLst>
                  <a:outerShdw blurRad="38100" dist="25400" dir="5400000" algn="ctr" rotWithShape="0">
                    <a:srgbClr val="6E747A">
                      <a:alpha val="43000"/>
                    </a:srgbClr>
                  </a:outerShdw>
                </a:effectLst>
                <a:latin typeface="Rockwell Extra Bold" panose="02060903040505020403" pitchFamily="18" charset="0"/>
              </a:rPr>
              <a:t>Story of graduates and  students looking for a job</a:t>
            </a:r>
            <a:endParaRPr lang="ar-IQ" sz="2000" dirty="0">
              <a:ln w="0">
                <a:solidFill>
                  <a:schemeClr val="tx1"/>
                </a:solidFill>
              </a:ln>
              <a:solidFill>
                <a:srgbClr val="FF0000"/>
              </a:solidFill>
              <a:effectLst>
                <a:outerShdw blurRad="38100" dist="25400" dir="5400000" algn="ctr" rotWithShape="0">
                  <a:srgbClr val="6E747A">
                    <a:alpha val="43000"/>
                  </a:srgbClr>
                </a:outerShdw>
              </a:effectLst>
              <a:latin typeface="Rockwell Extra Bold" panose="02060903040505020403" pitchFamily="18" charset="0"/>
            </a:endParaRPr>
          </a:p>
        </p:txBody>
      </p:sp>
      <p:pic>
        <p:nvPicPr>
          <p:cNvPr id="2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341" r="59312" b="73289"/>
          <a:stretch/>
        </p:blipFill>
        <p:spPr bwMode="auto">
          <a:xfrm>
            <a:off x="179512" y="1839830"/>
            <a:ext cx="2867992" cy="298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206406" y="613493"/>
            <a:ext cx="8830090" cy="1477328"/>
          </a:xfrm>
          <a:prstGeom prst="rect">
            <a:avLst/>
          </a:prstGeom>
          <a:noFill/>
        </p:spPr>
        <p:txBody>
          <a:bodyPr wrap="square" rtlCol="1">
            <a:spAutoFit/>
          </a:bodyPr>
          <a:lstStyle/>
          <a:p>
            <a:pPr algn="l"/>
            <a:r>
              <a:rPr lang="en-US" dirty="0">
                <a:ln w="0">
                  <a:solidFill>
                    <a:schemeClr val="tx1"/>
                  </a:solidFill>
                </a:ln>
                <a:effectLst>
                  <a:outerShdw blurRad="38100" dist="25400" dir="5400000" algn="ctr" rotWithShape="0">
                    <a:srgbClr val="6E747A">
                      <a:alpha val="43000"/>
                    </a:srgbClr>
                  </a:outerShdw>
                </a:effectLst>
                <a:cs typeface="+mj-cs"/>
              </a:rPr>
              <a:t>The passion to look for a job after graduation may be let down by not being able to find an </a:t>
            </a:r>
            <a:r>
              <a:rPr lang="en-US" dirty="0" smtClean="0">
                <a:ln w="0">
                  <a:solidFill>
                    <a:schemeClr val="tx1"/>
                  </a:solidFill>
                </a:ln>
                <a:effectLst>
                  <a:outerShdw blurRad="38100" dist="25400" dir="5400000" algn="ctr" rotWithShape="0">
                    <a:srgbClr val="6E747A">
                      <a:alpha val="43000"/>
                    </a:srgbClr>
                  </a:outerShdw>
                </a:effectLst>
                <a:cs typeface="+mj-cs"/>
              </a:rPr>
              <a:t>opportunity</a:t>
            </a:r>
          </a:p>
          <a:p>
            <a:pPr algn="l"/>
            <a:r>
              <a:rPr lang="en-US" dirty="0">
                <a:ln w="0">
                  <a:solidFill>
                    <a:schemeClr val="tx1"/>
                  </a:solidFill>
                </a:ln>
                <a:effectLst>
                  <a:outerShdw blurRad="38100" dist="25400" dir="5400000" algn="ctr" rotWithShape="0">
                    <a:srgbClr val="6E747A">
                      <a:alpha val="43000"/>
                    </a:srgbClr>
                  </a:outerShdw>
                </a:effectLst>
                <a:cs typeface="+mj-cs"/>
              </a:rPr>
              <a:t>After the student graduates, he starts looking for a job, but he may not find a job due to lack of experience, so he can be compensated by participating in a meeting to create an opportunity for him in addition to gaining experience</a:t>
            </a:r>
            <a:endParaRPr lang="ar-IQ" dirty="0">
              <a:ln w="0">
                <a:solidFill>
                  <a:schemeClr val="tx1"/>
                </a:solidFill>
              </a:ln>
              <a:effectLst>
                <a:outerShdw blurRad="38100" dist="25400" dir="5400000" algn="ctr" rotWithShape="0">
                  <a:srgbClr val="6E747A">
                    <a:alpha val="43000"/>
                  </a:srgbClr>
                </a:outerShdw>
              </a:effectLst>
              <a:cs typeface="+mj-cs"/>
            </a:endParaRPr>
          </a:p>
        </p:txBody>
      </p:sp>
    </p:spTree>
    <p:custDataLst>
      <p:tags r:id="rId1"/>
    </p:custDataLst>
    <p:extLst>
      <p:ext uri="{BB962C8B-B14F-4D97-AF65-F5344CB8AC3E}">
        <p14:creationId xmlns:p14="http://schemas.microsoft.com/office/powerpoint/2010/main" val="426793634"/>
      </p:ext>
    </p:extLst>
  </p:cSld>
  <p:clrMapOvr>
    <a:masterClrMapping/>
  </p:clrMapOvr>
  <mc:AlternateContent xmlns:mc="http://schemas.openxmlformats.org/markup-compatibility/2006" xmlns:p14="http://schemas.microsoft.com/office/powerpoint/2010/main">
    <mc:Choice Requires="p14">
      <p:transition p14:dur="0" advTm="33102"/>
    </mc:Choice>
    <mc:Fallback xmlns="">
      <p:transition advTm="331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anim calcmode="lin" valueType="num">
                                      <p:cBhvr>
                                        <p:cTn id="8" dur="1750" fill="hold"/>
                                        <p:tgtEl>
                                          <p:spTgt spid="3"/>
                                        </p:tgtEl>
                                        <p:attrNameLst>
                                          <p:attrName>ppt_x</p:attrName>
                                        </p:attrNameLst>
                                      </p:cBhvr>
                                      <p:tavLst>
                                        <p:tav tm="0">
                                          <p:val>
                                            <p:strVal val="#ppt_x"/>
                                          </p:val>
                                        </p:tav>
                                        <p:tav tm="100000">
                                          <p:val>
                                            <p:strVal val="#ppt_x"/>
                                          </p:val>
                                        </p:tav>
                                      </p:tavLst>
                                    </p:anim>
                                    <p:anim calcmode="lin" valueType="num">
                                      <p:cBhvr>
                                        <p:cTn id="9" dur="1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25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750"/>
                                        <p:tgtEl>
                                          <p:spTgt spid="2">
                                            <p:txEl>
                                              <p:pRg st="0" end="0"/>
                                            </p:txEl>
                                          </p:spTgt>
                                        </p:tgtEl>
                                      </p:cBhvr>
                                    </p:animEffect>
                                    <p:anim calcmode="lin" valueType="num">
                                      <p:cBhvr>
                                        <p:cTn id="15" dur="1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25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750"/>
                                        <p:tgtEl>
                                          <p:spTgt spid="2">
                                            <p:txEl>
                                              <p:pRg st="1" end="1"/>
                                            </p:txEl>
                                          </p:spTgt>
                                        </p:tgtEl>
                                      </p:cBhvr>
                                    </p:animEffect>
                                    <p:anim calcmode="lin" valueType="num">
                                      <p:cBhvr>
                                        <p:cTn id="22" dur="1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subTnLst>
                                    <p:audio>
                                      <p:cMediaNode vol="17000">
                                        <p:cTn display="0" masterRel="sameClick">
                                          <p:stCondLst>
                                            <p:cond evt="begin" delay="0">
                                              <p:tn val="26"/>
                                            </p:cond>
                                          </p:stCondLst>
                                          <p:endCondLst>
                                            <p:cond evt="onStopAudio" delay="0">
                                              <p:tgtEl>
                                                <p:sldTgt/>
                                              </p:tgtEl>
                                            </p:cond>
                                          </p:endCondLst>
                                        </p:cTn>
                                        <p:tgtEl>
                                          <p:sndTgt r:embed="rId3" name="applause.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27"/>
                                        </p:tgtEl>
                                        <p:attrNameLst>
                                          <p:attrName>style.visibility</p:attrName>
                                        </p:attrNameLst>
                                      </p:cBhvr>
                                      <p:to>
                                        <p:strVal val="visible"/>
                                      </p:to>
                                    </p:set>
                                    <p:animEffect transition="in" filter="fade">
                                      <p:cBhvr>
                                        <p:cTn id="33" dur="500"/>
                                        <p:tgtEl>
                                          <p:spTgt spid="102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fade">
                                      <p:cBhvr>
                                        <p:cTn id="3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2406" t="28176" r="53047" b="55848"/>
          <a:stretch/>
        </p:blipFill>
        <p:spPr bwMode="auto">
          <a:xfrm>
            <a:off x="0" y="2253758"/>
            <a:ext cx="3203848" cy="2095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48462" t="25929" r="25117" b="56002"/>
          <a:stretch/>
        </p:blipFill>
        <p:spPr bwMode="auto">
          <a:xfrm>
            <a:off x="3203848" y="2216652"/>
            <a:ext cx="2825576" cy="229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73944" t="27670" b="55090"/>
          <a:stretch/>
        </p:blipFill>
        <p:spPr bwMode="auto">
          <a:xfrm>
            <a:off x="6272787" y="2253758"/>
            <a:ext cx="2808312" cy="243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p:cNvSpPr txBox="1"/>
          <p:nvPr/>
        </p:nvSpPr>
        <p:spPr>
          <a:xfrm>
            <a:off x="-25859" y="213383"/>
            <a:ext cx="7982236" cy="400110"/>
          </a:xfrm>
          <a:prstGeom prst="rect">
            <a:avLst/>
          </a:prstGeom>
          <a:noFill/>
        </p:spPr>
        <p:txBody>
          <a:bodyPr wrap="square" rtlCol="1">
            <a:spAutoFit/>
          </a:bodyPr>
          <a:lstStyle/>
          <a:p>
            <a:pPr algn="l"/>
            <a:r>
              <a:rPr lang="en-US" sz="2000" dirty="0">
                <a:ln w="0">
                  <a:solidFill>
                    <a:schemeClr val="tx1"/>
                  </a:solidFill>
                </a:ln>
                <a:solidFill>
                  <a:srgbClr val="FF0000"/>
                </a:solidFill>
                <a:effectLst>
                  <a:outerShdw blurRad="38100" dist="25400" dir="5400000" algn="ctr" rotWithShape="0">
                    <a:srgbClr val="6E747A">
                      <a:alpha val="43000"/>
                    </a:srgbClr>
                  </a:outerShdw>
                </a:effectLst>
                <a:latin typeface="Rockwell Extra Bold" panose="02060903040505020403" pitchFamily="18" charset="0"/>
              </a:rPr>
              <a:t>Story of graduates and  students looking for a job</a:t>
            </a:r>
            <a:endParaRPr lang="ar-IQ" sz="2000" dirty="0">
              <a:ln w="0">
                <a:solidFill>
                  <a:schemeClr val="tx1"/>
                </a:solidFill>
              </a:ln>
              <a:solidFill>
                <a:srgbClr val="FF0000"/>
              </a:solidFill>
              <a:effectLst>
                <a:outerShdw blurRad="38100" dist="25400" dir="5400000" algn="ctr" rotWithShape="0">
                  <a:srgbClr val="6E747A">
                    <a:alpha val="43000"/>
                  </a:srgbClr>
                </a:outerShdw>
              </a:effectLst>
              <a:latin typeface="Rockwell Extra Bold" panose="02060903040505020403" pitchFamily="18" charset="0"/>
            </a:endParaRPr>
          </a:p>
        </p:txBody>
      </p:sp>
      <p:sp>
        <p:nvSpPr>
          <p:cNvPr id="2" name="مربع نص 1"/>
          <p:cNvSpPr txBox="1"/>
          <p:nvPr/>
        </p:nvSpPr>
        <p:spPr>
          <a:xfrm>
            <a:off x="89756" y="654862"/>
            <a:ext cx="6228184" cy="646331"/>
          </a:xfrm>
          <a:prstGeom prst="rect">
            <a:avLst/>
          </a:prstGeom>
          <a:noFill/>
        </p:spPr>
        <p:txBody>
          <a:bodyPr wrap="square" rtlCol="1">
            <a:spAutoFit/>
          </a:bodyPr>
          <a:lstStyle/>
          <a:p>
            <a:pPr algn="l"/>
            <a:r>
              <a:rPr lang="en-US" dirty="0">
                <a:ln w="0">
                  <a:solidFill>
                    <a:schemeClr val="tx1"/>
                  </a:solidFill>
                </a:ln>
                <a:effectLst>
                  <a:outerShdw blurRad="38100" dist="25400" dir="5400000" algn="ctr" rotWithShape="0">
                    <a:srgbClr val="6E747A">
                      <a:alpha val="43000"/>
                    </a:srgbClr>
                  </a:outerShdw>
                </a:effectLst>
                <a:latin typeface="+mj-lt"/>
                <a:cs typeface="+mj-cs"/>
              </a:rPr>
              <a:t>But the opportunity may come from a competition when you least expect </a:t>
            </a:r>
            <a:r>
              <a:rPr lang="en-US" dirty="0" smtClean="0">
                <a:ln w="0">
                  <a:solidFill>
                    <a:schemeClr val="tx1"/>
                  </a:solidFill>
                </a:ln>
                <a:effectLst>
                  <a:outerShdw blurRad="38100" dist="25400" dir="5400000" algn="ctr" rotWithShape="0">
                    <a:srgbClr val="6E747A">
                      <a:alpha val="43000"/>
                    </a:srgbClr>
                  </a:outerShdw>
                </a:effectLst>
                <a:latin typeface="+mj-lt"/>
                <a:cs typeface="+mj-cs"/>
              </a:rPr>
              <a:t>it</a:t>
            </a:r>
            <a:endParaRPr lang="ar-IQ" dirty="0">
              <a:ln w="0">
                <a:solidFill>
                  <a:schemeClr val="tx1"/>
                </a:solidFill>
              </a:ln>
              <a:effectLst>
                <a:outerShdw blurRad="38100" dist="25400" dir="5400000" algn="ctr" rotWithShape="0">
                  <a:srgbClr val="6E747A">
                    <a:alpha val="43000"/>
                  </a:srgbClr>
                </a:outerShdw>
              </a:effectLst>
              <a:latin typeface="+mj-lt"/>
              <a:cs typeface="+mj-cs"/>
            </a:endParaRPr>
          </a:p>
        </p:txBody>
      </p:sp>
    </p:spTree>
    <p:custDataLst>
      <p:tags r:id="rId1"/>
    </p:custDataLst>
    <p:extLst>
      <p:ext uri="{BB962C8B-B14F-4D97-AF65-F5344CB8AC3E}">
        <p14:creationId xmlns:p14="http://schemas.microsoft.com/office/powerpoint/2010/main" val="426793634"/>
      </p:ext>
    </p:extLst>
  </p:cSld>
  <p:clrMapOvr>
    <a:masterClrMapping/>
  </p:clrMapOvr>
  <p:transition spd="slow" advClick="0" advTm="13577">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9"/>
                                        </p:tgtEl>
                                        <p:attrNameLst>
                                          <p:attrName>style.visibility</p:attrName>
                                        </p:attrNameLst>
                                      </p:cBhvr>
                                      <p:to>
                                        <p:strVal val="visible"/>
                                      </p:to>
                                    </p:set>
                                    <p:animEffect transition="in" filter="fade">
                                      <p:cBhvr>
                                        <p:cTn id="21" dur="1400"/>
                                        <p:tgtEl>
                                          <p:spTgt spid="10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fade">
                                      <p:cBhvr>
                                        <p:cTn id="26" dur="1300"/>
                                        <p:tgtEl>
                                          <p:spTgt spid="1030"/>
                                        </p:tgtEl>
                                      </p:cBhvr>
                                    </p:animEffect>
                                  </p:childTnLst>
                                  <p:subTnLst>
                                    <p:audio>
                                      <p:cMediaNode vol="19000">
                                        <p:cTn display="0" masterRel="sameClick">
                                          <p:stCondLst>
                                            <p:cond evt="begin" delay="0">
                                              <p:tn val="24"/>
                                            </p:cond>
                                          </p:stCondLst>
                                          <p:endCondLst>
                                            <p:cond evt="onStopAudio" delay="0">
                                              <p:tgtEl>
                                                <p:sldTgt/>
                                              </p:tgtEl>
                                            </p:cond>
                                          </p:endCondLst>
                                        </p:cTn>
                                        <p:tgtEl>
                                          <p:sndTgt r:embed="rId3" name="wind.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1"/>
                                        </p:tgtEl>
                                        <p:attrNameLst>
                                          <p:attrName>style.visibility</p:attrName>
                                        </p:attrNameLst>
                                      </p:cBhvr>
                                      <p:to>
                                        <p:strVal val="visible"/>
                                      </p:to>
                                    </p:set>
                                    <p:animEffect transition="in" filter="fade">
                                      <p:cBhvr>
                                        <p:cTn id="31" dur="14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13463" t="52620" r="57190" b="32458"/>
          <a:stretch/>
        </p:blipFill>
        <p:spPr bwMode="auto">
          <a:xfrm>
            <a:off x="107504" y="2216330"/>
            <a:ext cx="2906997" cy="2090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42845" t="50000" r="28578" b="35337"/>
          <a:stretch/>
        </p:blipFill>
        <p:spPr bwMode="auto">
          <a:xfrm>
            <a:off x="3263828" y="2229278"/>
            <a:ext cx="2880792" cy="209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rotWithShape="1">
          <a:blip r:embed="rId4">
            <a:extLst>
              <a:ext uri="{28A0092B-C50C-407E-A947-70E740481C1C}">
                <a14:useLocalDpi xmlns:a14="http://schemas.microsoft.com/office/drawing/2010/main" val="0"/>
              </a:ext>
            </a:extLst>
          </a:blip>
          <a:srcRect l="74809" t="46692" b="33322"/>
          <a:stretch/>
        </p:blipFill>
        <p:spPr bwMode="auto">
          <a:xfrm>
            <a:off x="6588224" y="1952124"/>
            <a:ext cx="2300503" cy="226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p:cNvSpPr txBox="1"/>
          <p:nvPr/>
        </p:nvSpPr>
        <p:spPr>
          <a:xfrm>
            <a:off x="-25861" y="169621"/>
            <a:ext cx="7838221" cy="400110"/>
          </a:xfrm>
          <a:prstGeom prst="rect">
            <a:avLst/>
          </a:prstGeom>
          <a:noFill/>
        </p:spPr>
        <p:txBody>
          <a:bodyPr wrap="square" rtlCol="1">
            <a:spAutoFit/>
          </a:bodyPr>
          <a:lstStyle/>
          <a:p>
            <a:pPr algn="l"/>
            <a:r>
              <a:rPr lang="en-US" sz="2000" dirty="0">
                <a:ln w="0">
                  <a:solidFill>
                    <a:schemeClr val="tx1"/>
                  </a:solidFill>
                </a:ln>
                <a:solidFill>
                  <a:srgbClr val="FF0000"/>
                </a:solidFill>
                <a:effectLst>
                  <a:outerShdw blurRad="38100" dist="25400" dir="5400000" algn="ctr" rotWithShape="0">
                    <a:srgbClr val="6E747A">
                      <a:alpha val="43000"/>
                    </a:srgbClr>
                  </a:outerShdw>
                </a:effectLst>
                <a:latin typeface="Rockwell Extra Bold" panose="02060903040505020403" pitchFamily="18" charset="0"/>
              </a:rPr>
              <a:t>Story of graduates and  students looking for a job</a:t>
            </a:r>
            <a:endParaRPr lang="ar-IQ" sz="2000" dirty="0">
              <a:ln w="0">
                <a:solidFill>
                  <a:schemeClr val="tx1"/>
                </a:solidFill>
              </a:ln>
              <a:solidFill>
                <a:srgbClr val="FF0000"/>
              </a:solidFill>
              <a:effectLst>
                <a:outerShdw blurRad="38100" dist="25400" dir="5400000" algn="ctr" rotWithShape="0">
                  <a:srgbClr val="6E747A">
                    <a:alpha val="43000"/>
                  </a:srgbClr>
                </a:outerShdw>
              </a:effectLst>
              <a:latin typeface="Rockwell Extra Bold" panose="02060903040505020403" pitchFamily="18" charset="0"/>
            </a:endParaRPr>
          </a:p>
        </p:txBody>
      </p:sp>
      <p:sp>
        <p:nvSpPr>
          <p:cNvPr id="2" name="مستطيل 1"/>
          <p:cNvSpPr/>
          <p:nvPr/>
        </p:nvSpPr>
        <p:spPr>
          <a:xfrm>
            <a:off x="132224" y="665301"/>
            <a:ext cx="4572000" cy="646331"/>
          </a:xfrm>
          <a:prstGeom prst="rect">
            <a:avLst/>
          </a:prstGeom>
        </p:spPr>
        <p:txBody>
          <a:bodyPr>
            <a:spAutoFit/>
          </a:bodyPr>
          <a:lstStyle/>
          <a:p>
            <a:pPr algn="l"/>
            <a:r>
              <a:rPr lang="en-US" dirty="0">
                <a:ln w="0">
                  <a:solidFill>
                    <a:schemeClr val="tx1"/>
                  </a:solidFill>
                </a:ln>
                <a:effectLst>
                  <a:outerShdw blurRad="38100" dist="25400" dir="5400000" algn="ctr" rotWithShape="0">
                    <a:srgbClr val="6E747A">
                      <a:alpha val="43000"/>
                    </a:srgbClr>
                  </a:outerShdw>
                </a:effectLst>
                <a:latin typeface="+mj-lt"/>
                <a:cs typeface="+mj-cs"/>
              </a:rPr>
              <a:t>The new experience may lead to fear and tension, due to strong </a:t>
            </a:r>
            <a:r>
              <a:rPr lang="en-US" dirty="0" smtClean="0">
                <a:ln w="0">
                  <a:solidFill>
                    <a:schemeClr val="tx1"/>
                  </a:solidFill>
                </a:ln>
                <a:effectLst>
                  <a:outerShdw blurRad="38100" dist="25400" dir="5400000" algn="ctr" rotWithShape="0">
                    <a:srgbClr val="6E747A">
                      <a:alpha val="43000"/>
                    </a:srgbClr>
                  </a:outerShdw>
                </a:effectLst>
                <a:latin typeface="+mj-lt"/>
                <a:cs typeface="+mj-cs"/>
              </a:rPr>
              <a:t>competitors</a:t>
            </a:r>
            <a:endParaRPr lang="ar-IQ" dirty="0">
              <a:ln w="0">
                <a:solidFill>
                  <a:schemeClr val="tx1"/>
                </a:solidFill>
              </a:ln>
              <a:effectLst>
                <a:outerShdw blurRad="38100" dist="25400" dir="5400000" algn="ctr" rotWithShape="0">
                  <a:srgbClr val="6E747A">
                    <a:alpha val="43000"/>
                  </a:srgbClr>
                </a:outerShdw>
              </a:effectLst>
              <a:latin typeface="+mj-lt"/>
              <a:cs typeface="+mj-cs"/>
            </a:endParaRPr>
          </a:p>
        </p:txBody>
      </p:sp>
    </p:spTree>
    <p:custDataLst>
      <p:tags r:id="rId1"/>
    </p:custDataLst>
    <p:extLst>
      <p:ext uri="{BB962C8B-B14F-4D97-AF65-F5344CB8AC3E}">
        <p14:creationId xmlns:p14="http://schemas.microsoft.com/office/powerpoint/2010/main" val="426793634"/>
      </p:ext>
    </p:extLst>
  </p:cSld>
  <p:clrMapOvr>
    <a:masterClrMapping/>
  </p:clrMapOvr>
  <p:transition spd="slow" advTm="19830">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animEffect transition="in" filter="fade">
                                      <p:cBhvr>
                                        <p:cTn id="9" dur="17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50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750"/>
                                        <p:tgtEl>
                                          <p:spTgt spid="2">
                                            <p:txEl>
                                              <p:pRg st="0" end="0"/>
                                            </p:txEl>
                                          </p:spTgt>
                                        </p:tgtEl>
                                      </p:cBhvr>
                                    </p:animEffect>
                                    <p:anim calcmode="lin" valueType="num">
                                      <p:cBhvr>
                                        <p:cTn id="15" dur="1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32"/>
                                        </p:tgtEl>
                                        <p:attrNameLst>
                                          <p:attrName>style.visibility</p:attrName>
                                        </p:attrNameLst>
                                      </p:cBhvr>
                                      <p:to>
                                        <p:strVal val="visible"/>
                                      </p:to>
                                    </p:set>
                                    <p:animEffect transition="in" filter="fade">
                                      <p:cBhvr>
                                        <p:cTn id="21" dur="500"/>
                                        <p:tgtEl>
                                          <p:spTgt spid="1032"/>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33"/>
                                        </p:tgtEl>
                                        <p:attrNameLst>
                                          <p:attrName>style.visibility</p:attrName>
                                        </p:attrNameLst>
                                      </p:cBhvr>
                                      <p:to>
                                        <p:strVal val="visible"/>
                                      </p:to>
                                    </p:set>
                                    <p:animEffect transition="in" filter="fade">
                                      <p:cBhvr>
                                        <p:cTn id="26" dur="250"/>
                                        <p:tgtEl>
                                          <p:spTgt spid="103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p:cNvPicPr>
            <a:picLocks noChangeAspect="1" noChangeArrowheads="1"/>
          </p:cNvPicPr>
          <p:nvPr/>
        </p:nvPicPr>
        <p:blipFill rotWithShape="1">
          <a:blip r:embed="rId5">
            <a:extLst>
              <a:ext uri="{28A0092B-C50C-407E-A947-70E740481C1C}">
                <a14:useLocalDpi xmlns:a14="http://schemas.microsoft.com/office/drawing/2010/main" val="0"/>
              </a:ext>
            </a:extLst>
          </a:blip>
          <a:srcRect l="17133" t="71319" r="52473" b="8520"/>
          <a:stretch/>
        </p:blipFill>
        <p:spPr bwMode="auto">
          <a:xfrm>
            <a:off x="2367447" y="2917228"/>
            <a:ext cx="4032448" cy="32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p:cNvSpPr txBox="1"/>
          <p:nvPr/>
        </p:nvSpPr>
        <p:spPr>
          <a:xfrm>
            <a:off x="1" y="116632"/>
            <a:ext cx="8316416" cy="400110"/>
          </a:xfrm>
          <a:prstGeom prst="rect">
            <a:avLst/>
          </a:prstGeom>
          <a:noFill/>
        </p:spPr>
        <p:txBody>
          <a:bodyPr wrap="square" rtlCol="1">
            <a:spAutoFit/>
          </a:bodyPr>
          <a:lstStyle/>
          <a:p>
            <a:pPr algn="l"/>
            <a:r>
              <a:rPr lang="en-US" sz="2000" dirty="0">
                <a:ln w="0">
                  <a:solidFill>
                    <a:schemeClr val="tx1"/>
                  </a:solidFill>
                </a:ln>
                <a:solidFill>
                  <a:srgbClr val="FF0000"/>
                </a:solidFill>
                <a:effectLst>
                  <a:outerShdw blurRad="38100" dist="25400" dir="5400000" algn="ctr" rotWithShape="0">
                    <a:srgbClr val="6E747A">
                      <a:alpha val="43000"/>
                    </a:srgbClr>
                  </a:outerShdw>
                </a:effectLst>
                <a:latin typeface="Rockwell Extra Bold" panose="02060903040505020403" pitchFamily="18" charset="0"/>
              </a:rPr>
              <a:t>Story of graduates and  students looking for a job</a:t>
            </a:r>
            <a:endParaRPr lang="ar-IQ" sz="2000" dirty="0">
              <a:ln w="0">
                <a:solidFill>
                  <a:schemeClr val="tx1"/>
                </a:solidFill>
              </a:ln>
              <a:solidFill>
                <a:srgbClr val="FF0000"/>
              </a:solidFill>
              <a:effectLst>
                <a:outerShdw blurRad="38100" dist="25400" dir="5400000" algn="ctr" rotWithShape="0">
                  <a:srgbClr val="6E747A">
                    <a:alpha val="43000"/>
                  </a:srgbClr>
                </a:outerShdw>
              </a:effectLst>
              <a:latin typeface="Rockwell Extra Bold" panose="02060903040505020403" pitchFamily="18" charset="0"/>
            </a:endParaRPr>
          </a:p>
        </p:txBody>
      </p:sp>
      <p:pic>
        <p:nvPicPr>
          <p:cNvPr id="205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748" t="3652" b="58936"/>
          <a:stretch/>
        </p:blipFill>
        <p:spPr bwMode="auto">
          <a:xfrm>
            <a:off x="5436096" y="1762840"/>
            <a:ext cx="1927598" cy="1411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748" t="3652" b="58936"/>
          <a:stretch/>
        </p:blipFill>
        <p:spPr bwMode="auto">
          <a:xfrm>
            <a:off x="971352" y="1785316"/>
            <a:ext cx="1927598" cy="1411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323528" y="656584"/>
            <a:ext cx="4572000" cy="369332"/>
          </a:xfrm>
          <a:prstGeom prst="rect">
            <a:avLst/>
          </a:prstGeom>
        </p:spPr>
        <p:txBody>
          <a:bodyPr>
            <a:spAutoFit/>
          </a:bodyPr>
          <a:lstStyle/>
          <a:p>
            <a:pPr algn="l"/>
            <a:r>
              <a:rPr lang="en-US" dirty="0">
                <a:ln w="0">
                  <a:solidFill>
                    <a:schemeClr val="tx1"/>
                  </a:solidFill>
                </a:ln>
                <a:effectLst>
                  <a:outerShdw blurRad="38100" dist="25400" dir="5400000" algn="ctr" rotWithShape="0">
                    <a:srgbClr val="6E747A">
                      <a:alpha val="43000"/>
                    </a:srgbClr>
                  </a:outerShdw>
                </a:effectLst>
                <a:latin typeface="+mj-lt"/>
                <a:cs typeface="+mj-cs"/>
              </a:rPr>
              <a:t> maybe fate changes and you become the </a:t>
            </a:r>
            <a:r>
              <a:rPr lang="en-US" dirty="0" smtClean="0">
                <a:ln w="0">
                  <a:solidFill>
                    <a:schemeClr val="tx1"/>
                  </a:solidFill>
                </a:ln>
                <a:effectLst>
                  <a:outerShdw blurRad="38100" dist="25400" dir="5400000" algn="ctr" rotWithShape="0">
                    <a:srgbClr val="6E747A">
                      <a:alpha val="43000"/>
                    </a:srgbClr>
                  </a:outerShdw>
                </a:effectLst>
                <a:latin typeface="+mj-lt"/>
                <a:cs typeface="+mj-cs"/>
              </a:rPr>
              <a:t>first</a:t>
            </a:r>
            <a:endParaRPr lang="ar-IQ" dirty="0">
              <a:ln w="0">
                <a:solidFill>
                  <a:schemeClr val="tx1"/>
                </a:solidFill>
              </a:ln>
              <a:effectLst>
                <a:outerShdw blurRad="38100" dist="25400" dir="5400000" algn="ctr" rotWithShape="0">
                  <a:srgbClr val="6E747A">
                    <a:alpha val="43000"/>
                  </a:srgbClr>
                </a:outerShdw>
              </a:effectLst>
              <a:latin typeface="+mj-lt"/>
              <a:cs typeface="+mj-cs"/>
            </a:endParaRPr>
          </a:p>
        </p:txBody>
      </p:sp>
    </p:spTree>
    <p:custDataLst>
      <p:tags r:id="rId1"/>
    </p:custDataLst>
    <p:extLst>
      <p:ext uri="{BB962C8B-B14F-4D97-AF65-F5344CB8AC3E}">
        <p14:creationId xmlns:p14="http://schemas.microsoft.com/office/powerpoint/2010/main" val="426793634"/>
      </p:ext>
    </p:extLst>
  </p:cSld>
  <p:clrMapOvr>
    <a:masterClrMapping/>
  </p:clrMapOvr>
  <p:transition spd="slow" advTm="9648">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ppt_x</p:attrName>
                                        </p:attrNameLst>
                                      </p:cBhvr>
                                      <p:tavLst>
                                        <p:tav tm="0">
                                          <p:val>
                                            <p:strVal val="#ppt_x"/>
                                          </p:val>
                                        </p:tav>
                                        <p:tav tm="100000">
                                          <p:val>
                                            <p:strVal val="#ppt_x"/>
                                          </p:val>
                                        </p:tav>
                                      </p:tavLst>
                                    </p:anim>
                                    <p:anim calcmode="lin" valueType="num">
                                      <p:cBhvr>
                                        <p:cTn id="16"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250"/>
                                  </p:stCondLst>
                                  <p:childTnLst>
                                    <p:set>
                                      <p:cBhvr>
                                        <p:cTn id="20" dur="1" fill="hold">
                                          <p:stCondLst>
                                            <p:cond delay="0"/>
                                          </p:stCondLst>
                                        </p:cTn>
                                        <p:tgtEl>
                                          <p:spTgt spid="1035"/>
                                        </p:tgtEl>
                                        <p:attrNameLst>
                                          <p:attrName>style.visibility</p:attrName>
                                        </p:attrNameLst>
                                      </p:cBhvr>
                                      <p:to>
                                        <p:strVal val="visible"/>
                                      </p:to>
                                    </p:set>
                                    <p:animEffect transition="in" filter="fade">
                                      <p:cBhvr>
                                        <p:cTn id="21" dur="1000"/>
                                        <p:tgtEl>
                                          <p:spTgt spid="103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25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1000"/>
                                        <p:tgtEl>
                                          <p:spTgt spid="2050"/>
                                        </p:tgtEl>
                                      </p:cBhvr>
                                    </p:animEffect>
                                  </p:childTnLst>
                                  <p:subTnLst>
                                    <p:audio>
                                      <p:cMediaNode vol="17000">
                                        <p:cTn display="0" masterRel="sameClick">
                                          <p:stCondLst>
                                            <p:cond evt="begin" delay="0">
                                              <p:tn val="24"/>
                                            </p:cond>
                                          </p:stCondLst>
                                          <p:endCondLst>
                                            <p:cond evt="onStopAudio" delay="0">
                                              <p:tgtEl>
                                                <p:sldTgt/>
                                              </p:tgtEl>
                                            </p:cond>
                                          </p:endCondLst>
                                        </p:cTn>
                                        <p:tgtEl>
                                          <p:sndTgt r:embed="rId4" name="applause.wav"/>
                                        </p:tgtEl>
                                      </p:cMediaNode>
                                    </p:audio>
                                  </p:subTnLst>
                                </p:cTn>
                              </p:par>
                              <p:par>
                                <p:cTn id="27" presetID="10" presetClass="entr" presetSubtype="0" fill="hold" nodeType="withEffect">
                                  <p:stCondLst>
                                    <p:cond delay="25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48120" t="69820" r="21915" b="16773"/>
          <a:stretch/>
        </p:blipFill>
        <p:spPr bwMode="auto">
          <a:xfrm>
            <a:off x="4704260" y="2621758"/>
            <a:ext cx="3002237" cy="189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rotWithShape="1">
          <a:blip r:embed="rId4">
            <a:extLst>
              <a:ext uri="{28A0092B-C50C-407E-A947-70E740481C1C}">
                <a14:useLocalDpi xmlns:a14="http://schemas.microsoft.com/office/drawing/2010/main" val="0"/>
              </a:ext>
            </a:extLst>
          </a:blip>
          <a:srcRect l="6500" t="42878" r="66486" b="28561"/>
          <a:stretch/>
        </p:blipFill>
        <p:spPr bwMode="auto">
          <a:xfrm>
            <a:off x="1187624" y="2606151"/>
            <a:ext cx="2252326" cy="217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p:cNvSpPr txBox="1"/>
          <p:nvPr/>
        </p:nvSpPr>
        <p:spPr>
          <a:xfrm>
            <a:off x="-25861" y="148570"/>
            <a:ext cx="7910229" cy="400110"/>
          </a:xfrm>
          <a:prstGeom prst="rect">
            <a:avLst/>
          </a:prstGeom>
          <a:noFill/>
        </p:spPr>
        <p:txBody>
          <a:bodyPr wrap="square" rtlCol="1">
            <a:spAutoFit/>
          </a:bodyPr>
          <a:lstStyle/>
          <a:p>
            <a:pPr algn="l"/>
            <a:r>
              <a:rPr lang="en-US" sz="2000" dirty="0">
                <a:ln w="0">
                  <a:solidFill>
                    <a:schemeClr val="tx1"/>
                  </a:solidFill>
                </a:ln>
                <a:solidFill>
                  <a:srgbClr val="FF0000"/>
                </a:solidFill>
                <a:effectLst>
                  <a:outerShdw blurRad="38100" dist="25400" dir="5400000" algn="ctr" rotWithShape="0">
                    <a:srgbClr val="6E747A">
                      <a:alpha val="43000"/>
                    </a:srgbClr>
                  </a:outerShdw>
                </a:effectLst>
                <a:latin typeface="Rockwell Extra Bold" panose="02060903040505020403" pitchFamily="18" charset="0"/>
              </a:rPr>
              <a:t>Story of graduates and  students looking for a job</a:t>
            </a:r>
            <a:endParaRPr lang="ar-IQ" sz="2000" dirty="0">
              <a:ln w="0">
                <a:solidFill>
                  <a:schemeClr val="tx1"/>
                </a:solidFill>
              </a:ln>
              <a:solidFill>
                <a:srgbClr val="FF0000"/>
              </a:solidFill>
              <a:effectLst>
                <a:outerShdw blurRad="38100" dist="25400" dir="5400000" algn="ctr" rotWithShape="0">
                  <a:srgbClr val="6E747A">
                    <a:alpha val="43000"/>
                  </a:srgbClr>
                </a:outerShdw>
              </a:effectLst>
              <a:latin typeface="Rockwell Extra Bold" panose="02060903040505020403" pitchFamily="18" charset="0"/>
            </a:endParaRPr>
          </a:p>
        </p:txBody>
      </p:sp>
      <p:sp>
        <p:nvSpPr>
          <p:cNvPr id="20" name="مستطيل 19"/>
          <p:cNvSpPr/>
          <p:nvPr/>
        </p:nvSpPr>
        <p:spPr>
          <a:xfrm>
            <a:off x="223825" y="615722"/>
            <a:ext cx="4616797" cy="646331"/>
          </a:xfrm>
          <a:prstGeom prst="rect">
            <a:avLst/>
          </a:prstGeom>
        </p:spPr>
        <p:txBody>
          <a:bodyPr wrap="square">
            <a:spAutoFit/>
          </a:bodyPr>
          <a:lstStyle/>
          <a:p>
            <a:pPr marL="285750" indent="-285750" algn="l">
              <a:buFontTx/>
              <a:buChar char="-"/>
            </a:pPr>
            <a:r>
              <a:rPr lang="en-US" dirty="0">
                <a:ln w="0">
                  <a:solidFill>
                    <a:schemeClr val="tx1"/>
                  </a:solidFill>
                </a:ln>
                <a:effectLst>
                  <a:outerShdw blurRad="38100" dist="25400" dir="5400000" algn="ctr" rotWithShape="0">
                    <a:srgbClr val="6E747A">
                      <a:alpha val="43000"/>
                    </a:srgbClr>
                  </a:outerShdw>
                </a:effectLst>
                <a:latin typeface="+mj-lt"/>
              </a:rPr>
              <a:t>Other ranks have another destiny and a second </a:t>
            </a:r>
            <a:r>
              <a:rPr lang="en-US" dirty="0" smtClean="0">
                <a:ln w="0">
                  <a:solidFill>
                    <a:schemeClr val="tx1"/>
                  </a:solidFill>
                </a:ln>
                <a:effectLst>
                  <a:outerShdw blurRad="38100" dist="25400" dir="5400000" algn="ctr" rotWithShape="0">
                    <a:srgbClr val="6E747A">
                      <a:alpha val="43000"/>
                    </a:srgbClr>
                  </a:outerShdw>
                </a:effectLst>
                <a:latin typeface="+mj-lt"/>
              </a:rPr>
              <a:t>chance</a:t>
            </a:r>
            <a:endParaRPr lang="ar-IQ" dirty="0">
              <a:ln w="0">
                <a:solidFill>
                  <a:schemeClr val="tx1"/>
                </a:solidFill>
              </a:ln>
              <a:effectLst>
                <a:outerShdw blurRad="38100" dist="25400" dir="5400000" algn="ctr" rotWithShape="0">
                  <a:srgbClr val="6E747A">
                    <a:alpha val="43000"/>
                  </a:srgbClr>
                </a:outerShdw>
              </a:effectLst>
              <a:latin typeface="+mj-lt"/>
            </a:endParaRPr>
          </a:p>
        </p:txBody>
      </p:sp>
      <p:pic>
        <p:nvPicPr>
          <p:cNvPr id="2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748" t="3652" b="58936"/>
          <a:stretch/>
        </p:blipFill>
        <p:spPr bwMode="auto">
          <a:xfrm>
            <a:off x="223825" y="1915868"/>
            <a:ext cx="1927598" cy="1411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099450127"/>
      </p:ext>
    </p:extLst>
  </p:cSld>
  <p:clrMapOvr>
    <a:masterClrMapping/>
  </p:clrMapOvr>
  <p:transition spd="slow" advTm="7545">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37"/>
                                        </p:tgtEl>
                                        <p:attrNameLst>
                                          <p:attrName>style.visibility</p:attrName>
                                        </p:attrNameLst>
                                      </p:cBhvr>
                                      <p:to>
                                        <p:strVal val="visible"/>
                                      </p:to>
                                    </p:set>
                                    <p:animEffect transition="in" filter="fade">
                                      <p:cBhvr>
                                        <p:cTn id="21" dur="500"/>
                                        <p:tgtEl>
                                          <p:spTgt spid="10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36"/>
                                        </p:tgtEl>
                                        <p:attrNameLst>
                                          <p:attrName>style.visibility</p:attrName>
                                        </p:attrNameLst>
                                      </p:cBhvr>
                                      <p:to>
                                        <p:strVal val="visible"/>
                                      </p:to>
                                    </p:set>
                                    <p:animEffect transition="in" filter="fade">
                                      <p:cBhvr>
                                        <p:cTn id="33"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p:cNvPicPr>
            <a:picLocks noChangeAspect="1" noChangeArrowheads="1"/>
          </p:cNvPicPr>
          <p:nvPr/>
        </p:nvPicPr>
        <p:blipFill rotWithShape="1">
          <a:blip r:embed="rId3">
            <a:extLst>
              <a:ext uri="{28A0092B-C50C-407E-A947-70E740481C1C}">
                <a14:useLocalDpi xmlns:a14="http://schemas.microsoft.com/office/drawing/2010/main" val="0"/>
              </a:ext>
            </a:extLst>
          </a:blip>
          <a:srcRect l="31550" t="61198" r="36900" b="11459"/>
          <a:stretch/>
        </p:blipFill>
        <p:spPr bwMode="auto">
          <a:xfrm>
            <a:off x="971600" y="2126806"/>
            <a:ext cx="2880320" cy="316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34362" t="38034" r="17060" b="40703"/>
          <a:stretch/>
        </p:blipFill>
        <p:spPr bwMode="auto">
          <a:xfrm>
            <a:off x="4377083" y="2162374"/>
            <a:ext cx="4049339" cy="250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p:cNvSpPr txBox="1"/>
          <p:nvPr/>
        </p:nvSpPr>
        <p:spPr>
          <a:xfrm>
            <a:off x="-11577" y="183068"/>
            <a:ext cx="6887834" cy="400110"/>
          </a:xfrm>
          <a:prstGeom prst="rect">
            <a:avLst/>
          </a:prstGeom>
          <a:noFill/>
        </p:spPr>
        <p:txBody>
          <a:bodyPr wrap="square" rtlCol="1">
            <a:spAutoFit/>
          </a:bodyPr>
          <a:lstStyle/>
          <a:p>
            <a:pPr algn="l"/>
            <a:r>
              <a:rPr lang="en-US" sz="2000" dirty="0">
                <a:ln w="0">
                  <a:solidFill>
                    <a:schemeClr val="tx1"/>
                  </a:solidFill>
                </a:ln>
                <a:solidFill>
                  <a:srgbClr val="FF0000"/>
                </a:solidFill>
                <a:effectLst>
                  <a:outerShdw blurRad="38100" dist="25400" dir="5400000" algn="ctr" rotWithShape="0">
                    <a:srgbClr val="6E747A">
                      <a:alpha val="43000"/>
                    </a:srgbClr>
                  </a:outerShdw>
                </a:effectLst>
                <a:latin typeface="Rockwell Extra Bold" panose="02060903040505020403" pitchFamily="18" charset="0"/>
              </a:rPr>
              <a:t>Story of graduates and  students looking for a job</a:t>
            </a:r>
            <a:endParaRPr lang="ar-IQ" sz="2000" dirty="0">
              <a:ln w="0">
                <a:solidFill>
                  <a:schemeClr val="tx1"/>
                </a:solidFill>
              </a:ln>
              <a:solidFill>
                <a:srgbClr val="FF0000"/>
              </a:solidFill>
              <a:effectLst>
                <a:outerShdw blurRad="38100" dist="25400" dir="5400000" algn="ctr" rotWithShape="0">
                  <a:srgbClr val="6E747A">
                    <a:alpha val="43000"/>
                  </a:srgbClr>
                </a:outerShdw>
              </a:effectLst>
              <a:latin typeface="Rockwell Extra Bold" panose="02060903040505020403" pitchFamily="18" charset="0"/>
            </a:endParaRPr>
          </a:p>
        </p:txBody>
      </p:sp>
      <p:sp>
        <p:nvSpPr>
          <p:cNvPr id="2" name="مستطيل 1"/>
          <p:cNvSpPr/>
          <p:nvPr/>
        </p:nvSpPr>
        <p:spPr>
          <a:xfrm>
            <a:off x="179512" y="649478"/>
            <a:ext cx="6785359" cy="1477328"/>
          </a:xfrm>
          <a:prstGeom prst="rect">
            <a:avLst/>
          </a:prstGeom>
        </p:spPr>
        <p:txBody>
          <a:bodyPr wrap="square">
            <a:spAutoFit/>
          </a:bodyPr>
          <a:lstStyle/>
          <a:p>
            <a:pPr algn="l"/>
            <a:r>
              <a:rPr lang="en-US" dirty="0">
                <a:ln w="0">
                  <a:solidFill>
                    <a:schemeClr val="tx1"/>
                  </a:solidFill>
                </a:ln>
                <a:effectLst>
                  <a:outerShdw blurRad="38100" dist="25400" dir="5400000" algn="ctr" rotWithShape="0">
                    <a:srgbClr val="6E747A">
                      <a:alpha val="43000"/>
                    </a:srgbClr>
                  </a:outerShdw>
                </a:effectLst>
                <a:latin typeface="+mj-lt"/>
                <a:cs typeface="+mj-cs"/>
              </a:rPr>
              <a:t>You should be careful of </a:t>
            </a:r>
            <a:r>
              <a:rPr lang="en-US" dirty="0" smtClean="0">
                <a:ln w="0">
                  <a:solidFill>
                    <a:schemeClr val="tx1"/>
                  </a:solidFill>
                </a:ln>
                <a:effectLst>
                  <a:outerShdw blurRad="38100" dist="25400" dir="5400000" algn="ctr" rotWithShape="0">
                    <a:srgbClr val="6E747A">
                      <a:alpha val="43000"/>
                    </a:srgbClr>
                  </a:outerShdw>
                </a:effectLst>
                <a:latin typeface="+mj-lt"/>
                <a:cs typeface="+mj-cs"/>
              </a:rPr>
              <a:t>thieves</a:t>
            </a:r>
          </a:p>
          <a:p>
            <a:pPr algn="l"/>
            <a:r>
              <a:rPr lang="en-US" dirty="0">
                <a:ln w="0">
                  <a:solidFill>
                    <a:schemeClr val="tx1"/>
                  </a:solidFill>
                </a:ln>
                <a:effectLst>
                  <a:outerShdw blurRad="38100" dist="25400" dir="5400000" algn="ctr" rotWithShape="0">
                    <a:srgbClr val="6E747A">
                      <a:alpha val="43000"/>
                    </a:srgbClr>
                  </a:outerShdw>
                </a:effectLst>
                <a:latin typeface="+mj-lt"/>
                <a:cs typeface="+mj-cs"/>
              </a:rPr>
              <a:t>As for the second ranks, it is possible to provide an opportunity for them by presenting their work after the end of the competition on the communication platforms, with caution against the possibility of the project being stolen.</a:t>
            </a:r>
            <a:endParaRPr lang="ar-IQ" dirty="0">
              <a:ln w="0">
                <a:solidFill>
                  <a:schemeClr val="tx1"/>
                </a:solidFill>
              </a:ln>
              <a:effectLst>
                <a:outerShdw blurRad="38100" dist="25400" dir="5400000" algn="ctr" rotWithShape="0">
                  <a:srgbClr val="6E747A">
                    <a:alpha val="43000"/>
                  </a:srgbClr>
                </a:outerShdw>
              </a:effectLst>
              <a:latin typeface="+mj-lt"/>
              <a:cs typeface="+mj-cs"/>
            </a:endParaRPr>
          </a:p>
        </p:txBody>
      </p:sp>
    </p:spTree>
    <p:custDataLst>
      <p:tags r:id="rId1"/>
    </p:custDataLst>
    <p:extLst>
      <p:ext uri="{BB962C8B-B14F-4D97-AF65-F5344CB8AC3E}">
        <p14:creationId xmlns:p14="http://schemas.microsoft.com/office/powerpoint/2010/main" val="159398729"/>
      </p:ext>
    </p:extLst>
  </p:cSld>
  <p:clrMapOvr>
    <a:masterClrMapping/>
  </p:clrMapOvr>
  <p:transition spd="slow" advTm="14804">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anim calcmode="lin" valueType="num">
                                      <p:cBhvr>
                                        <p:cTn id="8" dur="1750" fill="hold"/>
                                        <p:tgtEl>
                                          <p:spTgt spid="3"/>
                                        </p:tgtEl>
                                        <p:attrNameLst>
                                          <p:attrName>ppt_x</p:attrName>
                                        </p:attrNameLst>
                                      </p:cBhvr>
                                      <p:tavLst>
                                        <p:tav tm="0">
                                          <p:val>
                                            <p:strVal val="#ppt_x"/>
                                          </p:val>
                                        </p:tav>
                                        <p:tav tm="100000">
                                          <p:val>
                                            <p:strVal val="#ppt_x"/>
                                          </p:val>
                                        </p:tav>
                                      </p:tavLst>
                                    </p:anim>
                                    <p:anim calcmode="lin" valueType="num">
                                      <p:cBhvr>
                                        <p:cTn id="9" dur="1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750"/>
                                        <p:tgtEl>
                                          <p:spTgt spid="2"/>
                                        </p:tgtEl>
                                      </p:cBhvr>
                                    </p:animEffect>
                                    <p:anim calcmode="lin" valueType="num">
                                      <p:cBhvr>
                                        <p:cTn id="15" dur="1750" fill="hold"/>
                                        <p:tgtEl>
                                          <p:spTgt spid="2"/>
                                        </p:tgtEl>
                                        <p:attrNameLst>
                                          <p:attrName>ppt_x</p:attrName>
                                        </p:attrNameLst>
                                      </p:cBhvr>
                                      <p:tavLst>
                                        <p:tav tm="0">
                                          <p:val>
                                            <p:strVal val="#ppt_x"/>
                                          </p:val>
                                        </p:tav>
                                        <p:tav tm="100000">
                                          <p:val>
                                            <p:strVal val="#ppt_x"/>
                                          </p:val>
                                        </p:tav>
                                      </p:tavLst>
                                    </p:anim>
                                    <p:anim calcmode="lin" valueType="num">
                                      <p:cBhvr>
                                        <p:cTn id="16" dur="1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38"/>
                                        </p:tgtEl>
                                        <p:attrNameLst>
                                          <p:attrName>style.visibility</p:attrName>
                                        </p:attrNameLst>
                                      </p:cBhvr>
                                      <p:to>
                                        <p:strVal val="visible"/>
                                      </p:to>
                                    </p:set>
                                    <p:animEffect transition="in" filter="fade">
                                      <p:cBhvr>
                                        <p:cTn id="21" dur="500"/>
                                        <p:tgtEl>
                                          <p:spTgt spid="103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39"/>
                                        </p:tgtEl>
                                        <p:attrNameLst>
                                          <p:attrName>style.visibility</p:attrName>
                                        </p:attrNameLst>
                                      </p:cBhvr>
                                      <p:to>
                                        <p:strVal val="visible"/>
                                      </p:to>
                                    </p:set>
                                    <p:animEffect transition="in" filter="fade">
                                      <p:cBhvr>
                                        <p:cTn id="26" dur="5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p:cNvPicPr>
            <a:picLocks noChangeAspect="1" noChangeArrowheads="1"/>
          </p:cNvPicPr>
          <p:nvPr/>
        </p:nvPicPr>
        <p:blipFill rotWithShape="1">
          <a:blip r:embed="rId5">
            <a:extLst>
              <a:ext uri="{28A0092B-C50C-407E-A947-70E740481C1C}">
                <a14:useLocalDpi xmlns:a14="http://schemas.microsoft.com/office/drawing/2010/main" val="0"/>
              </a:ext>
            </a:extLst>
          </a:blip>
          <a:srcRect l="61451" t="60014" r="5981" b="25103"/>
          <a:stretch/>
        </p:blipFill>
        <p:spPr bwMode="auto">
          <a:xfrm>
            <a:off x="3092806" y="2234863"/>
            <a:ext cx="3694888" cy="238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7957" t="87230" r="12599" b="5690"/>
          <a:stretch/>
        </p:blipFill>
        <p:spPr bwMode="auto">
          <a:xfrm>
            <a:off x="7524328" y="5877272"/>
            <a:ext cx="1095098" cy="56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p:cNvSpPr txBox="1"/>
          <p:nvPr/>
        </p:nvSpPr>
        <p:spPr>
          <a:xfrm>
            <a:off x="-25860" y="213383"/>
            <a:ext cx="9460169" cy="400110"/>
          </a:xfrm>
          <a:prstGeom prst="rect">
            <a:avLst/>
          </a:prstGeom>
          <a:noFill/>
        </p:spPr>
        <p:txBody>
          <a:bodyPr wrap="square" rtlCol="1">
            <a:spAutoFit/>
          </a:bodyPr>
          <a:lstStyle/>
          <a:p>
            <a:pPr algn="l"/>
            <a:r>
              <a:rPr lang="en-US" sz="2000" dirty="0">
                <a:ln w="0">
                  <a:solidFill>
                    <a:schemeClr val="tx1"/>
                  </a:solidFill>
                </a:ln>
                <a:solidFill>
                  <a:srgbClr val="FF0000"/>
                </a:solidFill>
                <a:effectLst>
                  <a:outerShdw blurRad="38100" dist="25400" dir="5400000" algn="ctr" rotWithShape="0">
                    <a:srgbClr val="6E747A">
                      <a:alpha val="43000"/>
                    </a:srgbClr>
                  </a:outerShdw>
                </a:effectLst>
                <a:latin typeface="Rockwell Extra Bold" panose="02060903040505020403" pitchFamily="18" charset="0"/>
              </a:rPr>
              <a:t>Story of graduates and  students looking for a </a:t>
            </a:r>
            <a:r>
              <a:rPr lang="en-US" sz="2000" dirty="0" smtClean="0">
                <a:ln w="0">
                  <a:solidFill>
                    <a:schemeClr val="tx1"/>
                  </a:solidFill>
                </a:ln>
                <a:solidFill>
                  <a:srgbClr val="FF0000"/>
                </a:solidFill>
                <a:effectLst>
                  <a:outerShdw blurRad="38100" dist="25400" dir="5400000" algn="ctr" rotWithShape="0">
                    <a:srgbClr val="6E747A">
                      <a:alpha val="43000"/>
                    </a:srgbClr>
                  </a:outerShdw>
                </a:effectLst>
                <a:latin typeface="Rockwell Extra Bold" panose="02060903040505020403" pitchFamily="18" charset="0"/>
              </a:rPr>
              <a:t>job</a:t>
            </a:r>
            <a:endParaRPr lang="ar-IQ" sz="2000" dirty="0">
              <a:ln w="0">
                <a:solidFill>
                  <a:schemeClr val="tx1"/>
                </a:solidFill>
              </a:ln>
              <a:solidFill>
                <a:srgbClr val="FF0000"/>
              </a:solidFill>
              <a:effectLst>
                <a:outerShdw blurRad="38100" dist="25400" dir="5400000" algn="ctr" rotWithShape="0">
                  <a:srgbClr val="6E747A">
                    <a:alpha val="43000"/>
                  </a:srgbClr>
                </a:outerShdw>
              </a:effectLst>
              <a:latin typeface="Rockwell Extra Bold" panose="02060903040505020403" pitchFamily="18" charset="0"/>
            </a:endParaRPr>
          </a:p>
        </p:txBody>
      </p:sp>
      <p:pic>
        <p:nvPicPr>
          <p:cNvPr id="3074" name="Picture 2"/>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7166" b="29650" l="12411" r="28730">
                        <a14:foregroundMark x1="19116" y1="27344" x2="25967" y2="22031"/>
                        <a14:foregroundMark x1="19337" y1="28047" x2="27072" y2="22188"/>
                        <a14:foregroundMark x1="19558" y1="27656" x2="27072" y2="22344"/>
                        <a14:foregroundMark x1="19779" y1="26797" x2="22762" y2="25781"/>
                        <a14:foregroundMark x1="20773" y1="28359" x2="26851" y2="22891"/>
                        <a14:foregroundMark x1="18343" y1="27344" x2="21768" y2="24609"/>
                      </a14:backgroundRemoval>
                    </a14:imgEffect>
                  </a14:imgLayer>
                </a14:imgProps>
              </a:ext>
              <a:ext uri="{28A0092B-C50C-407E-A947-70E740481C1C}">
                <a14:useLocalDpi xmlns:a14="http://schemas.microsoft.com/office/drawing/2010/main" val="0"/>
              </a:ext>
            </a:extLst>
          </a:blip>
          <a:srcRect l="10371" t="15605" r="69230" b="68790"/>
          <a:stretch/>
        </p:blipFill>
        <p:spPr bwMode="auto">
          <a:xfrm>
            <a:off x="3426203" y="3844616"/>
            <a:ext cx="751195"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215804" y="613493"/>
            <a:ext cx="5754004" cy="1200329"/>
          </a:xfrm>
          <a:prstGeom prst="rect">
            <a:avLst/>
          </a:prstGeom>
        </p:spPr>
        <p:txBody>
          <a:bodyPr wrap="square">
            <a:spAutoFit/>
          </a:bodyPr>
          <a:lstStyle/>
          <a:p>
            <a:pPr algn="l"/>
            <a:r>
              <a:rPr lang="en-US" dirty="0">
                <a:ln w="0">
                  <a:solidFill>
                    <a:schemeClr val="tx1"/>
                  </a:solidFill>
                </a:ln>
                <a:latin typeface="+mj-lt"/>
                <a:cs typeface="+mj-cs"/>
              </a:rPr>
              <a:t>By presenting your project intelligently and </a:t>
            </a:r>
            <a:r>
              <a:rPr lang="en-US" dirty="0" smtClean="0">
                <a:ln w="0">
                  <a:solidFill>
                    <a:schemeClr val="tx1"/>
                  </a:solidFill>
                </a:ln>
                <a:latin typeface="+mj-lt"/>
                <a:cs typeface="+mj-cs"/>
              </a:rPr>
              <a:t>wisely</a:t>
            </a:r>
          </a:p>
          <a:p>
            <a:pPr algn="l"/>
            <a:r>
              <a:rPr lang="en-US" dirty="0">
                <a:ln w="0">
                  <a:solidFill>
                    <a:schemeClr val="tx1"/>
                  </a:solidFill>
                </a:ln>
                <a:latin typeface="+mj-lt"/>
                <a:cs typeface="+mj-cs"/>
              </a:rPr>
              <a:t>The solution to this problem is to present the project in an interesting way, only after purchase it can be viewed in full, thus preserving the right of the designer and the buyer.</a:t>
            </a:r>
            <a:endParaRPr lang="ar-IQ" dirty="0">
              <a:ln w="0">
                <a:solidFill>
                  <a:schemeClr val="tx1"/>
                </a:solidFill>
              </a:ln>
              <a:latin typeface="+mj-lt"/>
              <a:cs typeface="+mj-cs"/>
            </a:endParaRPr>
          </a:p>
        </p:txBody>
      </p:sp>
    </p:spTree>
    <p:custDataLst>
      <p:tags r:id="rId1"/>
    </p:custDataLst>
    <p:extLst>
      <p:ext uri="{BB962C8B-B14F-4D97-AF65-F5344CB8AC3E}">
        <p14:creationId xmlns:p14="http://schemas.microsoft.com/office/powerpoint/2010/main" val="159398729"/>
      </p:ext>
    </p:extLst>
  </p:cSld>
  <p:clrMapOvr>
    <a:masterClrMapping/>
  </p:clrMapOvr>
  <p:transition spd="slow" advTm="16955">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40"/>
                                        </p:tgtEl>
                                        <p:attrNameLst>
                                          <p:attrName>style.visibility</p:attrName>
                                        </p:attrNameLst>
                                      </p:cBhvr>
                                      <p:to>
                                        <p:strVal val="visible"/>
                                      </p:to>
                                    </p:set>
                                    <p:animEffect transition="in" filter="fade">
                                      <p:cBhvr>
                                        <p:cTn id="21" dur="500"/>
                                        <p:tgtEl>
                                          <p:spTgt spid="1040"/>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fade">
                                      <p:cBhvr>
                                        <p:cTn id="26" dur="500"/>
                                        <p:tgtEl>
                                          <p:spTgt spid="3074"/>
                                        </p:tgtEl>
                                      </p:cBhvr>
                                    </p:animEffect>
                                  </p:childTnLst>
                                  <p:subTnLst>
                                    <p:audio>
                                      <p:cMediaNode>
                                        <p:cTn display="0" masterRel="sameClick">
                                          <p:stCondLst>
                                            <p:cond evt="begin" delay="0">
                                              <p:tn val="24"/>
                                            </p:cond>
                                          </p:stCondLst>
                                          <p:endCondLst>
                                            <p:cond evt="onStopAudio" delay="0">
                                              <p:tgtEl>
                                                <p:sldTgt/>
                                              </p:tgtEl>
                                            </p:cond>
                                          </p:endCondLst>
                                        </p:cTn>
                                        <p:tgtEl>
                                          <p:sndTgt r:embed="rId4" name="click.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41"/>
                                        </p:tgtEl>
                                        <p:attrNameLst>
                                          <p:attrName>style.visibility</p:attrName>
                                        </p:attrNameLst>
                                      </p:cBhvr>
                                      <p:to>
                                        <p:strVal val="visible"/>
                                      </p:to>
                                    </p:set>
                                    <p:anim calcmode="lin" valueType="num">
                                      <p:cBhvr additive="base">
                                        <p:cTn id="31" dur="500" fill="hold"/>
                                        <p:tgtEl>
                                          <p:spTgt spid="1041"/>
                                        </p:tgtEl>
                                        <p:attrNameLst>
                                          <p:attrName>ppt_x</p:attrName>
                                        </p:attrNameLst>
                                      </p:cBhvr>
                                      <p:tavLst>
                                        <p:tav tm="0">
                                          <p:val>
                                            <p:strVal val="#ppt_x"/>
                                          </p:val>
                                        </p:tav>
                                        <p:tav tm="100000">
                                          <p:val>
                                            <p:strVal val="#ppt_x"/>
                                          </p:val>
                                        </p:tav>
                                      </p:tavLst>
                                    </p:anim>
                                    <p:anim calcmode="lin" valueType="num">
                                      <p:cBhvr additive="base">
                                        <p:cTn id="32" dur="500" fill="hold"/>
                                        <p:tgtEl>
                                          <p:spTgt spid="10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engineering drawing&#10;&#10;Description automatically generated">
            <a:extLst>
              <a:ext uri="{FF2B5EF4-FFF2-40B4-BE49-F238E27FC236}">
                <a16:creationId xmlns:a16="http://schemas.microsoft.com/office/drawing/2014/main" id="{30B7A37A-22AD-4807-91CB-CE28BBE70C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994" y="617943"/>
            <a:ext cx="1713125" cy="1425373"/>
          </a:xfrm>
          <a:prstGeom prst="rect">
            <a:avLst/>
          </a:prstGeom>
          <a:ln>
            <a:noFill/>
          </a:ln>
          <a:effectLst>
            <a:softEdge rad="112500"/>
          </a:effectLst>
        </p:spPr>
      </p:pic>
      <p:pic>
        <p:nvPicPr>
          <p:cNvPr id="5" name="Picture 4" descr="A picture containing diagram&#10;&#10;Description automatically generated">
            <a:extLst>
              <a:ext uri="{FF2B5EF4-FFF2-40B4-BE49-F238E27FC236}">
                <a16:creationId xmlns:a16="http://schemas.microsoft.com/office/drawing/2014/main" id="{C1469A79-A3FF-412C-8102-001199534C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4850" y="1330629"/>
            <a:ext cx="1438280" cy="1790390"/>
          </a:xfrm>
          <a:prstGeom prst="rect">
            <a:avLst/>
          </a:prstGeom>
        </p:spPr>
      </p:pic>
      <p:pic>
        <p:nvPicPr>
          <p:cNvPr id="7" name="Picture 6" descr="A picture containing icon&#10;&#10;Description automatically generated">
            <a:extLst>
              <a:ext uri="{FF2B5EF4-FFF2-40B4-BE49-F238E27FC236}">
                <a16:creationId xmlns:a16="http://schemas.microsoft.com/office/drawing/2014/main" id="{D2B26B13-1C32-445C-BCEE-D5D37CFC6C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7928" y="908720"/>
            <a:ext cx="1251073" cy="1428891"/>
          </a:xfrm>
          <a:prstGeom prst="rect">
            <a:avLst/>
          </a:prstGeom>
          <a:ln>
            <a:noFill/>
          </a:ln>
          <a:effectLst>
            <a:softEdge rad="112500"/>
          </a:effectLst>
        </p:spPr>
      </p:pic>
      <p:pic>
        <p:nvPicPr>
          <p:cNvPr id="9" name="Picture 8" descr="A picture containing linedrawing&#10;&#10;Description automatically generated">
            <a:extLst>
              <a:ext uri="{FF2B5EF4-FFF2-40B4-BE49-F238E27FC236}">
                <a16:creationId xmlns:a16="http://schemas.microsoft.com/office/drawing/2014/main" id="{FF92C708-6892-4A69-830B-8EBC166FB5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6201" y="3503860"/>
            <a:ext cx="1512168" cy="2048147"/>
          </a:xfrm>
          <a:prstGeom prst="rect">
            <a:avLst/>
          </a:prstGeom>
          <a:ln>
            <a:noFill/>
          </a:ln>
          <a:effectLst>
            <a:softEdge rad="112500"/>
          </a:effectLst>
        </p:spPr>
      </p:pic>
      <p:pic>
        <p:nvPicPr>
          <p:cNvPr id="11" name="Picture 10" descr="Logo&#10;&#10;Description automatically generated with medium confidence">
            <a:extLst>
              <a:ext uri="{FF2B5EF4-FFF2-40B4-BE49-F238E27FC236}">
                <a16:creationId xmlns:a16="http://schemas.microsoft.com/office/drawing/2014/main" id="{A6A5E687-FB57-467C-824D-28B2AD0ACD3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872" r="16927" b="24963"/>
          <a:stretch/>
        </p:blipFill>
        <p:spPr>
          <a:xfrm>
            <a:off x="3094209" y="2924944"/>
            <a:ext cx="1697114" cy="2115364"/>
          </a:xfrm>
          <a:prstGeom prst="rect">
            <a:avLst/>
          </a:prstGeom>
          <a:ln>
            <a:noFill/>
          </a:ln>
          <a:effectLst>
            <a:softEdge rad="112500"/>
          </a:effectLst>
        </p:spPr>
      </p:pic>
      <p:pic>
        <p:nvPicPr>
          <p:cNvPr id="13" name="Picture 12" descr="Diagram&#10;&#10;Description automatically generated">
            <a:extLst>
              <a:ext uri="{FF2B5EF4-FFF2-40B4-BE49-F238E27FC236}">
                <a16:creationId xmlns:a16="http://schemas.microsoft.com/office/drawing/2014/main" id="{A0736A05-1B5E-4C51-82FA-462F83E6AC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8866" y="3027526"/>
            <a:ext cx="1684982" cy="1684982"/>
          </a:xfrm>
          <a:prstGeom prst="rect">
            <a:avLst/>
          </a:prstGeom>
          <a:ln>
            <a:noFill/>
          </a:ln>
          <a:effectLst>
            <a:softEdge rad="112500"/>
          </a:effectLst>
        </p:spPr>
      </p:pic>
      <p:sp>
        <p:nvSpPr>
          <p:cNvPr id="14" name="TextBox 13">
            <a:extLst>
              <a:ext uri="{FF2B5EF4-FFF2-40B4-BE49-F238E27FC236}">
                <a16:creationId xmlns:a16="http://schemas.microsoft.com/office/drawing/2014/main" id="{B9C70905-8973-4B03-A766-3ACCBCB414FC}"/>
              </a:ext>
            </a:extLst>
          </p:cNvPr>
          <p:cNvSpPr txBox="1"/>
          <p:nvPr/>
        </p:nvSpPr>
        <p:spPr>
          <a:xfrm>
            <a:off x="2968564" y="441538"/>
            <a:ext cx="3744416" cy="369332"/>
          </a:xfrm>
          <a:prstGeom prst="rect">
            <a:avLst/>
          </a:prstGeom>
          <a:noFill/>
        </p:spPr>
        <p:txBody>
          <a:bodyPr wrap="square" rtlCol="0">
            <a:spAutoFit/>
          </a:bodyPr>
          <a:lstStyle/>
          <a:p>
            <a:r>
              <a:rPr lang="en-US" dirty="0" smtClean="0"/>
              <a:t>Advantage </a:t>
            </a:r>
            <a:r>
              <a:rPr lang="en-US" dirty="0"/>
              <a:t>and disadvantage </a:t>
            </a:r>
            <a:endParaRPr lang="en-GB" dirty="0"/>
          </a:p>
        </p:txBody>
      </p:sp>
      <p:sp>
        <p:nvSpPr>
          <p:cNvPr id="15" name="TextBox 14">
            <a:extLst>
              <a:ext uri="{FF2B5EF4-FFF2-40B4-BE49-F238E27FC236}">
                <a16:creationId xmlns:a16="http://schemas.microsoft.com/office/drawing/2014/main" id="{6E5D9783-F856-4D16-8E6B-470A3AC9B38B}"/>
              </a:ext>
            </a:extLst>
          </p:cNvPr>
          <p:cNvSpPr txBox="1"/>
          <p:nvPr/>
        </p:nvSpPr>
        <p:spPr>
          <a:xfrm>
            <a:off x="6813038" y="2274242"/>
            <a:ext cx="2088230" cy="861774"/>
          </a:xfrm>
          <a:prstGeom prst="rect">
            <a:avLst/>
          </a:prstGeom>
          <a:noFill/>
        </p:spPr>
        <p:txBody>
          <a:bodyPr wrap="square" rtlCol="0">
            <a:spAutoFit/>
          </a:bodyPr>
          <a:lstStyle/>
          <a:p>
            <a:r>
              <a:rPr lang="en-US" dirty="0"/>
              <a:t> </a:t>
            </a:r>
            <a:endParaRPr lang="ar-IQ" dirty="0"/>
          </a:p>
          <a:p>
            <a:r>
              <a:rPr lang="en-US" dirty="0"/>
              <a:t> </a:t>
            </a:r>
            <a:r>
              <a:rPr lang="en-US" sz="1400" dirty="0"/>
              <a:t>the competition in bad </a:t>
            </a:r>
            <a:r>
              <a:rPr lang="en-US" sz="1400" dirty="0" smtClean="0"/>
              <a:t>timing</a:t>
            </a:r>
            <a:endParaRPr lang="en-US" sz="1400" dirty="0"/>
          </a:p>
        </p:txBody>
      </p:sp>
      <p:sp>
        <p:nvSpPr>
          <p:cNvPr id="16" name="TextBox 15">
            <a:extLst>
              <a:ext uri="{FF2B5EF4-FFF2-40B4-BE49-F238E27FC236}">
                <a16:creationId xmlns:a16="http://schemas.microsoft.com/office/drawing/2014/main" id="{B9D41A4C-34EB-4D12-915F-14726021846D}"/>
              </a:ext>
            </a:extLst>
          </p:cNvPr>
          <p:cNvSpPr txBox="1"/>
          <p:nvPr/>
        </p:nvSpPr>
        <p:spPr>
          <a:xfrm>
            <a:off x="4206861" y="2761967"/>
            <a:ext cx="2088230" cy="861774"/>
          </a:xfrm>
          <a:prstGeom prst="rect">
            <a:avLst/>
          </a:prstGeom>
          <a:noFill/>
        </p:spPr>
        <p:txBody>
          <a:bodyPr wrap="square" rtlCol="0">
            <a:spAutoFit/>
          </a:bodyPr>
          <a:lstStyle/>
          <a:p>
            <a:r>
              <a:rPr lang="en-US" dirty="0"/>
              <a:t> </a:t>
            </a:r>
            <a:endParaRPr lang="ar-IQ" dirty="0"/>
          </a:p>
          <a:p>
            <a:r>
              <a:rPr lang="en-US" dirty="0"/>
              <a:t> </a:t>
            </a:r>
            <a:r>
              <a:rPr lang="en-US" sz="1400" dirty="0"/>
              <a:t>long list to do in short timing </a:t>
            </a:r>
          </a:p>
        </p:txBody>
      </p:sp>
      <p:sp>
        <p:nvSpPr>
          <p:cNvPr id="17" name="TextBox 16">
            <a:extLst>
              <a:ext uri="{FF2B5EF4-FFF2-40B4-BE49-F238E27FC236}">
                <a16:creationId xmlns:a16="http://schemas.microsoft.com/office/drawing/2014/main" id="{EB47A4EE-64AF-490A-81AF-559C97B79BA2}"/>
              </a:ext>
            </a:extLst>
          </p:cNvPr>
          <p:cNvSpPr txBox="1"/>
          <p:nvPr/>
        </p:nvSpPr>
        <p:spPr>
          <a:xfrm>
            <a:off x="5668865" y="5441448"/>
            <a:ext cx="2088230" cy="800219"/>
          </a:xfrm>
          <a:prstGeom prst="rect">
            <a:avLst/>
          </a:prstGeom>
          <a:noFill/>
        </p:spPr>
        <p:txBody>
          <a:bodyPr wrap="square" rtlCol="0">
            <a:spAutoFit/>
          </a:bodyPr>
          <a:lstStyle/>
          <a:p>
            <a:r>
              <a:rPr lang="en-US" dirty="0"/>
              <a:t> </a:t>
            </a:r>
            <a:r>
              <a:rPr lang="en-US" sz="1400" dirty="0"/>
              <a:t>the number of applicants for the competition is </a:t>
            </a:r>
            <a:r>
              <a:rPr lang="en-US" sz="1400" dirty="0" smtClean="0"/>
              <a:t>large</a:t>
            </a:r>
            <a:endParaRPr lang="en-US" sz="1400" dirty="0"/>
          </a:p>
        </p:txBody>
      </p:sp>
      <p:sp>
        <p:nvSpPr>
          <p:cNvPr id="18" name="TextBox 17">
            <a:extLst>
              <a:ext uri="{FF2B5EF4-FFF2-40B4-BE49-F238E27FC236}">
                <a16:creationId xmlns:a16="http://schemas.microsoft.com/office/drawing/2014/main" id="{6B7861AC-E236-459A-A002-022CA367BA6C}"/>
              </a:ext>
            </a:extLst>
          </p:cNvPr>
          <p:cNvSpPr txBox="1"/>
          <p:nvPr/>
        </p:nvSpPr>
        <p:spPr>
          <a:xfrm>
            <a:off x="248651" y="4877231"/>
            <a:ext cx="2088230" cy="861774"/>
          </a:xfrm>
          <a:prstGeom prst="rect">
            <a:avLst/>
          </a:prstGeom>
          <a:noFill/>
        </p:spPr>
        <p:txBody>
          <a:bodyPr wrap="square" rtlCol="0">
            <a:spAutoFit/>
          </a:bodyPr>
          <a:lstStyle/>
          <a:p>
            <a:r>
              <a:rPr lang="en-US" dirty="0"/>
              <a:t> </a:t>
            </a:r>
            <a:endParaRPr lang="ar-IQ" dirty="0"/>
          </a:p>
          <a:p>
            <a:r>
              <a:rPr lang="en-US" dirty="0"/>
              <a:t> </a:t>
            </a:r>
            <a:r>
              <a:rPr lang="en-US" sz="1400" dirty="0"/>
              <a:t>short list to do in short timing </a:t>
            </a:r>
          </a:p>
        </p:txBody>
      </p:sp>
      <p:sp>
        <p:nvSpPr>
          <p:cNvPr id="19" name="TextBox 18">
            <a:extLst>
              <a:ext uri="{FF2B5EF4-FFF2-40B4-BE49-F238E27FC236}">
                <a16:creationId xmlns:a16="http://schemas.microsoft.com/office/drawing/2014/main" id="{B782D984-877B-4524-9762-013487EBDD08}"/>
              </a:ext>
            </a:extLst>
          </p:cNvPr>
          <p:cNvSpPr txBox="1"/>
          <p:nvPr/>
        </p:nvSpPr>
        <p:spPr>
          <a:xfrm>
            <a:off x="370441" y="1785585"/>
            <a:ext cx="2088230" cy="861774"/>
          </a:xfrm>
          <a:prstGeom prst="rect">
            <a:avLst/>
          </a:prstGeom>
          <a:noFill/>
        </p:spPr>
        <p:txBody>
          <a:bodyPr wrap="square" rtlCol="0">
            <a:spAutoFit/>
          </a:bodyPr>
          <a:lstStyle/>
          <a:p>
            <a:r>
              <a:rPr lang="en-US" dirty="0"/>
              <a:t> </a:t>
            </a:r>
            <a:endParaRPr lang="ar-IQ" dirty="0"/>
          </a:p>
          <a:p>
            <a:r>
              <a:rPr lang="en-US" dirty="0"/>
              <a:t> </a:t>
            </a:r>
            <a:r>
              <a:rPr lang="en-US" sz="1400" dirty="0"/>
              <a:t>the competition made in good </a:t>
            </a:r>
            <a:r>
              <a:rPr lang="en-US" sz="1400" dirty="0" smtClean="0"/>
              <a:t>timing</a:t>
            </a:r>
            <a:endParaRPr lang="en-US" sz="1400" dirty="0"/>
          </a:p>
        </p:txBody>
      </p:sp>
      <p:sp>
        <p:nvSpPr>
          <p:cNvPr id="20" name="TextBox 19">
            <a:extLst>
              <a:ext uri="{FF2B5EF4-FFF2-40B4-BE49-F238E27FC236}">
                <a16:creationId xmlns:a16="http://schemas.microsoft.com/office/drawing/2014/main" id="{17179F85-8399-45E4-8713-C74CC638BF68}"/>
              </a:ext>
            </a:extLst>
          </p:cNvPr>
          <p:cNvSpPr txBox="1"/>
          <p:nvPr/>
        </p:nvSpPr>
        <p:spPr>
          <a:xfrm>
            <a:off x="3203848" y="5154230"/>
            <a:ext cx="2088230" cy="800219"/>
          </a:xfrm>
          <a:prstGeom prst="rect">
            <a:avLst/>
          </a:prstGeom>
          <a:noFill/>
        </p:spPr>
        <p:txBody>
          <a:bodyPr wrap="square" rtlCol="0">
            <a:spAutoFit/>
          </a:bodyPr>
          <a:lstStyle/>
          <a:p>
            <a:r>
              <a:rPr lang="en-US" dirty="0"/>
              <a:t> </a:t>
            </a:r>
            <a:r>
              <a:rPr lang="en-US" sz="1400" dirty="0"/>
              <a:t>the number of applicants for the competition is </a:t>
            </a:r>
            <a:r>
              <a:rPr lang="en-US" sz="1400" dirty="0" smtClean="0"/>
              <a:t>limited</a:t>
            </a:r>
            <a:endParaRPr lang="en-US" sz="1400" dirty="0"/>
          </a:p>
        </p:txBody>
      </p:sp>
    </p:spTree>
    <p:custDataLst>
      <p:tags r:id="rId1"/>
    </p:custDataLst>
    <p:extLst>
      <p:ext uri="{BB962C8B-B14F-4D97-AF65-F5344CB8AC3E}">
        <p14:creationId xmlns:p14="http://schemas.microsoft.com/office/powerpoint/2010/main" val="3836725244"/>
      </p:ext>
    </p:extLst>
  </p:cSld>
  <p:clrMapOvr>
    <a:masterClrMapping/>
  </p:clrMapOvr>
  <mc:AlternateContent xmlns:mc="http://schemas.openxmlformats.org/markup-compatibility/2006" xmlns:p14="http://schemas.microsoft.com/office/powerpoint/2010/main">
    <mc:Choice Requires="p14">
      <p:transition spd="slow" p14:dur="2000" advTm="32303"/>
    </mc:Choice>
    <mc:Fallback xmlns="">
      <p:transition spd="slow" advTm="323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250"/>
                                  </p:stCondLst>
                                  <p:childTnLst>
                                    <p:set>
                                      <p:cBhvr>
                                        <p:cTn id="25" dur="1" fill="hold">
                                          <p:stCondLst>
                                            <p:cond delay="0"/>
                                          </p:stCondLst>
                                        </p:cTn>
                                        <p:tgtEl>
                                          <p:spTgt spid="9"/>
                                        </p:tgtEl>
                                        <p:attrNameLst>
                                          <p:attrName>style.visibility</p:attrName>
                                        </p:attrNameLst>
                                      </p:cBhvr>
                                      <p:to>
                                        <p:strVal val="visible"/>
                                      </p:to>
                                    </p:set>
                                    <p:anim calcmode="lin" valueType="num">
                                      <p:cBhvr>
                                        <p:cTn id="26" dur="750" fill="hold"/>
                                        <p:tgtEl>
                                          <p:spTgt spid="9"/>
                                        </p:tgtEl>
                                        <p:attrNameLst>
                                          <p:attrName>ppt_w</p:attrName>
                                        </p:attrNameLst>
                                      </p:cBhvr>
                                      <p:tavLst>
                                        <p:tav tm="0">
                                          <p:val>
                                            <p:fltVal val="0"/>
                                          </p:val>
                                        </p:tav>
                                        <p:tav tm="100000">
                                          <p:val>
                                            <p:strVal val="#ppt_w"/>
                                          </p:val>
                                        </p:tav>
                                      </p:tavLst>
                                    </p:anim>
                                    <p:anim calcmode="lin" valueType="num">
                                      <p:cBhvr>
                                        <p:cTn id="27" dur="750" fill="hold"/>
                                        <p:tgtEl>
                                          <p:spTgt spid="9"/>
                                        </p:tgtEl>
                                        <p:attrNameLst>
                                          <p:attrName>ppt_h</p:attrName>
                                        </p:attrNameLst>
                                      </p:cBhvr>
                                      <p:tavLst>
                                        <p:tav tm="0">
                                          <p:val>
                                            <p:fltVal val="0"/>
                                          </p:val>
                                        </p:tav>
                                        <p:tav tm="100000">
                                          <p:val>
                                            <p:strVal val="#ppt_h"/>
                                          </p:val>
                                        </p:tav>
                                      </p:tavLst>
                                    </p:anim>
                                    <p:animEffect transition="in" filter="fade">
                                      <p:cBhvr>
                                        <p:cTn id="28" dur="75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25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2000"/>
                                        <p:tgtEl>
                                          <p:spTgt spid="3"/>
                                        </p:tgtEl>
                                      </p:cBhvr>
                                    </p:animEffect>
                                    <p:anim calcmode="lin" valueType="num">
                                      <p:cBhvr>
                                        <p:cTn id="34" dur="2000" fill="hold"/>
                                        <p:tgtEl>
                                          <p:spTgt spid="3"/>
                                        </p:tgtEl>
                                        <p:attrNameLst>
                                          <p:attrName>ppt_w</p:attrName>
                                        </p:attrNameLst>
                                      </p:cBhvr>
                                      <p:tavLst>
                                        <p:tav tm="0" fmla="#ppt_w*sin(2.5*pi*$)">
                                          <p:val>
                                            <p:fltVal val="0"/>
                                          </p:val>
                                        </p:tav>
                                        <p:tav tm="100000">
                                          <p:val>
                                            <p:fltVal val="1"/>
                                          </p:val>
                                        </p:tav>
                                      </p:tavLst>
                                    </p:anim>
                                    <p:anim calcmode="lin" valueType="num">
                                      <p:cBhvr>
                                        <p:cTn id="35"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25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nodeType="clickEffect">
                                  <p:stCondLst>
                                    <p:cond delay="25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2000"/>
                                        <p:tgtEl>
                                          <p:spTgt spid="11"/>
                                        </p:tgtEl>
                                      </p:cBhvr>
                                    </p:animEffect>
                                    <p:anim calcmode="lin" valueType="num">
                                      <p:cBhvr>
                                        <p:cTn id="46" dur="2000" fill="hold"/>
                                        <p:tgtEl>
                                          <p:spTgt spid="11"/>
                                        </p:tgtEl>
                                        <p:attrNameLst>
                                          <p:attrName>ppt_w</p:attrName>
                                        </p:attrNameLst>
                                      </p:cBhvr>
                                      <p:tavLst>
                                        <p:tav tm="0" fmla="#ppt_w*sin(2.5*pi*$)">
                                          <p:val>
                                            <p:fltVal val="0"/>
                                          </p:val>
                                        </p:tav>
                                        <p:tav tm="100000">
                                          <p:val>
                                            <p:fltVal val="1"/>
                                          </p:val>
                                        </p:tav>
                                      </p:tavLst>
                                    </p:anim>
                                    <p:anim calcmode="lin" valueType="num">
                                      <p:cBhvr>
                                        <p:cTn id="47"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750"/>
                                  </p:stCondLst>
                                  <p:childTnLst>
                                    <p:set>
                                      <p:cBhvr>
                                        <p:cTn id="51" dur="1" fill="hold">
                                          <p:stCondLst>
                                            <p:cond delay="0"/>
                                          </p:stCondLst>
                                        </p:cTn>
                                        <p:tgtEl>
                                          <p:spTgt spid="15"/>
                                        </p:tgtEl>
                                        <p:attrNameLst>
                                          <p:attrName>style.visibility</p:attrName>
                                        </p:attrNameLst>
                                      </p:cBhvr>
                                      <p:to>
                                        <p:strVal val="visible"/>
                                      </p:to>
                                    </p:set>
                                    <p:anim calcmode="lin" valueType="num">
                                      <p:cBhvr>
                                        <p:cTn id="52" dur="1750" fill="hold"/>
                                        <p:tgtEl>
                                          <p:spTgt spid="15"/>
                                        </p:tgtEl>
                                        <p:attrNameLst>
                                          <p:attrName>ppt_w</p:attrName>
                                        </p:attrNameLst>
                                      </p:cBhvr>
                                      <p:tavLst>
                                        <p:tav tm="0">
                                          <p:val>
                                            <p:fltVal val="0"/>
                                          </p:val>
                                        </p:tav>
                                        <p:tav tm="100000">
                                          <p:val>
                                            <p:strVal val="#ppt_w"/>
                                          </p:val>
                                        </p:tav>
                                      </p:tavLst>
                                    </p:anim>
                                    <p:anim calcmode="lin" valueType="num">
                                      <p:cBhvr>
                                        <p:cTn id="53" dur="1750" fill="hold"/>
                                        <p:tgtEl>
                                          <p:spTgt spid="15"/>
                                        </p:tgtEl>
                                        <p:attrNameLst>
                                          <p:attrName>ppt_h</p:attrName>
                                        </p:attrNameLst>
                                      </p:cBhvr>
                                      <p:tavLst>
                                        <p:tav tm="0">
                                          <p:val>
                                            <p:fltVal val="0"/>
                                          </p:val>
                                        </p:tav>
                                        <p:tav tm="100000">
                                          <p:val>
                                            <p:strVal val="#ppt_h"/>
                                          </p:val>
                                        </p:tav>
                                      </p:tavLst>
                                    </p:anim>
                                    <p:animEffect transition="in" filter="fade">
                                      <p:cBhvr>
                                        <p:cTn id="54" dur="175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750" fill="hold"/>
                                        <p:tgtEl>
                                          <p:spTgt spid="16"/>
                                        </p:tgtEl>
                                        <p:attrNameLst>
                                          <p:attrName>ppt_w</p:attrName>
                                        </p:attrNameLst>
                                      </p:cBhvr>
                                      <p:tavLst>
                                        <p:tav tm="0">
                                          <p:val>
                                            <p:fltVal val="0"/>
                                          </p:val>
                                        </p:tav>
                                        <p:tav tm="100000">
                                          <p:val>
                                            <p:strVal val="#ppt_w"/>
                                          </p:val>
                                        </p:tav>
                                      </p:tavLst>
                                    </p:anim>
                                    <p:anim calcmode="lin" valueType="num">
                                      <p:cBhvr>
                                        <p:cTn id="60" dur="1750" fill="hold"/>
                                        <p:tgtEl>
                                          <p:spTgt spid="16"/>
                                        </p:tgtEl>
                                        <p:attrNameLst>
                                          <p:attrName>ppt_h</p:attrName>
                                        </p:attrNameLst>
                                      </p:cBhvr>
                                      <p:tavLst>
                                        <p:tav tm="0">
                                          <p:val>
                                            <p:fltVal val="0"/>
                                          </p:val>
                                        </p:tav>
                                        <p:tav tm="100000">
                                          <p:val>
                                            <p:strVal val="#ppt_h"/>
                                          </p:val>
                                        </p:tav>
                                      </p:tavLst>
                                    </p:anim>
                                    <p:animEffect transition="in" filter="fade">
                                      <p:cBhvr>
                                        <p:cTn id="61" dur="175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1750" fill="hold"/>
                                        <p:tgtEl>
                                          <p:spTgt spid="17"/>
                                        </p:tgtEl>
                                        <p:attrNameLst>
                                          <p:attrName>ppt_w</p:attrName>
                                        </p:attrNameLst>
                                      </p:cBhvr>
                                      <p:tavLst>
                                        <p:tav tm="0">
                                          <p:val>
                                            <p:fltVal val="0"/>
                                          </p:val>
                                        </p:tav>
                                        <p:tav tm="100000">
                                          <p:val>
                                            <p:strVal val="#ppt_w"/>
                                          </p:val>
                                        </p:tav>
                                      </p:tavLst>
                                    </p:anim>
                                    <p:anim calcmode="lin" valueType="num">
                                      <p:cBhvr>
                                        <p:cTn id="67" dur="1750" fill="hold"/>
                                        <p:tgtEl>
                                          <p:spTgt spid="17"/>
                                        </p:tgtEl>
                                        <p:attrNameLst>
                                          <p:attrName>ppt_h</p:attrName>
                                        </p:attrNameLst>
                                      </p:cBhvr>
                                      <p:tavLst>
                                        <p:tav tm="0">
                                          <p:val>
                                            <p:fltVal val="0"/>
                                          </p:val>
                                        </p:tav>
                                        <p:tav tm="100000">
                                          <p:val>
                                            <p:strVal val="#ppt_h"/>
                                          </p:val>
                                        </p:tav>
                                      </p:tavLst>
                                    </p:anim>
                                    <p:animEffect transition="in" filter="fade">
                                      <p:cBhvr>
                                        <p:cTn id="68" dur="175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1750" fill="hold"/>
                                        <p:tgtEl>
                                          <p:spTgt spid="20"/>
                                        </p:tgtEl>
                                        <p:attrNameLst>
                                          <p:attrName>ppt_w</p:attrName>
                                        </p:attrNameLst>
                                      </p:cBhvr>
                                      <p:tavLst>
                                        <p:tav tm="0">
                                          <p:val>
                                            <p:fltVal val="0"/>
                                          </p:val>
                                        </p:tav>
                                        <p:tav tm="100000">
                                          <p:val>
                                            <p:strVal val="#ppt_w"/>
                                          </p:val>
                                        </p:tav>
                                      </p:tavLst>
                                    </p:anim>
                                    <p:anim calcmode="lin" valueType="num">
                                      <p:cBhvr>
                                        <p:cTn id="74" dur="1750" fill="hold"/>
                                        <p:tgtEl>
                                          <p:spTgt spid="20"/>
                                        </p:tgtEl>
                                        <p:attrNameLst>
                                          <p:attrName>ppt_h</p:attrName>
                                        </p:attrNameLst>
                                      </p:cBhvr>
                                      <p:tavLst>
                                        <p:tav tm="0">
                                          <p:val>
                                            <p:fltVal val="0"/>
                                          </p:val>
                                        </p:tav>
                                        <p:tav tm="100000">
                                          <p:val>
                                            <p:strVal val="#ppt_h"/>
                                          </p:val>
                                        </p:tav>
                                      </p:tavLst>
                                    </p:anim>
                                    <p:animEffect transition="in" filter="fade">
                                      <p:cBhvr>
                                        <p:cTn id="75" dur="175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750" fill="hold"/>
                                        <p:tgtEl>
                                          <p:spTgt spid="18"/>
                                        </p:tgtEl>
                                        <p:attrNameLst>
                                          <p:attrName>ppt_w</p:attrName>
                                        </p:attrNameLst>
                                      </p:cBhvr>
                                      <p:tavLst>
                                        <p:tav tm="0">
                                          <p:val>
                                            <p:fltVal val="0"/>
                                          </p:val>
                                        </p:tav>
                                        <p:tav tm="100000">
                                          <p:val>
                                            <p:strVal val="#ppt_w"/>
                                          </p:val>
                                        </p:tav>
                                      </p:tavLst>
                                    </p:anim>
                                    <p:anim calcmode="lin" valueType="num">
                                      <p:cBhvr>
                                        <p:cTn id="81" dur="1750" fill="hold"/>
                                        <p:tgtEl>
                                          <p:spTgt spid="18"/>
                                        </p:tgtEl>
                                        <p:attrNameLst>
                                          <p:attrName>ppt_h</p:attrName>
                                        </p:attrNameLst>
                                      </p:cBhvr>
                                      <p:tavLst>
                                        <p:tav tm="0">
                                          <p:val>
                                            <p:fltVal val="0"/>
                                          </p:val>
                                        </p:tav>
                                        <p:tav tm="100000">
                                          <p:val>
                                            <p:strVal val="#ppt_h"/>
                                          </p:val>
                                        </p:tav>
                                      </p:tavLst>
                                    </p:anim>
                                    <p:animEffect transition="in" filter="fade">
                                      <p:cBhvr>
                                        <p:cTn id="82" dur="1750"/>
                                        <p:tgtEl>
                                          <p:spTgt spid="1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1750" fill="hold"/>
                                        <p:tgtEl>
                                          <p:spTgt spid="19"/>
                                        </p:tgtEl>
                                        <p:attrNameLst>
                                          <p:attrName>ppt_w</p:attrName>
                                        </p:attrNameLst>
                                      </p:cBhvr>
                                      <p:tavLst>
                                        <p:tav tm="0">
                                          <p:val>
                                            <p:fltVal val="0"/>
                                          </p:val>
                                        </p:tav>
                                        <p:tav tm="100000">
                                          <p:val>
                                            <p:strVal val="#ppt_w"/>
                                          </p:val>
                                        </p:tav>
                                      </p:tavLst>
                                    </p:anim>
                                    <p:anim calcmode="lin" valueType="num">
                                      <p:cBhvr>
                                        <p:cTn id="86" dur="1750" fill="hold"/>
                                        <p:tgtEl>
                                          <p:spTgt spid="19"/>
                                        </p:tgtEl>
                                        <p:attrNameLst>
                                          <p:attrName>ppt_h</p:attrName>
                                        </p:attrNameLst>
                                      </p:cBhvr>
                                      <p:tavLst>
                                        <p:tav tm="0">
                                          <p:val>
                                            <p:fltVal val="0"/>
                                          </p:val>
                                        </p:tav>
                                        <p:tav tm="100000">
                                          <p:val>
                                            <p:strVal val="#ppt_h"/>
                                          </p:val>
                                        </p:tav>
                                      </p:tavLst>
                                    </p:anim>
                                    <p:animEffect transition="in" filter="fade">
                                      <p:cBhvr>
                                        <p:cTn id="87" dur="1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9|2.1"/>
</p:tagLst>
</file>

<file path=ppt/tags/tag10.xml><?xml version="1.0" encoding="utf-8"?>
<p:tagLst xmlns:a="http://schemas.openxmlformats.org/drawingml/2006/main" xmlns:r="http://schemas.openxmlformats.org/officeDocument/2006/relationships" xmlns:p="http://schemas.openxmlformats.org/presentationml/2006/main">
  <p:tag name="TIMING" val="|0.9|1.8|2|1.9|2.1|2.2|2.4|2.6|2.3|1.9|1.8"/>
</p:tagLst>
</file>

<file path=ppt/tags/tag11.xml><?xml version="1.0" encoding="utf-8"?>
<p:tagLst xmlns:a="http://schemas.openxmlformats.org/drawingml/2006/main" xmlns:r="http://schemas.openxmlformats.org/officeDocument/2006/relationships" xmlns:p="http://schemas.openxmlformats.org/presentationml/2006/main">
  <p:tag name="TIMING" val="|0.6|2.6|0.8|0.9|1.2|0.9|0.9|0.9|0.9|0.9|0.9|0.9|1|0.9|1|0.9|1|1.3"/>
</p:tagLst>
</file>

<file path=ppt/tags/tag12.xml><?xml version="1.0" encoding="utf-8"?>
<p:tagLst xmlns:a="http://schemas.openxmlformats.org/drawingml/2006/main" xmlns:r="http://schemas.openxmlformats.org/officeDocument/2006/relationships" xmlns:p="http://schemas.openxmlformats.org/presentationml/2006/main">
  <p:tag name="TIMING" val="|1.9"/>
</p:tagLst>
</file>

<file path=ppt/tags/tag2.xml><?xml version="1.0" encoding="utf-8"?>
<p:tagLst xmlns:a="http://schemas.openxmlformats.org/drawingml/2006/main" xmlns:r="http://schemas.openxmlformats.org/officeDocument/2006/relationships" xmlns:p="http://schemas.openxmlformats.org/presentationml/2006/main">
  <p:tag name="TIMING" val="|3.5|3.6|7.9|10.8|2.4|2.6"/>
</p:tagLst>
</file>

<file path=ppt/tags/tag3.xml><?xml version="1.0" encoding="utf-8"?>
<p:tagLst xmlns:a="http://schemas.openxmlformats.org/drawingml/2006/main" xmlns:r="http://schemas.openxmlformats.org/officeDocument/2006/relationships" xmlns:p="http://schemas.openxmlformats.org/presentationml/2006/main">
  <p:tag name="TIMING" val="|1.8|3.9|2.1|2|1.6"/>
</p:tagLst>
</file>

<file path=ppt/tags/tag4.xml><?xml version="1.0" encoding="utf-8"?>
<p:tagLst xmlns:a="http://schemas.openxmlformats.org/drawingml/2006/main" xmlns:r="http://schemas.openxmlformats.org/officeDocument/2006/relationships" xmlns:p="http://schemas.openxmlformats.org/presentationml/2006/main">
  <p:tag name="TIMING" val="|0.7|2.9|2.9|2.8|5.1|1.5|1.9"/>
</p:tagLst>
</file>

<file path=ppt/tags/tag5.xml><?xml version="1.0" encoding="utf-8"?>
<p:tagLst xmlns:a="http://schemas.openxmlformats.org/drawingml/2006/main" xmlns:r="http://schemas.openxmlformats.org/officeDocument/2006/relationships" xmlns:p="http://schemas.openxmlformats.org/presentationml/2006/main">
  <p:tag name="TIMING" val="|0.5|1.4|2.2|1.1"/>
</p:tagLst>
</file>

<file path=ppt/tags/tag6.xml><?xml version="1.0" encoding="utf-8"?>
<p:tagLst xmlns:a="http://schemas.openxmlformats.org/drawingml/2006/main" xmlns:r="http://schemas.openxmlformats.org/officeDocument/2006/relationships" xmlns:p="http://schemas.openxmlformats.org/presentationml/2006/main">
  <p:tag name="TIMING" val="|0.4|1.4|1.7|1.4|1.3"/>
</p:tagLst>
</file>

<file path=ppt/tags/tag7.xml><?xml version="1.0" encoding="utf-8"?>
<p:tagLst xmlns:a="http://schemas.openxmlformats.org/drawingml/2006/main" xmlns:r="http://schemas.openxmlformats.org/officeDocument/2006/relationships" xmlns:p="http://schemas.openxmlformats.org/presentationml/2006/main">
  <p:tag name="TIMING" val="|0.5|2.7|7.9|2.2"/>
</p:tagLst>
</file>

<file path=ppt/tags/tag8.xml><?xml version="1.0" encoding="utf-8"?>
<p:tagLst xmlns:a="http://schemas.openxmlformats.org/drawingml/2006/main" xmlns:r="http://schemas.openxmlformats.org/officeDocument/2006/relationships" xmlns:p="http://schemas.openxmlformats.org/presentationml/2006/main">
  <p:tag name="TIMING" val="|0.5|1.6|3.8|6.1|3.4"/>
</p:tagLst>
</file>

<file path=ppt/tags/tag9.xml><?xml version="1.0" encoding="utf-8"?>
<p:tagLst xmlns:a="http://schemas.openxmlformats.org/drawingml/2006/main" xmlns:r="http://schemas.openxmlformats.org/officeDocument/2006/relationships" xmlns:p="http://schemas.openxmlformats.org/presentationml/2006/main">
  <p:tag name="TIMING" val="|1.1|2.7|2.6|2.3|1.7|2.7|2.3|2.8|3|2.4|2.4|2.3"/>
</p:tagLst>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536</Words>
  <Application>Microsoft Office PowerPoint</Application>
  <PresentationFormat>Bildschirmpräsentation (4:3)</PresentationFormat>
  <Paragraphs>58</Paragraphs>
  <Slides>12</Slides>
  <Notes>0</Notes>
  <HiddenSlides>0</HiddenSlides>
  <MMClips>1</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Arial</vt:lpstr>
      <vt:lpstr>Calibri</vt:lpstr>
      <vt:lpstr>Rockwell Extra Bold</vt:lpstr>
      <vt:lpstr>Times New Roman</vt:lpstr>
      <vt:lpstr>سمة 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ARCH 1</dc:creator>
  <cp:lastModifiedBy>Senger, Paul Felix</cp:lastModifiedBy>
  <cp:revision>62</cp:revision>
  <dcterms:created xsi:type="dcterms:W3CDTF">2021-06-16T16:21:57Z</dcterms:created>
  <dcterms:modified xsi:type="dcterms:W3CDTF">2021-06-19T05:45:47Z</dcterms:modified>
</cp:coreProperties>
</file>