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256" r:id="rId3"/>
    <p:sldId id="260" r:id="rId4"/>
    <p:sldId id="261" r:id="rId5"/>
    <p:sldId id="270" r:id="rId6"/>
    <p:sldId id="268" r:id="rId7"/>
    <p:sldId id="269" r:id="rId8"/>
    <p:sldId id="267" r:id="rId9"/>
    <p:sldId id="266" r:id="rId10"/>
    <p:sldId id="262" r:id="rId11"/>
    <p:sldId id="271" r:id="rId12"/>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2A5"/>
    <a:srgbClr val="292143"/>
    <a:srgbClr val="4B3C7A"/>
    <a:srgbClr val="9DA6AB"/>
    <a:srgbClr val="009E47"/>
    <a:srgbClr val="018899"/>
    <a:srgbClr val="01B8D1"/>
    <a:srgbClr val="BE5691"/>
    <a:srgbClr val="A53F79"/>
    <a:srgbClr val="E678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92" autoAdjust="0"/>
  </p:normalViewPr>
  <p:slideViewPr>
    <p:cSldViewPr snapToGrid="0">
      <p:cViewPr varScale="1">
        <p:scale>
          <a:sx n="67" d="100"/>
          <a:sy n="67" d="100"/>
        </p:scale>
        <p:origin x="8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6F3AF2-4685-4CA2-8BF2-8F73A456CA36}"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48099-1FA5-42F6-8442-0DE896B19E63}" type="slidenum">
              <a:rPr lang="en-US" smtClean="0"/>
              <a:t>‹#›</a:t>
            </a:fld>
            <a:endParaRPr lang="en-US"/>
          </a:p>
        </p:txBody>
      </p:sp>
    </p:spTree>
    <p:extLst>
      <p:ext uri="{BB962C8B-B14F-4D97-AF65-F5344CB8AC3E}">
        <p14:creationId xmlns:p14="http://schemas.microsoft.com/office/powerpoint/2010/main" val="429330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imes New Roman"/>
                <a:ea typeface="Times New Roman"/>
                <a:cs typeface="Times New Roman"/>
                <a:sym typeface="Times New Roman"/>
              </a:rPr>
              <a:t>On 24 of Feb. 1991 the world lead by USA Operation "Desert storm" to liberate Kuwait from the Saddam's invasion. In which Iraq paid still paying a very expensive price of souls and money, one side of that war was destroying every single Electricity Station all over Iraqi soil.</a:t>
            </a:r>
          </a:p>
          <a:p>
            <a:endParaRPr lang="en-US" dirty="0"/>
          </a:p>
        </p:txBody>
      </p:sp>
      <p:sp>
        <p:nvSpPr>
          <p:cNvPr id="4" name="Slide Number Placeholder 3"/>
          <p:cNvSpPr>
            <a:spLocks noGrp="1"/>
          </p:cNvSpPr>
          <p:nvPr>
            <p:ph type="sldNum" sz="quarter" idx="5"/>
          </p:nvPr>
        </p:nvSpPr>
        <p:spPr/>
        <p:txBody>
          <a:bodyPr/>
          <a:lstStyle/>
          <a:p>
            <a:fld id="{C5A48099-1FA5-42F6-8442-0DE896B19E63}" type="slidenum">
              <a:rPr lang="en-US" smtClean="0"/>
              <a:t>3</a:t>
            </a:fld>
            <a:endParaRPr lang="en-US"/>
          </a:p>
        </p:txBody>
      </p:sp>
    </p:spTree>
    <p:extLst>
      <p:ext uri="{BB962C8B-B14F-4D97-AF65-F5344CB8AC3E}">
        <p14:creationId xmlns:p14="http://schemas.microsoft.com/office/powerpoint/2010/main" val="1464162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a:ea typeface="Arial"/>
                <a:cs typeface="Arial"/>
                <a:sym typeface="Arial"/>
              </a:rPr>
              <a:t>Solar energy has not been sufficiently used currently in Iraq. But, this energy source can play an important role in energy generation in Iraq, as the global solar radiation ranging from 2000 kWh/m2 to a 2500 kWh/m2 annual daily average. </a:t>
            </a:r>
            <a:r>
              <a:rPr lang="en-US" dirty="0">
                <a:solidFill>
                  <a:srgbClr val="000000"/>
                </a:solidFill>
                <a:latin typeface="Arial"/>
                <a:ea typeface="Arial"/>
                <a:cs typeface="Arial"/>
                <a:sym typeface="Arial"/>
              </a:rPr>
              <a:t>(Al-</a:t>
            </a:r>
            <a:r>
              <a:rPr lang="en-US" dirty="0" err="1">
                <a:solidFill>
                  <a:srgbClr val="000000"/>
                </a:solidFill>
                <a:latin typeface="Arial"/>
                <a:ea typeface="Arial"/>
                <a:cs typeface="Arial"/>
                <a:sym typeface="Arial"/>
              </a:rPr>
              <a:t>Kayiem</a:t>
            </a:r>
            <a:r>
              <a:rPr lang="en-US" dirty="0">
                <a:solidFill>
                  <a:srgbClr val="000000"/>
                </a:solidFill>
                <a:latin typeface="Arial"/>
                <a:ea typeface="Arial"/>
                <a:cs typeface="Arial"/>
                <a:sym typeface="Arial"/>
              </a:rPr>
              <a:t> and Mohammad 2019)</a:t>
            </a:r>
            <a:r>
              <a:rPr lang="en-US" sz="1200" dirty="0">
                <a:solidFill>
                  <a:srgbClr val="000000"/>
                </a:solidFill>
                <a:latin typeface="Arial"/>
                <a:ea typeface="Arial"/>
                <a:cs typeface="Arial"/>
                <a:sym typeface="Arial"/>
              </a:rPr>
              <a:t>.</a:t>
            </a:r>
          </a:p>
          <a:p>
            <a:endParaRPr lang="en-US" dirty="0"/>
          </a:p>
        </p:txBody>
      </p:sp>
      <p:sp>
        <p:nvSpPr>
          <p:cNvPr id="4" name="Slide Number Placeholder 3"/>
          <p:cNvSpPr>
            <a:spLocks noGrp="1"/>
          </p:cNvSpPr>
          <p:nvPr>
            <p:ph type="sldNum" sz="quarter" idx="5"/>
          </p:nvPr>
        </p:nvSpPr>
        <p:spPr/>
        <p:txBody>
          <a:bodyPr/>
          <a:lstStyle/>
          <a:p>
            <a:fld id="{C5A48099-1FA5-42F6-8442-0DE896B19E63}" type="slidenum">
              <a:rPr lang="en-US" smtClean="0"/>
              <a:t>4</a:t>
            </a:fld>
            <a:endParaRPr lang="en-US"/>
          </a:p>
        </p:txBody>
      </p:sp>
    </p:spTree>
    <p:extLst>
      <p:ext uri="{BB962C8B-B14F-4D97-AF65-F5344CB8AC3E}">
        <p14:creationId xmlns:p14="http://schemas.microsoft.com/office/powerpoint/2010/main" val="1959937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Times New Roman"/>
                <a:ea typeface="Times New Roman"/>
                <a:cs typeface="Times New Roman"/>
                <a:sym typeface="Times New Roman"/>
              </a:rPr>
              <a:t>With the American Invasion 2003 and what followed it from sectarian war, war against Al-Qaeda, and the powerful force of corrupted Politicians (whose are lead Iraq at moment). </a:t>
            </a:r>
            <a:endParaRPr lang="en-US" dirty="0"/>
          </a:p>
        </p:txBody>
      </p:sp>
      <p:sp>
        <p:nvSpPr>
          <p:cNvPr id="4" name="Slide Number Placeholder 3"/>
          <p:cNvSpPr>
            <a:spLocks noGrp="1"/>
          </p:cNvSpPr>
          <p:nvPr>
            <p:ph type="sldNum" sz="quarter" idx="5"/>
          </p:nvPr>
        </p:nvSpPr>
        <p:spPr/>
        <p:txBody>
          <a:bodyPr/>
          <a:lstStyle/>
          <a:p>
            <a:fld id="{C5A48099-1FA5-42F6-8442-0DE896B19E63}" type="slidenum">
              <a:rPr lang="en-US" smtClean="0"/>
              <a:t>5</a:t>
            </a:fld>
            <a:endParaRPr lang="en-US"/>
          </a:p>
        </p:txBody>
      </p:sp>
    </p:spTree>
    <p:extLst>
      <p:ext uri="{BB962C8B-B14F-4D97-AF65-F5344CB8AC3E}">
        <p14:creationId xmlns:p14="http://schemas.microsoft.com/office/powerpoint/2010/main" val="3111842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A8DBB-4090-442E-9BB9-2214AA0EE7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DCEA61F-FC49-43B6-9C64-3D8B923637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F6A75AF-F33A-450B-84A9-DD565F2B2908}"/>
              </a:ext>
            </a:extLst>
          </p:cNvPr>
          <p:cNvSpPr>
            <a:spLocks noGrp="1"/>
          </p:cNvSpPr>
          <p:nvPr>
            <p:ph type="dt" sz="half" idx="10"/>
          </p:nvPr>
        </p:nvSpPr>
        <p:spPr/>
        <p:txBody>
          <a:bodyPr/>
          <a:lstStyle/>
          <a:p>
            <a:fld id="{C6E49C93-97EA-41AA-8857-2F4389BF27D3}" type="datetimeFigureOut">
              <a:rPr lang="en-IN" smtClean="0"/>
              <a:t>16-06-2021</a:t>
            </a:fld>
            <a:endParaRPr lang="en-IN"/>
          </a:p>
        </p:txBody>
      </p:sp>
      <p:sp>
        <p:nvSpPr>
          <p:cNvPr id="5" name="Footer Placeholder 4">
            <a:extLst>
              <a:ext uri="{FF2B5EF4-FFF2-40B4-BE49-F238E27FC236}">
                <a16:creationId xmlns:a16="http://schemas.microsoft.com/office/drawing/2014/main" id="{A931BE81-00FA-4D75-868C-546F94A9352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A139ED8-6F04-4717-ABC6-14599447229C}"/>
              </a:ext>
            </a:extLst>
          </p:cNvPr>
          <p:cNvSpPr>
            <a:spLocks noGrp="1"/>
          </p:cNvSpPr>
          <p:nvPr>
            <p:ph type="sldNum" sz="quarter" idx="12"/>
          </p:nvPr>
        </p:nvSpPr>
        <p:spPr/>
        <p:txBody>
          <a:bodyPr/>
          <a:lstStyle/>
          <a:p>
            <a:fld id="{7E666906-2B15-4A6F-9203-2F244DC8F738}" type="slidenum">
              <a:rPr lang="en-IN" smtClean="0"/>
              <a:t>‹#›</a:t>
            </a:fld>
            <a:endParaRPr lang="en-IN"/>
          </a:p>
        </p:txBody>
      </p:sp>
    </p:spTree>
    <p:extLst>
      <p:ext uri="{BB962C8B-B14F-4D97-AF65-F5344CB8AC3E}">
        <p14:creationId xmlns:p14="http://schemas.microsoft.com/office/powerpoint/2010/main" val="178740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55F8A-6E06-4757-A82F-57BEBADF250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3D13ACA-EEC7-48A1-82E7-95FF460ACB7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90671AB-62E3-4A03-B8E9-A3EB5EB1D23B}"/>
              </a:ext>
            </a:extLst>
          </p:cNvPr>
          <p:cNvSpPr>
            <a:spLocks noGrp="1"/>
          </p:cNvSpPr>
          <p:nvPr>
            <p:ph type="dt" sz="half" idx="10"/>
          </p:nvPr>
        </p:nvSpPr>
        <p:spPr/>
        <p:txBody>
          <a:bodyPr/>
          <a:lstStyle/>
          <a:p>
            <a:fld id="{C6E49C93-97EA-41AA-8857-2F4389BF27D3}" type="datetimeFigureOut">
              <a:rPr lang="en-IN" smtClean="0"/>
              <a:t>16-06-2021</a:t>
            </a:fld>
            <a:endParaRPr lang="en-IN"/>
          </a:p>
        </p:txBody>
      </p:sp>
      <p:sp>
        <p:nvSpPr>
          <p:cNvPr id="5" name="Footer Placeholder 4">
            <a:extLst>
              <a:ext uri="{FF2B5EF4-FFF2-40B4-BE49-F238E27FC236}">
                <a16:creationId xmlns:a16="http://schemas.microsoft.com/office/drawing/2014/main" id="{F49A013C-B1E6-4D76-8B5B-130CA6E3CB4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B24B4CF-7EC5-438B-AD77-AC91BF5408D5}"/>
              </a:ext>
            </a:extLst>
          </p:cNvPr>
          <p:cNvSpPr>
            <a:spLocks noGrp="1"/>
          </p:cNvSpPr>
          <p:nvPr>
            <p:ph type="sldNum" sz="quarter" idx="12"/>
          </p:nvPr>
        </p:nvSpPr>
        <p:spPr/>
        <p:txBody>
          <a:bodyPr/>
          <a:lstStyle/>
          <a:p>
            <a:fld id="{7E666906-2B15-4A6F-9203-2F244DC8F738}" type="slidenum">
              <a:rPr lang="en-IN" smtClean="0"/>
              <a:t>‹#›</a:t>
            </a:fld>
            <a:endParaRPr lang="en-IN"/>
          </a:p>
        </p:txBody>
      </p:sp>
    </p:spTree>
    <p:extLst>
      <p:ext uri="{BB962C8B-B14F-4D97-AF65-F5344CB8AC3E}">
        <p14:creationId xmlns:p14="http://schemas.microsoft.com/office/powerpoint/2010/main" val="3539709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442858-BC07-4E55-922B-03110AF7B7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C5F2544-5DD1-46D5-A72B-1BEEBC000C2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6D57C0B-7B0C-473C-8EF7-638839DE6826}"/>
              </a:ext>
            </a:extLst>
          </p:cNvPr>
          <p:cNvSpPr>
            <a:spLocks noGrp="1"/>
          </p:cNvSpPr>
          <p:nvPr>
            <p:ph type="dt" sz="half" idx="10"/>
          </p:nvPr>
        </p:nvSpPr>
        <p:spPr/>
        <p:txBody>
          <a:bodyPr/>
          <a:lstStyle/>
          <a:p>
            <a:fld id="{C6E49C93-97EA-41AA-8857-2F4389BF27D3}" type="datetimeFigureOut">
              <a:rPr lang="en-IN" smtClean="0"/>
              <a:t>16-06-2021</a:t>
            </a:fld>
            <a:endParaRPr lang="en-IN"/>
          </a:p>
        </p:txBody>
      </p:sp>
      <p:sp>
        <p:nvSpPr>
          <p:cNvPr id="5" name="Footer Placeholder 4">
            <a:extLst>
              <a:ext uri="{FF2B5EF4-FFF2-40B4-BE49-F238E27FC236}">
                <a16:creationId xmlns:a16="http://schemas.microsoft.com/office/drawing/2014/main" id="{F41A714E-1CE1-4436-B19C-DDCF2D60E58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7540B01-D83E-4AD8-91CE-35F4E19F0897}"/>
              </a:ext>
            </a:extLst>
          </p:cNvPr>
          <p:cNvSpPr>
            <a:spLocks noGrp="1"/>
          </p:cNvSpPr>
          <p:nvPr>
            <p:ph type="sldNum" sz="quarter" idx="12"/>
          </p:nvPr>
        </p:nvSpPr>
        <p:spPr/>
        <p:txBody>
          <a:bodyPr/>
          <a:lstStyle/>
          <a:p>
            <a:fld id="{7E666906-2B15-4A6F-9203-2F244DC8F738}" type="slidenum">
              <a:rPr lang="en-IN" smtClean="0"/>
              <a:t>‹#›</a:t>
            </a:fld>
            <a:endParaRPr lang="en-IN"/>
          </a:p>
        </p:txBody>
      </p:sp>
    </p:spTree>
    <p:extLst>
      <p:ext uri="{BB962C8B-B14F-4D97-AF65-F5344CB8AC3E}">
        <p14:creationId xmlns:p14="http://schemas.microsoft.com/office/powerpoint/2010/main" val="1478009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9790671" y="4546233"/>
            <a:ext cx="2255229" cy="2310064"/>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9" name="Google Shape;29;p2"/>
          <p:cNvGrpSpPr/>
          <p:nvPr/>
        </p:nvGrpSpPr>
        <p:grpSpPr>
          <a:xfrm>
            <a:off x="6724671" y="0"/>
            <a:ext cx="5085429" cy="5118803"/>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 name="Google Shape;46;p2"/>
          <p:cNvSpPr txBox="1">
            <a:spLocks noGrp="1"/>
          </p:cNvSpPr>
          <p:nvPr>
            <p:ph type="ctrTitle"/>
          </p:nvPr>
        </p:nvSpPr>
        <p:spPr>
          <a:xfrm>
            <a:off x="1098667" y="2151751"/>
            <a:ext cx="5674000" cy="24972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47" name="Google Shape;47;p2"/>
          <p:cNvSpPr txBox="1">
            <a:spLocks noGrp="1"/>
          </p:cNvSpPr>
          <p:nvPr>
            <p:ph type="subTitle" idx="1"/>
          </p:nvPr>
        </p:nvSpPr>
        <p:spPr>
          <a:xfrm>
            <a:off x="1098667" y="4795067"/>
            <a:ext cx="5674000" cy="927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2133">
                <a:solidFill>
                  <a:schemeClr val="lt1"/>
                </a:solidFill>
              </a:defRPr>
            </a:lvl1pPr>
            <a:lvl2pPr lvl="1">
              <a:lnSpc>
                <a:spcPct val="100000"/>
              </a:lnSpc>
              <a:spcBef>
                <a:spcPts val="0"/>
              </a:spcBef>
              <a:spcAft>
                <a:spcPts val="0"/>
              </a:spcAft>
              <a:buClr>
                <a:schemeClr val="lt1"/>
              </a:buClr>
              <a:buSzPts val="1600"/>
              <a:buNone/>
              <a:defRPr sz="2133">
                <a:solidFill>
                  <a:schemeClr val="lt1"/>
                </a:solidFill>
              </a:defRPr>
            </a:lvl2pPr>
            <a:lvl3pPr lvl="2">
              <a:lnSpc>
                <a:spcPct val="100000"/>
              </a:lnSpc>
              <a:spcBef>
                <a:spcPts val="0"/>
              </a:spcBef>
              <a:spcAft>
                <a:spcPts val="0"/>
              </a:spcAft>
              <a:buClr>
                <a:schemeClr val="lt1"/>
              </a:buClr>
              <a:buSzPts val="1600"/>
              <a:buNone/>
              <a:defRPr sz="2133">
                <a:solidFill>
                  <a:schemeClr val="lt1"/>
                </a:solidFill>
              </a:defRPr>
            </a:lvl3pPr>
            <a:lvl4pPr lvl="3">
              <a:lnSpc>
                <a:spcPct val="100000"/>
              </a:lnSpc>
              <a:spcBef>
                <a:spcPts val="0"/>
              </a:spcBef>
              <a:spcAft>
                <a:spcPts val="0"/>
              </a:spcAft>
              <a:buClr>
                <a:schemeClr val="lt1"/>
              </a:buClr>
              <a:buSzPts val="1600"/>
              <a:buNone/>
              <a:defRPr sz="2133">
                <a:solidFill>
                  <a:schemeClr val="lt1"/>
                </a:solidFill>
              </a:defRPr>
            </a:lvl4pPr>
            <a:lvl5pPr lvl="4">
              <a:lnSpc>
                <a:spcPct val="100000"/>
              </a:lnSpc>
              <a:spcBef>
                <a:spcPts val="0"/>
              </a:spcBef>
              <a:spcAft>
                <a:spcPts val="0"/>
              </a:spcAft>
              <a:buClr>
                <a:schemeClr val="lt1"/>
              </a:buClr>
              <a:buSzPts val="1600"/>
              <a:buNone/>
              <a:defRPr sz="2133">
                <a:solidFill>
                  <a:schemeClr val="lt1"/>
                </a:solidFill>
              </a:defRPr>
            </a:lvl5pPr>
            <a:lvl6pPr lvl="5">
              <a:lnSpc>
                <a:spcPct val="100000"/>
              </a:lnSpc>
              <a:spcBef>
                <a:spcPts val="0"/>
              </a:spcBef>
              <a:spcAft>
                <a:spcPts val="0"/>
              </a:spcAft>
              <a:buClr>
                <a:schemeClr val="lt1"/>
              </a:buClr>
              <a:buSzPts val="1600"/>
              <a:buNone/>
              <a:defRPr sz="2133">
                <a:solidFill>
                  <a:schemeClr val="lt1"/>
                </a:solidFill>
              </a:defRPr>
            </a:lvl6pPr>
            <a:lvl7pPr lvl="6">
              <a:lnSpc>
                <a:spcPct val="100000"/>
              </a:lnSpc>
              <a:spcBef>
                <a:spcPts val="0"/>
              </a:spcBef>
              <a:spcAft>
                <a:spcPts val="0"/>
              </a:spcAft>
              <a:buClr>
                <a:schemeClr val="lt1"/>
              </a:buClr>
              <a:buSzPts val="1600"/>
              <a:buNone/>
              <a:defRPr sz="2133">
                <a:solidFill>
                  <a:schemeClr val="lt1"/>
                </a:solidFill>
              </a:defRPr>
            </a:lvl7pPr>
            <a:lvl8pPr lvl="7">
              <a:lnSpc>
                <a:spcPct val="100000"/>
              </a:lnSpc>
              <a:spcBef>
                <a:spcPts val="0"/>
              </a:spcBef>
              <a:spcAft>
                <a:spcPts val="0"/>
              </a:spcAft>
              <a:buClr>
                <a:schemeClr val="lt1"/>
              </a:buClr>
              <a:buSzPts val="1600"/>
              <a:buNone/>
              <a:defRPr sz="2133">
                <a:solidFill>
                  <a:schemeClr val="lt1"/>
                </a:solidFill>
              </a:defRPr>
            </a:lvl8pPr>
            <a:lvl9pPr lvl="8">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48" name="Google Shape;48;p2"/>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de" smtClean="0"/>
              <a:pPr/>
              <a:t>‹#›</a:t>
            </a:fld>
            <a:endParaRPr lang="de"/>
          </a:p>
        </p:txBody>
      </p:sp>
    </p:spTree>
    <p:extLst>
      <p:ext uri="{BB962C8B-B14F-4D97-AF65-F5344CB8AC3E}">
        <p14:creationId xmlns:p14="http://schemas.microsoft.com/office/powerpoint/2010/main" val="3745892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95693" y="4542"/>
            <a:ext cx="1644287" cy="1846047"/>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3" name="Google Shape;63;p3"/>
          <p:cNvGrpSpPr/>
          <p:nvPr/>
        </p:nvGrpSpPr>
        <p:grpSpPr>
          <a:xfrm>
            <a:off x="9033445" y="3872011"/>
            <a:ext cx="2914864" cy="29860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2" name="Google Shape;82;p3"/>
          <p:cNvSpPr txBox="1">
            <a:spLocks noGrp="1"/>
          </p:cNvSpPr>
          <p:nvPr>
            <p:ph type="title"/>
          </p:nvPr>
        </p:nvSpPr>
        <p:spPr>
          <a:xfrm>
            <a:off x="1098667" y="2151767"/>
            <a:ext cx="7810400" cy="24972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83" name="Google Shape;83;p3"/>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de" smtClean="0"/>
              <a:pPr/>
              <a:t>‹#›</a:t>
            </a:fld>
            <a:endParaRPr lang="de"/>
          </a:p>
        </p:txBody>
      </p:sp>
    </p:spTree>
    <p:extLst>
      <p:ext uri="{BB962C8B-B14F-4D97-AF65-F5344CB8AC3E}">
        <p14:creationId xmlns:p14="http://schemas.microsoft.com/office/powerpoint/2010/main" val="838139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grpSp>
        <p:nvGrpSpPr>
          <p:cNvPr id="85" name="Google Shape;85;p4"/>
          <p:cNvGrpSpPr/>
          <p:nvPr/>
        </p:nvGrpSpPr>
        <p:grpSpPr>
          <a:xfrm>
            <a:off x="834621" y="399168"/>
            <a:ext cx="1332416" cy="1332416"/>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4"/>
          <p:cNvSpPr txBox="1">
            <a:spLocks noGrp="1"/>
          </p:cNvSpPr>
          <p:nvPr>
            <p:ph type="title"/>
          </p:nvPr>
        </p:nvSpPr>
        <p:spPr>
          <a:xfrm>
            <a:off x="1738400" y="798100"/>
            <a:ext cx="9374000" cy="1332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738400" y="2653400"/>
            <a:ext cx="9374000" cy="3388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 smtClean="0"/>
              <a:pPr/>
              <a:t>‹#›</a:t>
            </a:fld>
            <a:endParaRPr lang="de"/>
          </a:p>
        </p:txBody>
      </p:sp>
    </p:spTree>
    <p:extLst>
      <p:ext uri="{BB962C8B-B14F-4D97-AF65-F5344CB8AC3E}">
        <p14:creationId xmlns:p14="http://schemas.microsoft.com/office/powerpoint/2010/main" val="1421456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1"/>
        <p:cNvGrpSpPr/>
        <p:nvPr/>
      </p:nvGrpSpPr>
      <p:grpSpPr>
        <a:xfrm>
          <a:off x="0" y="0"/>
          <a:ext cx="0" cy="0"/>
          <a:chOff x="0" y="0"/>
          <a:chExt cx="0" cy="0"/>
        </a:xfrm>
      </p:grpSpPr>
      <p:grpSp>
        <p:nvGrpSpPr>
          <p:cNvPr id="92" name="Google Shape;92;p5"/>
          <p:cNvGrpSpPr/>
          <p:nvPr/>
        </p:nvGrpSpPr>
        <p:grpSpPr>
          <a:xfrm>
            <a:off x="834621" y="399168"/>
            <a:ext cx="1332416" cy="1332416"/>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 name="Google Shape;95;p5"/>
          <p:cNvSpPr txBox="1">
            <a:spLocks noGrp="1"/>
          </p:cNvSpPr>
          <p:nvPr>
            <p:ph type="title"/>
          </p:nvPr>
        </p:nvSpPr>
        <p:spPr>
          <a:xfrm>
            <a:off x="1738400" y="798100"/>
            <a:ext cx="9374000" cy="1332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1738400" y="2653400"/>
            <a:ext cx="4574000" cy="3388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97" name="Google Shape;97;p5"/>
          <p:cNvSpPr txBox="1">
            <a:spLocks noGrp="1"/>
          </p:cNvSpPr>
          <p:nvPr>
            <p:ph type="body" idx="2"/>
          </p:nvPr>
        </p:nvSpPr>
        <p:spPr>
          <a:xfrm>
            <a:off x="6538200" y="2653400"/>
            <a:ext cx="4574000" cy="3388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98" name="Google Shape;98;p5"/>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 smtClean="0"/>
              <a:pPr/>
              <a:t>‹#›</a:t>
            </a:fld>
            <a:endParaRPr lang="de"/>
          </a:p>
        </p:txBody>
      </p:sp>
    </p:spTree>
    <p:extLst>
      <p:ext uri="{BB962C8B-B14F-4D97-AF65-F5344CB8AC3E}">
        <p14:creationId xmlns:p14="http://schemas.microsoft.com/office/powerpoint/2010/main" val="428272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9"/>
        <p:cNvGrpSpPr/>
        <p:nvPr/>
      </p:nvGrpSpPr>
      <p:grpSpPr>
        <a:xfrm>
          <a:off x="0" y="0"/>
          <a:ext cx="0" cy="0"/>
          <a:chOff x="0" y="0"/>
          <a:chExt cx="0" cy="0"/>
        </a:xfrm>
      </p:grpSpPr>
      <p:grpSp>
        <p:nvGrpSpPr>
          <p:cNvPr id="100" name="Google Shape;100;p6"/>
          <p:cNvGrpSpPr/>
          <p:nvPr/>
        </p:nvGrpSpPr>
        <p:grpSpPr>
          <a:xfrm>
            <a:off x="834621" y="399168"/>
            <a:ext cx="1332416" cy="1332416"/>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6"/>
          <p:cNvSpPr txBox="1">
            <a:spLocks noGrp="1"/>
          </p:cNvSpPr>
          <p:nvPr>
            <p:ph type="title"/>
          </p:nvPr>
        </p:nvSpPr>
        <p:spPr>
          <a:xfrm>
            <a:off x="1738400" y="798100"/>
            <a:ext cx="9374000" cy="1332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 smtClean="0"/>
              <a:pPr/>
              <a:t>‹#›</a:t>
            </a:fld>
            <a:endParaRPr lang="de"/>
          </a:p>
        </p:txBody>
      </p:sp>
    </p:spTree>
    <p:extLst>
      <p:ext uri="{BB962C8B-B14F-4D97-AF65-F5344CB8AC3E}">
        <p14:creationId xmlns:p14="http://schemas.microsoft.com/office/powerpoint/2010/main" val="2497459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5"/>
        <p:cNvGrpSpPr/>
        <p:nvPr/>
      </p:nvGrpSpPr>
      <p:grpSpPr>
        <a:xfrm>
          <a:off x="0" y="0"/>
          <a:ext cx="0" cy="0"/>
          <a:chOff x="0" y="0"/>
          <a:chExt cx="0" cy="0"/>
        </a:xfrm>
      </p:grpSpPr>
      <p:grpSp>
        <p:nvGrpSpPr>
          <p:cNvPr id="106" name="Google Shape;106;p7"/>
          <p:cNvGrpSpPr/>
          <p:nvPr/>
        </p:nvGrpSpPr>
        <p:grpSpPr>
          <a:xfrm>
            <a:off x="834621" y="399168"/>
            <a:ext cx="1332416" cy="1332416"/>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7"/>
          <p:cNvSpPr txBox="1">
            <a:spLocks noGrp="1"/>
          </p:cNvSpPr>
          <p:nvPr>
            <p:ph type="title"/>
          </p:nvPr>
        </p:nvSpPr>
        <p:spPr>
          <a:xfrm>
            <a:off x="1738400" y="798100"/>
            <a:ext cx="4416000" cy="212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738400" y="3079567"/>
            <a:ext cx="4416000" cy="29624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111" name="Google Shape;111;p7"/>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 smtClean="0"/>
              <a:pPr/>
              <a:t>‹#›</a:t>
            </a:fld>
            <a:endParaRPr lang="de"/>
          </a:p>
        </p:txBody>
      </p:sp>
    </p:spTree>
    <p:extLst>
      <p:ext uri="{BB962C8B-B14F-4D97-AF65-F5344CB8AC3E}">
        <p14:creationId xmlns:p14="http://schemas.microsoft.com/office/powerpoint/2010/main" val="1468339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9155619" y="1741"/>
            <a:ext cx="3023268" cy="346892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5" name="Google Shape;125;p8"/>
          <p:cNvSpPr txBox="1">
            <a:spLocks noGrp="1"/>
          </p:cNvSpPr>
          <p:nvPr>
            <p:ph type="title"/>
          </p:nvPr>
        </p:nvSpPr>
        <p:spPr>
          <a:xfrm>
            <a:off x="1098667" y="1018133"/>
            <a:ext cx="7810400" cy="476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126" name="Google Shape;126;p8"/>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de" smtClean="0"/>
              <a:pPr/>
              <a:t>‹#›</a:t>
            </a:fld>
            <a:endParaRPr lang="de"/>
          </a:p>
        </p:txBody>
      </p:sp>
    </p:spTree>
    <p:extLst>
      <p:ext uri="{BB962C8B-B14F-4D97-AF65-F5344CB8AC3E}">
        <p14:creationId xmlns:p14="http://schemas.microsoft.com/office/powerpoint/2010/main" val="4280212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grpSp>
        <p:nvGrpSpPr>
          <p:cNvPr id="128" name="Google Shape;128;p9"/>
          <p:cNvGrpSpPr/>
          <p:nvPr/>
        </p:nvGrpSpPr>
        <p:grpSpPr>
          <a:xfrm>
            <a:off x="834621" y="399168"/>
            <a:ext cx="1332416" cy="1332416"/>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9"/>
          <p:cNvSpPr txBox="1">
            <a:spLocks noGrp="1"/>
          </p:cNvSpPr>
          <p:nvPr>
            <p:ph type="title"/>
          </p:nvPr>
        </p:nvSpPr>
        <p:spPr>
          <a:xfrm>
            <a:off x="1738400" y="798100"/>
            <a:ext cx="4574000" cy="2653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738400" y="3657604"/>
            <a:ext cx="4574000" cy="968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133" name="Google Shape;133;p9"/>
          <p:cNvSpPr txBox="1">
            <a:spLocks noGrp="1"/>
          </p:cNvSpPr>
          <p:nvPr>
            <p:ph type="body" idx="2"/>
          </p:nvPr>
        </p:nvSpPr>
        <p:spPr>
          <a:xfrm>
            <a:off x="6538267" y="881333"/>
            <a:ext cx="4574000" cy="51608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134" name="Google Shape;134;p9"/>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 smtClean="0"/>
              <a:pPr/>
              <a:t>‹#›</a:t>
            </a:fld>
            <a:endParaRPr lang="de"/>
          </a:p>
        </p:txBody>
      </p:sp>
    </p:spTree>
    <p:extLst>
      <p:ext uri="{BB962C8B-B14F-4D97-AF65-F5344CB8AC3E}">
        <p14:creationId xmlns:p14="http://schemas.microsoft.com/office/powerpoint/2010/main" val="1779413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38BDB-D569-4729-BD91-73F997028B8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263CF4F-6E60-4807-A9F8-B74868ADED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E7A7280-99EB-4D29-971B-9772AF641734}"/>
              </a:ext>
            </a:extLst>
          </p:cNvPr>
          <p:cNvSpPr>
            <a:spLocks noGrp="1"/>
          </p:cNvSpPr>
          <p:nvPr>
            <p:ph type="dt" sz="half" idx="10"/>
          </p:nvPr>
        </p:nvSpPr>
        <p:spPr/>
        <p:txBody>
          <a:bodyPr/>
          <a:lstStyle/>
          <a:p>
            <a:fld id="{C6E49C93-97EA-41AA-8857-2F4389BF27D3}" type="datetimeFigureOut">
              <a:rPr lang="en-IN" smtClean="0"/>
              <a:t>16-06-2021</a:t>
            </a:fld>
            <a:endParaRPr lang="en-IN"/>
          </a:p>
        </p:txBody>
      </p:sp>
      <p:sp>
        <p:nvSpPr>
          <p:cNvPr id="5" name="Footer Placeholder 4">
            <a:extLst>
              <a:ext uri="{FF2B5EF4-FFF2-40B4-BE49-F238E27FC236}">
                <a16:creationId xmlns:a16="http://schemas.microsoft.com/office/drawing/2014/main" id="{C95AA6B6-B1B0-4AFF-B3F3-D54F30EFC2E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FD7B565-C3E7-44F8-A0A5-D89C1F596347}"/>
              </a:ext>
            </a:extLst>
          </p:cNvPr>
          <p:cNvSpPr>
            <a:spLocks noGrp="1"/>
          </p:cNvSpPr>
          <p:nvPr>
            <p:ph type="sldNum" sz="quarter" idx="12"/>
          </p:nvPr>
        </p:nvSpPr>
        <p:spPr/>
        <p:txBody>
          <a:bodyPr/>
          <a:lstStyle/>
          <a:p>
            <a:fld id="{7E666906-2B15-4A6F-9203-2F244DC8F738}" type="slidenum">
              <a:rPr lang="en-IN" smtClean="0"/>
              <a:t>‹#›</a:t>
            </a:fld>
            <a:endParaRPr lang="en-IN"/>
          </a:p>
        </p:txBody>
      </p:sp>
    </p:spTree>
    <p:extLst>
      <p:ext uri="{BB962C8B-B14F-4D97-AF65-F5344CB8AC3E}">
        <p14:creationId xmlns:p14="http://schemas.microsoft.com/office/powerpoint/2010/main" val="2576692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5"/>
        <p:cNvGrpSpPr/>
        <p:nvPr/>
      </p:nvGrpSpPr>
      <p:grpSpPr>
        <a:xfrm>
          <a:off x="0" y="0"/>
          <a:ext cx="0" cy="0"/>
          <a:chOff x="0" y="0"/>
          <a:chExt cx="0" cy="0"/>
        </a:xfrm>
      </p:grpSpPr>
      <p:grpSp>
        <p:nvGrpSpPr>
          <p:cNvPr id="136" name="Google Shape;136;p10"/>
          <p:cNvGrpSpPr/>
          <p:nvPr/>
        </p:nvGrpSpPr>
        <p:grpSpPr>
          <a:xfrm>
            <a:off x="951164" y="5129492"/>
            <a:ext cx="1100523" cy="1100523"/>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10"/>
          <p:cNvSpPr txBox="1">
            <a:spLocks noGrp="1"/>
          </p:cNvSpPr>
          <p:nvPr>
            <p:ph type="body" idx="1"/>
          </p:nvPr>
        </p:nvSpPr>
        <p:spPr>
          <a:xfrm>
            <a:off x="1738400" y="5518633"/>
            <a:ext cx="7790800" cy="713200"/>
          </a:xfrm>
          <a:prstGeom prst="rect">
            <a:avLst/>
          </a:prstGeom>
        </p:spPr>
        <p:txBody>
          <a:bodyPr spcFirstLastPara="1" wrap="square" lIns="91425" tIns="91425" rIns="91425" bIns="91425" anchor="t" anchorCtr="0">
            <a:normAutofit/>
          </a:bodyPr>
          <a:lstStyle>
            <a:lvl1pPr marL="609585" lvl="0" indent="-304792">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 smtClean="0"/>
              <a:pPr/>
              <a:t>‹#›</a:t>
            </a:fld>
            <a:endParaRPr lang="de"/>
          </a:p>
        </p:txBody>
      </p:sp>
    </p:spTree>
    <p:extLst>
      <p:ext uri="{BB962C8B-B14F-4D97-AF65-F5344CB8AC3E}">
        <p14:creationId xmlns:p14="http://schemas.microsoft.com/office/powerpoint/2010/main" val="4058194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69" y="5465600"/>
            <a:ext cx="12192048" cy="13924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8" name="Google Shape;268;p11"/>
          <p:cNvSpPr txBox="1">
            <a:spLocks noGrp="1"/>
          </p:cNvSpPr>
          <p:nvPr>
            <p:ph type="title" hasCustomPrompt="1"/>
          </p:nvPr>
        </p:nvSpPr>
        <p:spPr>
          <a:xfrm>
            <a:off x="1851500" y="1030300"/>
            <a:ext cx="8489200" cy="2484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8000"/>
              <a:buNone/>
              <a:defRPr sz="10666">
                <a:solidFill>
                  <a:schemeClr val="lt1"/>
                </a:solidFill>
              </a:defRPr>
            </a:lvl1pPr>
            <a:lvl2pPr lvl="1" algn="ctr">
              <a:spcBef>
                <a:spcPts val="0"/>
              </a:spcBef>
              <a:spcAft>
                <a:spcPts val="0"/>
              </a:spcAft>
              <a:buClr>
                <a:schemeClr val="lt1"/>
              </a:buClr>
              <a:buSzPts val="8000"/>
              <a:buNone/>
              <a:defRPr sz="10666">
                <a:solidFill>
                  <a:schemeClr val="lt1"/>
                </a:solidFill>
              </a:defRPr>
            </a:lvl2pPr>
            <a:lvl3pPr lvl="2" algn="ctr">
              <a:spcBef>
                <a:spcPts val="0"/>
              </a:spcBef>
              <a:spcAft>
                <a:spcPts val="0"/>
              </a:spcAft>
              <a:buClr>
                <a:schemeClr val="lt1"/>
              </a:buClr>
              <a:buSzPts val="8000"/>
              <a:buNone/>
              <a:defRPr sz="10666">
                <a:solidFill>
                  <a:schemeClr val="lt1"/>
                </a:solidFill>
              </a:defRPr>
            </a:lvl3pPr>
            <a:lvl4pPr lvl="3" algn="ctr">
              <a:spcBef>
                <a:spcPts val="0"/>
              </a:spcBef>
              <a:spcAft>
                <a:spcPts val="0"/>
              </a:spcAft>
              <a:buClr>
                <a:schemeClr val="lt1"/>
              </a:buClr>
              <a:buSzPts val="8000"/>
              <a:buNone/>
              <a:defRPr sz="10666">
                <a:solidFill>
                  <a:schemeClr val="lt1"/>
                </a:solidFill>
              </a:defRPr>
            </a:lvl4pPr>
            <a:lvl5pPr lvl="4" algn="ctr">
              <a:spcBef>
                <a:spcPts val="0"/>
              </a:spcBef>
              <a:spcAft>
                <a:spcPts val="0"/>
              </a:spcAft>
              <a:buClr>
                <a:schemeClr val="lt1"/>
              </a:buClr>
              <a:buSzPts val="8000"/>
              <a:buNone/>
              <a:defRPr sz="10666">
                <a:solidFill>
                  <a:schemeClr val="lt1"/>
                </a:solidFill>
              </a:defRPr>
            </a:lvl5pPr>
            <a:lvl6pPr lvl="5" algn="ctr">
              <a:spcBef>
                <a:spcPts val="0"/>
              </a:spcBef>
              <a:spcAft>
                <a:spcPts val="0"/>
              </a:spcAft>
              <a:buClr>
                <a:schemeClr val="lt1"/>
              </a:buClr>
              <a:buSzPts val="8000"/>
              <a:buNone/>
              <a:defRPr sz="10666">
                <a:solidFill>
                  <a:schemeClr val="lt1"/>
                </a:solidFill>
              </a:defRPr>
            </a:lvl6pPr>
            <a:lvl7pPr lvl="6" algn="ctr">
              <a:spcBef>
                <a:spcPts val="0"/>
              </a:spcBef>
              <a:spcAft>
                <a:spcPts val="0"/>
              </a:spcAft>
              <a:buClr>
                <a:schemeClr val="lt1"/>
              </a:buClr>
              <a:buSzPts val="8000"/>
              <a:buNone/>
              <a:defRPr sz="10666">
                <a:solidFill>
                  <a:schemeClr val="lt1"/>
                </a:solidFill>
              </a:defRPr>
            </a:lvl7pPr>
            <a:lvl8pPr lvl="7" algn="ctr">
              <a:spcBef>
                <a:spcPts val="0"/>
              </a:spcBef>
              <a:spcAft>
                <a:spcPts val="0"/>
              </a:spcAft>
              <a:buClr>
                <a:schemeClr val="lt1"/>
              </a:buClr>
              <a:buSzPts val="8000"/>
              <a:buNone/>
              <a:defRPr sz="10666">
                <a:solidFill>
                  <a:schemeClr val="lt1"/>
                </a:solidFill>
              </a:defRPr>
            </a:lvl8pPr>
            <a:lvl9pPr lvl="8" algn="ctr">
              <a:spcBef>
                <a:spcPts val="0"/>
              </a:spcBef>
              <a:spcAft>
                <a:spcPts val="0"/>
              </a:spcAft>
              <a:buClr>
                <a:schemeClr val="lt1"/>
              </a:buClr>
              <a:buSzPts val="8000"/>
              <a:buNone/>
              <a:defRPr sz="10666">
                <a:solidFill>
                  <a:schemeClr val="lt1"/>
                </a:solidFill>
              </a:defRPr>
            </a:lvl9pPr>
          </a:lstStyle>
          <a:p>
            <a:r>
              <a:t>xx%</a:t>
            </a:r>
          </a:p>
        </p:txBody>
      </p:sp>
      <p:sp>
        <p:nvSpPr>
          <p:cNvPr id="269" name="Google Shape;269;p11"/>
          <p:cNvSpPr txBox="1">
            <a:spLocks noGrp="1"/>
          </p:cNvSpPr>
          <p:nvPr>
            <p:ph type="body" idx="1"/>
          </p:nvPr>
        </p:nvSpPr>
        <p:spPr>
          <a:xfrm>
            <a:off x="1851500" y="3616400"/>
            <a:ext cx="8489200" cy="1481600"/>
          </a:xfrm>
          <a:prstGeom prst="rect">
            <a:avLst/>
          </a:prstGeom>
        </p:spPr>
        <p:txBody>
          <a:bodyPr spcFirstLastPara="1" wrap="square" lIns="91425" tIns="91425" rIns="91425" bIns="91425" anchor="t" anchorCtr="0">
            <a:normAutofit/>
          </a:bodyPr>
          <a:lstStyle>
            <a:lvl1pPr marL="609585" lvl="0" indent="-414856" algn="ctr">
              <a:spcBef>
                <a:spcPts val="0"/>
              </a:spcBef>
              <a:spcAft>
                <a:spcPts val="0"/>
              </a:spcAft>
              <a:buClr>
                <a:schemeClr val="lt1"/>
              </a:buClr>
              <a:buSzPts val="1300"/>
              <a:buChar char="●"/>
              <a:defRPr>
                <a:solidFill>
                  <a:schemeClr val="lt1"/>
                </a:solidFill>
              </a:defRPr>
            </a:lvl1pPr>
            <a:lvl2pPr marL="1219170" lvl="1" indent="-397923" algn="ctr">
              <a:spcBef>
                <a:spcPts val="0"/>
              </a:spcBef>
              <a:spcAft>
                <a:spcPts val="0"/>
              </a:spcAft>
              <a:buClr>
                <a:schemeClr val="lt1"/>
              </a:buClr>
              <a:buSzPts val="1100"/>
              <a:buChar char="○"/>
              <a:defRPr>
                <a:solidFill>
                  <a:schemeClr val="lt1"/>
                </a:solidFill>
              </a:defRPr>
            </a:lvl2pPr>
            <a:lvl3pPr marL="1828754" lvl="2" indent="-397923" algn="ctr">
              <a:spcBef>
                <a:spcPts val="0"/>
              </a:spcBef>
              <a:spcAft>
                <a:spcPts val="0"/>
              </a:spcAft>
              <a:buClr>
                <a:schemeClr val="lt1"/>
              </a:buClr>
              <a:buSzPts val="1100"/>
              <a:buChar char="■"/>
              <a:defRPr>
                <a:solidFill>
                  <a:schemeClr val="lt1"/>
                </a:solidFill>
              </a:defRPr>
            </a:lvl3pPr>
            <a:lvl4pPr marL="2438339" lvl="3" indent="-397923" algn="ctr">
              <a:spcBef>
                <a:spcPts val="0"/>
              </a:spcBef>
              <a:spcAft>
                <a:spcPts val="0"/>
              </a:spcAft>
              <a:buClr>
                <a:schemeClr val="lt1"/>
              </a:buClr>
              <a:buSzPts val="1100"/>
              <a:buChar char="●"/>
              <a:defRPr>
                <a:solidFill>
                  <a:schemeClr val="lt1"/>
                </a:solidFill>
              </a:defRPr>
            </a:lvl4pPr>
            <a:lvl5pPr marL="3047924" lvl="4" indent="-397923" algn="ctr">
              <a:spcBef>
                <a:spcPts val="0"/>
              </a:spcBef>
              <a:spcAft>
                <a:spcPts val="0"/>
              </a:spcAft>
              <a:buClr>
                <a:schemeClr val="lt1"/>
              </a:buClr>
              <a:buSzPts val="1100"/>
              <a:buChar char="○"/>
              <a:defRPr>
                <a:solidFill>
                  <a:schemeClr val="lt1"/>
                </a:solidFill>
              </a:defRPr>
            </a:lvl5pPr>
            <a:lvl6pPr marL="3657509" lvl="5" indent="-397923" algn="ctr">
              <a:spcBef>
                <a:spcPts val="0"/>
              </a:spcBef>
              <a:spcAft>
                <a:spcPts val="0"/>
              </a:spcAft>
              <a:buClr>
                <a:schemeClr val="lt1"/>
              </a:buClr>
              <a:buSzPts val="1100"/>
              <a:buChar char="■"/>
              <a:defRPr>
                <a:solidFill>
                  <a:schemeClr val="lt1"/>
                </a:solidFill>
              </a:defRPr>
            </a:lvl6pPr>
            <a:lvl7pPr marL="4267093" lvl="6" indent="-397923" algn="ctr">
              <a:spcBef>
                <a:spcPts val="0"/>
              </a:spcBef>
              <a:spcAft>
                <a:spcPts val="0"/>
              </a:spcAft>
              <a:buClr>
                <a:schemeClr val="lt1"/>
              </a:buClr>
              <a:buSzPts val="1100"/>
              <a:buChar char="●"/>
              <a:defRPr>
                <a:solidFill>
                  <a:schemeClr val="lt1"/>
                </a:solidFill>
              </a:defRPr>
            </a:lvl7pPr>
            <a:lvl8pPr marL="4876678" lvl="7" indent="-397923" algn="ctr">
              <a:spcBef>
                <a:spcPts val="0"/>
              </a:spcBef>
              <a:spcAft>
                <a:spcPts val="0"/>
              </a:spcAft>
              <a:buClr>
                <a:schemeClr val="lt1"/>
              </a:buClr>
              <a:buSzPts val="1100"/>
              <a:buChar char="○"/>
              <a:defRPr>
                <a:solidFill>
                  <a:schemeClr val="lt1"/>
                </a:solidFill>
              </a:defRPr>
            </a:lvl8pPr>
            <a:lvl9pPr marL="5486263" lvl="8" indent="-397923" algn="ctr">
              <a:spcBef>
                <a:spcPts val="0"/>
              </a:spcBef>
              <a:spcAft>
                <a:spcPts val="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de" smtClean="0"/>
              <a:pPr/>
              <a:t>‹#›</a:t>
            </a:fld>
            <a:endParaRPr lang="de"/>
          </a:p>
        </p:txBody>
      </p:sp>
    </p:spTree>
    <p:extLst>
      <p:ext uri="{BB962C8B-B14F-4D97-AF65-F5344CB8AC3E}">
        <p14:creationId xmlns:p14="http://schemas.microsoft.com/office/powerpoint/2010/main" val="246964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 smtClean="0"/>
              <a:pPr/>
              <a:t>‹#›</a:t>
            </a:fld>
            <a:endParaRPr lang="de"/>
          </a:p>
        </p:txBody>
      </p:sp>
    </p:spTree>
    <p:extLst>
      <p:ext uri="{BB962C8B-B14F-4D97-AF65-F5344CB8AC3E}">
        <p14:creationId xmlns:p14="http://schemas.microsoft.com/office/powerpoint/2010/main" val="1879481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EBC4-59D8-4BE3-AB03-8D4A7F664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32D99ED-0501-4243-9E45-24F580A1B1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93CF262-886F-431F-9F96-F06D55FCBDA0}"/>
              </a:ext>
            </a:extLst>
          </p:cNvPr>
          <p:cNvSpPr>
            <a:spLocks noGrp="1"/>
          </p:cNvSpPr>
          <p:nvPr>
            <p:ph type="dt" sz="half" idx="10"/>
          </p:nvPr>
        </p:nvSpPr>
        <p:spPr/>
        <p:txBody>
          <a:bodyPr/>
          <a:lstStyle/>
          <a:p>
            <a:fld id="{C6E49C93-97EA-41AA-8857-2F4389BF27D3}" type="datetimeFigureOut">
              <a:rPr lang="en-IN" smtClean="0"/>
              <a:t>16-06-2021</a:t>
            </a:fld>
            <a:endParaRPr lang="en-IN"/>
          </a:p>
        </p:txBody>
      </p:sp>
      <p:sp>
        <p:nvSpPr>
          <p:cNvPr id="5" name="Footer Placeholder 4">
            <a:extLst>
              <a:ext uri="{FF2B5EF4-FFF2-40B4-BE49-F238E27FC236}">
                <a16:creationId xmlns:a16="http://schemas.microsoft.com/office/drawing/2014/main" id="{EFD3486A-32F1-40B5-8FF6-BAD34D97862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34F26D7-390D-4060-9A3C-D7636F189309}"/>
              </a:ext>
            </a:extLst>
          </p:cNvPr>
          <p:cNvSpPr>
            <a:spLocks noGrp="1"/>
          </p:cNvSpPr>
          <p:nvPr>
            <p:ph type="sldNum" sz="quarter" idx="12"/>
          </p:nvPr>
        </p:nvSpPr>
        <p:spPr/>
        <p:txBody>
          <a:bodyPr/>
          <a:lstStyle/>
          <a:p>
            <a:fld id="{7E666906-2B15-4A6F-9203-2F244DC8F738}" type="slidenum">
              <a:rPr lang="en-IN" smtClean="0"/>
              <a:t>‹#›</a:t>
            </a:fld>
            <a:endParaRPr lang="en-IN"/>
          </a:p>
        </p:txBody>
      </p:sp>
    </p:spTree>
    <p:extLst>
      <p:ext uri="{BB962C8B-B14F-4D97-AF65-F5344CB8AC3E}">
        <p14:creationId xmlns:p14="http://schemas.microsoft.com/office/powerpoint/2010/main" val="4221382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447EA-8BE2-47C3-A86E-33D809A17AA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723E4EF-0FE6-44C1-8A04-325D0131CE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ED5088-EC03-4009-BD96-36F84926BE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58A8ED04-2263-46C8-893C-782BAC01559A}"/>
              </a:ext>
            </a:extLst>
          </p:cNvPr>
          <p:cNvSpPr>
            <a:spLocks noGrp="1"/>
          </p:cNvSpPr>
          <p:nvPr>
            <p:ph type="dt" sz="half" idx="10"/>
          </p:nvPr>
        </p:nvSpPr>
        <p:spPr/>
        <p:txBody>
          <a:bodyPr/>
          <a:lstStyle/>
          <a:p>
            <a:fld id="{C6E49C93-97EA-41AA-8857-2F4389BF27D3}" type="datetimeFigureOut">
              <a:rPr lang="en-IN" smtClean="0"/>
              <a:t>16-06-2021</a:t>
            </a:fld>
            <a:endParaRPr lang="en-IN"/>
          </a:p>
        </p:txBody>
      </p:sp>
      <p:sp>
        <p:nvSpPr>
          <p:cNvPr id="6" name="Footer Placeholder 5">
            <a:extLst>
              <a:ext uri="{FF2B5EF4-FFF2-40B4-BE49-F238E27FC236}">
                <a16:creationId xmlns:a16="http://schemas.microsoft.com/office/drawing/2014/main" id="{7A3CEF2B-A655-494F-A078-6688AE3093E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77D8D4B-A739-4E78-A647-8ABDFD57FC36}"/>
              </a:ext>
            </a:extLst>
          </p:cNvPr>
          <p:cNvSpPr>
            <a:spLocks noGrp="1"/>
          </p:cNvSpPr>
          <p:nvPr>
            <p:ph type="sldNum" sz="quarter" idx="12"/>
          </p:nvPr>
        </p:nvSpPr>
        <p:spPr/>
        <p:txBody>
          <a:bodyPr/>
          <a:lstStyle/>
          <a:p>
            <a:fld id="{7E666906-2B15-4A6F-9203-2F244DC8F738}" type="slidenum">
              <a:rPr lang="en-IN" smtClean="0"/>
              <a:t>‹#›</a:t>
            </a:fld>
            <a:endParaRPr lang="en-IN"/>
          </a:p>
        </p:txBody>
      </p:sp>
    </p:spTree>
    <p:extLst>
      <p:ext uri="{BB962C8B-B14F-4D97-AF65-F5344CB8AC3E}">
        <p14:creationId xmlns:p14="http://schemas.microsoft.com/office/powerpoint/2010/main" val="1687228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0560D-80E5-4869-826F-EB68FA4237F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D474E38-7338-4C64-A5BA-8F90BB4CC1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54B3379-5F10-4695-93C8-A33EFAF323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BA8DC16F-B7E5-4691-8230-1B00871DF9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37CECFC-8957-46DB-8397-1C5CFA1E43F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99EC3B5-EE50-4D2C-9F90-28170D8E6457}"/>
              </a:ext>
            </a:extLst>
          </p:cNvPr>
          <p:cNvSpPr>
            <a:spLocks noGrp="1"/>
          </p:cNvSpPr>
          <p:nvPr>
            <p:ph type="dt" sz="half" idx="10"/>
          </p:nvPr>
        </p:nvSpPr>
        <p:spPr/>
        <p:txBody>
          <a:bodyPr/>
          <a:lstStyle/>
          <a:p>
            <a:fld id="{C6E49C93-97EA-41AA-8857-2F4389BF27D3}" type="datetimeFigureOut">
              <a:rPr lang="en-IN" smtClean="0"/>
              <a:t>16-06-2021</a:t>
            </a:fld>
            <a:endParaRPr lang="en-IN"/>
          </a:p>
        </p:txBody>
      </p:sp>
      <p:sp>
        <p:nvSpPr>
          <p:cNvPr id="8" name="Footer Placeholder 7">
            <a:extLst>
              <a:ext uri="{FF2B5EF4-FFF2-40B4-BE49-F238E27FC236}">
                <a16:creationId xmlns:a16="http://schemas.microsoft.com/office/drawing/2014/main" id="{B3234EB9-4E63-4430-B71D-0A4B8B097F80}"/>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15053A3-2857-4276-929E-1F1F30C7AE16}"/>
              </a:ext>
            </a:extLst>
          </p:cNvPr>
          <p:cNvSpPr>
            <a:spLocks noGrp="1"/>
          </p:cNvSpPr>
          <p:nvPr>
            <p:ph type="sldNum" sz="quarter" idx="12"/>
          </p:nvPr>
        </p:nvSpPr>
        <p:spPr/>
        <p:txBody>
          <a:bodyPr/>
          <a:lstStyle/>
          <a:p>
            <a:fld id="{7E666906-2B15-4A6F-9203-2F244DC8F738}" type="slidenum">
              <a:rPr lang="en-IN" smtClean="0"/>
              <a:t>‹#›</a:t>
            </a:fld>
            <a:endParaRPr lang="en-IN"/>
          </a:p>
        </p:txBody>
      </p:sp>
    </p:spTree>
    <p:extLst>
      <p:ext uri="{BB962C8B-B14F-4D97-AF65-F5344CB8AC3E}">
        <p14:creationId xmlns:p14="http://schemas.microsoft.com/office/powerpoint/2010/main" val="3124290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F1AC5-65E4-4A93-A7EE-2A8BE0B38D09}"/>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B504E6A-45F8-4F96-8642-9025DA1AED39}"/>
              </a:ext>
            </a:extLst>
          </p:cNvPr>
          <p:cNvSpPr>
            <a:spLocks noGrp="1"/>
          </p:cNvSpPr>
          <p:nvPr>
            <p:ph type="dt" sz="half" idx="10"/>
          </p:nvPr>
        </p:nvSpPr>
        <p:spPr/>
        <p:txBody>
          <a:bodyPr/>
          <a:lstStyle/>
          <a:p>
            <a:fld id="{C6E49C93-97EA-41AA-8857-2F4389BF27D3}" type="datetimeFigureOut">
              <a:rPr lang="en-IN" smtClean="0"/>
              <a:t>16-06-2021</a:t>
            </a:fld>
            <a:endParaRPr lang="en-IN"/>
          </a:p>
        </p:txBody>
      </p:sp>
      <p:sp>
        <p:nvSpPr>
          <p:cNvPr id="4" name="Footer Placeholder 3">
            <a:extLst>
              <a:ext uri="{FF2B5EF4-FFF2-40B4-BE49-F238E27FC236}">
                <a16:creationId xmlns:a16="http://schemas.microsoft.com/office/drawing/2014/main" id="{65544429-3FD0-4E74-9163-A1FFD90B399A}"/>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BB60A8F8-5EE2-4933-AE25-4BEC0A1E6206}"/>
              </a:ext>
            </a:extLst>
          </p:cNvPr>
          <p:cNvSpPr>
            <a:spLocks noGrp="1"/>
          </p:cNvSpPr>
          <p:nvPr>
            <p:ph type="sldNum" sz="quarter" idx="12"/>
          </p:nvPr>
        </p:nvSpPr>
        <p:spPr/>
        <p:txBody>
          <a:bodyPr/>
          <a:lstStyle/>
          <a:p>
            <a:fld id="{7E666906-2B15-4A6F-9203-2F244DC8F738}" type="slidenum">
              <a:rPr lang="en-IN" smtClean="0"/>
              <a:t>‹#›</a:t>
            </a:fld>
            <a:endParaRPr lang="en-IN"/>
          </a:p>
        </p:txBody>
      </p:sp>
    </p:spTree>
    <p:extLst>
      <p:ext uri="{BB962C8B-B14F-4D97-AF65-F5344CB8AC3E}">
        <p14:creationId xmlns:p14="http://schemas.microsoft.com/office/powerpoint/2010/main" val="3366137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B72FD4-1CB1-4AA2-8F43-C5D1309CE4E2}"/>
              </a:ext>
            </a:extLst>
          </p:cNvPr>
          <p:cNvSpPr>
            <a:spLocks noGrp="1"/>
          </p:cNvSpPr>
          <p:nvPr>
            <p:ph type="dt" sz="half" idx="10"/>
          </p:nvPr>
        </p:nvSpPr>
        <p:spPr/>
        <p:txBody>
          <a:bodyPr/>
          <a:lstStyle/>
          <a:p>
            <a:fld id="{C6E49C93-97EA-41AA-8857-2F4389BF27D3}" type="datetimeFigureOut">
              <a:rPr lang="en-IN" smtClean="0"/>
              <a:t>16-06-2021</a:t>
            </a:fld>
            <a:endParaRPr lang="en-IN"/>
          </a:p>
        </p:txBody>
      </p:sp>
      <p:sp>
        <p:nvSpPr>
          <p:cNvPr id="3" name="Footer Placeholder 2">
            <a:extLst>
              <a:ext uri="{FF2B5EF4-FFF2-40B4-BE49-F238E27FC236}">
                <a16:creationId xmlns:a16="http://schemas.microsoft.com/office/drawing/2014/main" id="{03D7CD8D-BDB5-4A77-B2B2-CD48C5B0BBCC}"/>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DEF49B9A-04A2-4CBE-97DA-D8E8F8025BB9}"/>
              </a:ext>
            </a:extLst>
          </p:cNvPr>
          <p:cNvSpPr>
            <a:spLocks noGrp="1"/>
          </p:cNvSpPr>
          <p:nvPr>
            <p:ph type="sldNum" sz="quarter" idx="12"/>
          </p:nvPr>
        </p:nvSpPr>
        <p:spPr/>
        <p:txBody>
          <a:bodyPr/>
          <a:lstStyle/>
          <a:p>
            <a:fld id="{7E666906-2B15-4A6F-9203-2F244DC8F738}" type="slidenum">
              <a:rPr lang="en-IN" smtClean="0"/>
              <a:t>‹#›</a:t>
            </a:fld>
            <a:endParaRPr lang="en-IN"/>
          </a:p>
        </p:txBody>
      </p:sp>
    </p:spTree>
    <p:extLst>
      <p:ext uri="{BB962C8B-B14F-4D97-AF65-F5344CB8AC3E}">
        <p14:creationId xmlns:p14="http://schemas.microsoft.com/office/powerpoint/2010/main" val="148528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EBDD9-E937-45CB-8DD1-B71A62CB4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E1CB099-A272-4170-9428-F97A9D8927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A85E1248-25A7-4AF3-9A9C-B0E790932D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F051AD-EE3A-4EFC-8152-A77F4A03DCBB}"/>
              </a:ext>
            </a:extLst>
          </p:cNvPr>
          <p:cNvSpPr>
            <a:spLocks noGrp="1"/>
          </p:cNvSpPr>
          <p:nvPr>
            <p:ph type="dt" sz="half" idx="10"/>
          </p:nvPr>
        </p:nvSpPr>
        <p:spPr/>
        <p:txBody>
          <a:bodyPr/>
          <a:lstStyle/>
          <a:p>
            <a:fld id="{C6E49C93-97EA-41AA-8857-2F4389BF27D3}" type="datetimeFigureOut">
              <a:rPr lang="en-IN" smtClean="0"/>
              <a:t>16-06-2021</a:t>
            </a:fld>
            <a:endParaRPr lang="en-IN"/>
          </a:p>
        </p:txBody>
      </p:sp>
      <p:sp>
        <p:nvSpPr>
          <p:cNvPr id="6" name="Footer Placeholder 5">
            <a:extLst>
              <a:ext uri="{FF2B5EF4-FFF2-40B4-BE49-F238E27FC236}">
                <a16:creationId xmlns:a16="http://schemas.microsoft.com/office/drawing/2014/main" id="{3993C70C-1466-4587-BAF8-22359587595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C9F0BCC-D43C-41FE-8C08-E4586C0A356B}"/>
              </a:ext>
            </a:extLst>
          </p:cNvPr>
          <p:cNvSpPr>
            <a:spLocks noGrp="1"/>
          </p:cNvSpPr>
          <p:nvPr>
            <p:ph type="sldNum" sz="quarter" idx="12"/>
          </p:nvPr>
        </p:nvSpPr>
        <p:spPr/>
        <p:txBody>
          <a:bodyPr/>
          <a:lstStyle/>
          <a:p>
            <a:fld id="{7E666906-2B15-4A6F-9203-2F244DC8F738}" type="slidenum">
              <a:rPr lang="en-IN" smtClean="0"/>
              <a:t>‹#›</a:t>
            </a:fld>
            <a:endParaRPr lang="en-IN"/>
          </a:p>
        </p:txBody>
      </p:sp>
    </p:spTree>
    <p:extLst>
      <p:ext uri="{BB962C8B-B14F-4D97-AF65-F5344CB8AC3E}">
        <p14:creationId xmlns:p14="http://schemas.microsoft.com/office/powerpoint/2010/main" val="887640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724D7-D457-4E23-905C-B2985EFEED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6D20A58-050B-49CB-8DC3-39A48A7E45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DA76939E-5F0C-4A32-BDC2-86BD4AEBEE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DDFB65-6212-4D80-B01E-B5132A4D63DA}"/>
              </a:ext>
            </a:extLst>
          </p:cNvPr>
          <p:cNvSpPr>
            <a:spLocks noGrp="1"/>
          </p:cNvSpPr>
          <p:nvPr>
            <p:ph type="dt" sz="half" idx="10"/>
          </p:nvPr>
        </p:nvSpPr>
        <p:spPr/>
        <p:txBody>
          <a:bodyPr/>
          <a:lstStyle/>
          <a:p>
            <a:fld id="{C6E49C93-97EA-41AA-8857-2F4389BF27D3}" type="datetimeFigureOut">
              <a:rPr lang="en-IN" smtClean="0"/>
              <a:t>16-06-2021</a:t>
            </a:fld>
            <a:endParaRPr lang="en-IN"/>
          </a:p>
        </p:txBody>
      </p:sp>
      <p:sp>
        <p:nvSpPr>
          <p:cNvPr id="6" name="Footer Placeholder 5">
            <a:extLst>
              <a:ext uri="{FF2B5EF4-FFF2-40B4-BE49-F238E27FC236}">
                <a16:creationId xmlns:a16="http://schemas.microsoft.com/office/drawing/2014/main" id="{D474AC4F-9473-4221-AB4E-F239FEF2B23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C8846A6-CF98-44CB-806B-85ED6AB3F2BC}"/>
              </a:ext>
            </a:extLst>
          </p:cNvPr>
          <p:cNvSpPr>
            <a:spLocks noGrp="1"/>
          </p:cNvSpPr>
          <p:nvPr>
            <p:ph type="sldNum" sz="quarter" idx="12"/>
          </p:nvPr>
        </p:nvSpPr>
        <p:spPr/>
        <p:txBody>
          <a:bodyPr/>
          <a:lstStyle/>
          <a:p>
            <a:fld id="{7E666906-2B15-4A6F-9203-2F244DC8F738}" type="slidenum">
              <a:rPr lang="en-IN" smtClean="0"/>
              <a:t>‹#›</a:t>
            </a:fld>
            <a:endParaRPr lang="en-IN"/>
          </a:p>
        </p:txBody>
      </p:sp>
    </p:spTree>
    <p:extLst>
      <p:ext uri="{BB962C8B-B14F-4D97-AF65-F5344CB8AC3E}">
        <p14:creationId xmlns:p14="http://schemas.microsoft.com/office/powerpoint/2010/main" val="1384113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8166068-AE3D-4A35-A081-39E4E8337E90}"/>
              </a:ext>
            </a:extLst>
          </p:cNvPr>
          <p:cNvGraphicFramePr>
            <a:graphicFrameLocks noChangeAspect="1"/>
          </p:cNvGraphicFramePr>
          <p:nvPr userDrawn="1">
            <p:custDataLst>
              <p:tags r:id="rId13"/>
            </p:custDataLst>
            <p:extLst>
              <p:ext uri="{D42A27DB-BD31-4B8C-83A1-F6EECF244321}">
                <p14:modId xmlns:p14="http://schemas.microsoft.com/office/powerpoint/2010/main" val="42700915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21" imgH="423" progId="TCLayout.ActiveDocument.1">
                  <p:embed/>
                </p:oleObj>
              </mc:Choice>
              <mc:Fallback>
                <p:oleObj name="think-cell Slide" r:id="rId14" imgW="421" imgH="423" progId="TCLayout.ActiveDocument.1">
                  <p:embed/>
                  <p:pic>
                    <p:nvPicPr>
                      <p:cNvPr id="0" name=""/>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D76CADE9-F5EF-438B-9445-534FC73C0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D66CC76-5088-471D-9D70-6CCDB98D6C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3D2D21D-D1AD-45A8-9492-0A93409392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49C93-97EA-41AA-8857-2F4389BF27D3}" type="datetimeFigureOut">
              <a:rPr lang="en-IN" smtClean="0"/>
              <a:t>16-06-2021</a:t>
            </a:fld>
            <a:endParaRPr lang="en-IN"/>
          </a:p>
        </p:txBody>
      </p:sp>
      <p:sp>
        <p:nvSpPr>
          <p:cNvPr id="5" name="Footer Placeholder 4">
            <a:extLst>
              <a:ext uri="{FF2B5EF4-FFF2-40B4-BE49-F238E27FC236}">
                <a16:creationId xmlns:a16="http://schemas.microsoft.com/office/drawing/2014/main" id="{4D2614FF-3D94-4884-819B-E566413041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F919F16-0B14-44F1-8AA3-7296B7E564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6906-2B15-4A6F-9203-2F244DC8F738}" type="slidenum">
              <a:rPr lang="en-IN" smtClean="0"/>
              <a:t>‹#›</a:t>
            </a:fld>
            <a:endParaRPr lang="en-IN"/>
          </a:p>
        </p:txBody>
      </p:sp>
    </p:spTree>
    <p:extLst>
      <p:ext uri="{BB962C8B-B14F-4D97-AF65-F5344CB8AC3E}">
        <p14:creationId xmlns:p14="http://schemas.microsoft.com/office/powerpoint/2010/main" val="2234355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68061" y="6315968"/>
            <a:ext cx="731600" cy="524800"/>
          </a:xfrm>
          <a:prstGeom prst="rect">
            <a:avLst/>
          </a:prstGeom>
          <a:noFill/>
          <a:ln>
            <a:noFill/>
          </a:ln>
        </p:spPr>
        <p:txBody>
          <a:bodyPr spcFirstLastPara="1" wrap="square" lIns="91425" tIns="91425" rIns="91425" bIns="91425" anchor="ctr" anchorCtr="0">
            <a:normAutofit/>
          </a:bodyPr>
          <a:lstStyle>
            <a:lvl1pPr lvl="0" algn="r">
              <a:buNone/>
              <a:defRPr sz="1200">
                <a:solidFill>
                  <a:schemeClr val="dk2"/>
                </a:solidFill>
                <a:latin typeface="Nunito"/>
                <a:ea typeface="Nunito"/>
                <a:cs typeface="Nunito"/>
                <a:sym typeface="Nunito"/>
              </a:defRPr>
            </a:lvl1pPr>
            <a:lvl2pPr lvl="1" algn="r">
              <a:buNone/>
              <a:defRPr sz="1200">
                <a:solidFill>
                  <a:schemeClr val="dk2"/>
                </a:solidFill>
                <a:latin typeface="Nunito"/>
                <a:ea typeface="Nunito"/>
                <a:cs typeface="Nunito"/>
                <a:sym typeface="Nunito"/>
              </a:defRPr>
            </a:lvl2pPr>
            <a:lvl3pPr lvl="2" algn="r">
              <a:buNone/>
              <a:defRPr sz="1200">
                <a:solidFill>
                  <a:schemeClr val="dk2"/>
                </a:solidFill>
                <a:latin typeface="Nunito"/>
                <a:ea typeface="Nunito"/>
                <a:cs typeface="Nunito"/>
                <a:sym typeface="Nunito"/>
              </a:defRPr>
            </a:lvl3pPr>
            <a:lvl4pPr lvl="3" algn="r">
              <a:buNone/>
              <a:defRPr sz="1200">
                <a:solidFill>
                  <a:schemeClr val="dk2"/>
                </a:solidFill>
                <a:latin typeface="Nunito"/>
                <a:ea typeface="Nunito"/>
                <a:cs typeface="Nunito"/>
                <a:sym typeface="Nunito"/>
              </a:defRPr>
            </a:lvl4pPr>
            <a:lvl5pPr lvl="4" algn="r">
              <a:buNone/>
              <a:defRPr sz="1200">
                <a:solidFill>
                  <a:schemeClr val="dk2"/>
                </a:solidFill>
                <a:latin typeface="Nunito"/>
                <a:ea typeface="Nunito"/>
                <a:cs typeface="Nunito"/>
                <a:sym typeface="Nunito"/>
              </a:defRPr>
            </a:lvl5pPr>
            <a:lvl6pPr lvl="5" algn="r">
              <a:buNone/>
              <a:defRPr sz="1200">
                <a:solidFill>
                  <a:schemeClr val="dk2"/>
                </a:solidFill>
                <a:latin typeface="Nunito"/>
                <a:ea typeface="Nunito"/>
                <a:cs typeface="Nunito"/>
                <a:sym typeface="Nunito"/>
              </a:defRPr>
            </a:lvl6pPr>
            <a:lvl7pPr lvl="6" algn="r">
              <a:buNone/>
              <a:defRPr sz="1200">
                <a:solidFill>
                  <a:schemeClr val="dk2"/>
                </a:solidFill>
                <a:latin typeface="Nunito"/>
                <a:ea typeface="Nunito"/>
                <a:cs typeface="Nunito"/>
                <a:sym typeface="Nunito"/>
              </a:defRPr>
            </a:lvl7pPr>
            <a:lvl8pPr lvl="7" algn="r">
              <a:buNone/>
              <a:defRPr sz="1200">
                <a:solidFill>
                  <a:schemeClr val="dk2"/>
                </a:solidFill>
                <a:latin typeface="Nunito"/>
                <a:ea typeface="Nunito"/>
                <a:cs typeface="Nunito"/>
                <a:sym typeface="Nunito"/>
              </a:defRPr>
            </a:lvl8pPr>
            <a:lvl9pPr lvl="8" algn="r">
              <a:buNone/>
              <a:defRPr sz="1200">
                <a:solidFill>
                  <a:schemeClr val="dk2"/>
                </a:solidFill>
                <a:latin typeface="Nunito"/>
                <a:ea typeface="Nunito"/>
                <a:cs typeface="Nunito"/>
                <a:sym typeface="Nunito"/>
              </a:defRPr>
            </a:lvl9pPr>
          </a:lstStyle>
          <a:p>
            <a:fld id="{00000000-1234-1234-1234-123412341234}" type="slidenum">
              <a:rPr lang="de" smtClean="0"/>
              <a:pPr/>
              <a:t>‹#›</a:t>
            </a:fld>
            <a:endParaRPr lang="de"/>
          </a:p>
        </p:txBody>
      </p:sp>
    </p:spTree>
    <p:extLst>
      <p:ext uri="{BB962C8B-B14F-4D97-AF65-F5344CB8AC3E}">
        <p14:creationId xmlns:p14="http://schemas.microsoft.com/office/powerpoint/2010/main" val="58208407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17/06/relationships/model3d" Target="../media/model3d2.glb"/><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microsoft.com/office/2017/06/relationships/model3d" Target="../media/model3d1.glb"/><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jp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17/06/relationships/model3d" Target="../media/model3d3.glb"/><Relationship Id="rId5" Type="http://schemas.openxmlformats.org/officeDocument/2006/relationships/image" Target="../media/image1.emf"/><Relationship Id="rId4" Type="http://schemas.openxmlformats.org/officeDocument/2006/relationships/oleObject" Target="../embeddings/oleObject2.bin"/><Relationship Id="rId9" Type="http://schemas.openxmlformats.org/officeDocument/2006/relationships/hyperlink" Target="http://www.pngall.com/solar-panel-png"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File:WAR_Kerning.svg" TargetMode="External"/><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emf"/><Relationship Id="rId5" Type="http://schemas.openxmlformats.org/officeDocument/2006/relationships/oleObject" Target="../embeddings/oleObject3.bin"/><Relationship Id="rId10" Type="http://schemas.openxmlformats.org/officeDocument/2006/relationships/hyperlink" Target="https://pixabay.com/ko/%EC%A0%84%EC%9F%81-%EB%8F%88-%EC%82%AC%EC%97%85-%EA%B2%BD%EC%A0%9C-%EA%B0%B1%EC%8A%A4-%ED%84%B0-%EC%8A%88%ED%8C%85-%EB%A7%88%ED%94%BC%EC%95%84-%EB%AC%B4%EA%B8%B0-%EC%9C%84%ED%97%98-679390/" TargetMode="External"/><Relationship Id="rId4" Type="http://schemas.openxmlformats.org/officeDocument/2006/relationships/image" Target="../media/image6.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emf"/><Relationship Id="rId11" Type="http://schemas.openxmlformats.org/officeDocument/2006/relationships/image" Target="../media/image13.png"/><Relationship Id="rId5" Type="http://schemas.openxmlformats.org/officeDocument/2006/relationships/oleObject" Target="../embeddings/oleObject4.bin"/><Relationship Id="rId10" Type="http://schemas.microsoft.com/office/2017/06/relationships/model3d" Target="../media/model3d4.glb"/><Relationship Id="rId4" Type="http://schemas.openxmlformats.org/officeDocument/2006/relationships/image" Target="../media/image6.jpg"/><Relationship Id="rId9" Type="http://schemas.openxmlformats.org/officeDocument/2006/relationships/hyperlink" Target="https://solargis.com/maps-and-gis-data/download/iraq"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tmp"/><Relationship Id="rId3" Type="http://schemas.openxmlformats.org/officeDocument/2006/relationships/notesSlide" Target="../notesSlides/notesSlide4.xml"/><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oleObject" Target="../embeddings/oleObject5.bin"/><Relationship Id="rId10" Type="http://schemas.openxmlformats.org/officeDocument/2006/relationships/image" Target="../media/image16.png"/><Relationship Id="rId4" Type="http://schemas.openxmlformats.org/officeDocument/2006/relationships/image" Target="../media/image6.jpg"/><Relationship Id="rId9" Type="http://schemas.microsoft.com/office/2017/06/relationships/model3d" Target="../media/model3d4.glb"/></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hyperlink" Target="http://www.youtube.com/watch?v=J9mej6-R3uA" TargetMode="Externa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7.jpg"/><Relationship Id="rId5" Type="http://schemas.openxmlformats.org/officeDocument/2006/relationships/image" Target="../media/image1.e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jp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8.xml"/><Relationship Id="rId6" Type="http://schemas.microsoft.com/office/2017/06/relationships/model3d" Target="../media/model3d5.glb"/><Relationship Id="rId5" Type="http://schemas.openxmlformats.org/officeDocument/2006/relationships/image" Target="../media/image1.emf"/><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6.jp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9.xml"/><Relationship Id="rId6" Type="http://schemas.microsoft.com/office/2017/06/relationships/model3d" Target="../media/model3d5.glb"/><Relationship Id="rId5" Type="http://schemas.openxmlformats.org/officeDocument/2006/relationships/image" Target="../media/image1.emf"/><Relationship Id="rId10" Type="http://schemas.openxmlformats.org/officeDocument/2006/relationships/image" Target="../media/image22.png"/><Relationship Id="rId4" Type="http://schemas.openxmlformats.org/officeDocument/2006/relationships/oleObject" Target="../embeddings/oleObject8.bin"/><Relationship Id="rId9" Type="http://schemas.microsoft.com/office/2017/06/relationships/model3d" Target="../media/model3d6.glb"/></Relationships>
</file>

<file path=ppt/slides/_rels/slide9.xml.rels><?xml version="1.0" encoding="UTF-8" standalone="yes"?>
<Relationships xmlns="http://schemas.openxmlformats.org/package/2006/relationships"><Relationship Id="rId8" Type="http://schemas.openxmlformats.org/officeDocument/2006/relationships/hyperlink" Target="https://pixabay.com/en/lamp-light-lighting-energy-objects-2037443/" TargetMode="External"/><Relationship Id="rId3" Type="http://schemas.openxmlformats.org/officeDocument/2006/relationships/image" Target="../media/image6.jpg"/><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3.png"/><Relationship Id="rId11" Type="http://schemas.microsoft.com/office/2017/06/relationships/model3d" Target="../media/model3d7.glb"/><Relationship Id="rId5" Type="http://schemas.openxmlformats.org/officeDocument/2006/relationships/image" Target="../media/image1.emf"/><Relationship Id="rId10" Type="http://schemas.openxmlformats.org/officeDocument/2006/relationships/hyperlink" Target="https://pixabay.com/nl/zon-zonne-energie-zonlicht-41191/" TargetMode="External"/><Relationship Id="rId4" Type="http://schemas.openxmlformats.org/officeDocument/2006/relationships/oleObject" Target="../embeddings/oleObject9.bin"/><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ctrTitle"/>
          </p:nvPr>
        </p:nvSpPr>
        <p:spPr>
          <a:xfrm>
            <a:off x="155333" y="3914800"/>
            <a:ext cx="9164800" cy="1441600"/>
          </a:xfrm>
          <a:prstGeom prst="rect">
            <a:avLst/>
          </a:prstGeom>
        </p:spPr>
        <p:txBody>
          <a:bodyPr spcFirstLastPara="1" wrap="square" lIns="121900" tIns="121900" rIns="121900" bIns="121900" anchor="ctr" anchorCtr="0">
            <a:normAutofit fontScale="90000"/>
          </a:bodyPr>
          <a:lstStyle/>
          <a:p>
            <a:endParaRPr/>
          </a:p>
          <a:p>
            <a:r>
              <a:rPr lang="de" sz="4563">
                <a:solidFill>
                  <a:srgbClr val="FEFEFE"/>
                </a:solidFill>
                <a:latin typeface="Arial"/>
                <a:ea typeface="Arial"/>
                <a:cs typeface="Arial"/>
                <a:sym typeface="Arial"/>
              </a:rPr>
              <a:t>Renewable Energy in Iraq H05</a:t>
            </a:r>
            <a:endParaRPr sz="2163"/>
          </a:p>
        </p:txBody>
      </p:sp>
      <p:sp>
        <p:nvSpPr>
          <p:cNvPr id="278" name="Google Shape;278;p13"/>
          <p:cNvSpPr txBox="1">
            <a:spLocks noGrp="1"/>
          </p:cNvSpPr>
          <p:nvPr>
            <p:ph type="subTitle" idx="1"/>
          </p:nvPr>
        </p:nvSpPr>
        <p:spPr>
          <a:xfrm>
            <a:off x="278667" y="5478000"/>
            <a:ext cx="10598800" cy="927200"/>
          </a:xfrm>
          <a:prstGeom prst="rect">
            <a:avLst/>
          </a:prstGeom>
        </p:spPr>
        <p:txBody>
          <a:bodyPr spcFirstLastPara="1" wrap="square" lIns="121900" tIns="121900" rIns="121900" bIns="121900" anchor="t" anchorCtr="0">
            <a:normAutofit/>
          </a:bodyPr>
          <a:lstStyle/>
          <a:p>
            <a:pPr marL="0" indent="0">
              <a:lnSpc>
                <a:spcPct val="115000"/>
              </a:lnSpc>
              <a:spcBef>
                <a:spcPts val="400"/>
              </a:spcBef>
            </a:pPr>
            <a:r>
              <a:rPr lang="de" sz="867">
                <a:solidFill>
                  <a:srgbClr val="FFFFFF"/>
                </a:solidFill>
                <a:latin typeface="Arial"/>
                <a:ea typeface="Arial"/>
                <a:cs typeface="Arial"/>
                <a:sym typeface="Arial"/>
              </a:rPr>
              <a:t>Zedan Saeed, Dakhil Saydo Hamo, Saado Haji Hamo, Mohammad Kanesh, Jan Schmidt Jeschek, Melina Tinnacher</a:t>
            </a:r>
            <a:endParaRPr sz="867">
              <a:solidFill>
                <a:srgbClr val="FFFFFF"/>
              </a:solidFill>
              <a:latin typeface="Arial"/>
              <a:ea typeface="Arial"/>
              <a:cs typeface="Arial"/>
              <a:sym typeface="Arial"/>
            </a:endParaRPr>
          </a:p>
          <a:p>
            <a:pPr marL="0" indent="0">
              <a:spcBef>
                <a:spcPts val="800"/>
              </a:spcBef>
            </a:pPr>
            <a:endParaRPr sz="1600"/>
          </a:p>
        </p:txBody>
      </p:sp>
      <p:pic>
        <p:nvPicPr>
          <p:cNvPr id="279" name="Google Shape;279;p13"/>
          <p:cNvPicPr preferRelativeResize="0"/>
          <p:nvPr/>
        </p:nvPicPr>
        <p:blipFill>
          <a:blip r:embed="rId3">
            <a:alphaModFix/>
          </a:blip>
          <a:stretch>
            <a:fillRect/>
          </a:stretch>
        </p:blipFill>
        <p:spPr>
          <a:xfrm>
            <a:off x="0" y="0"/>
            <a:ext cx="6810801" cy="4267200"/>
          </a:xfrm>
          <a:prstGeom prst="rect">
            <a:avLst/>
          </a:prstGeom>
          <a:noFill/>
          <a:ln>
            <a:noFill/>
          </a:ln>
        </p:spPr>
      </p:pic>
      <p:pic>
        <p:nvPicPr>
          <p:cNvPr id="280" name="Google Shape;280;p13"/>
          <p:cNvPicPr preferRelativeResize="0"/>
          <p:nvPr/>
        </p:nvPicPr>
        <p:blipFill>
          <a:blip r:embed="rId4">
            <a:alphaModFix/>
          </a:blip>
          <a:stretch>
            <a:fillRect/>
          </a:stretch>
        </p:blipFill>
        <p:spPr>
          <a:xfrm>
            <a:off x="9670667" y="4339301"/>
            <a:ext cx="2521333" cy="2533500"/>
          </a:xfrm>
          <a:prstGeom prst="rect">
            <a:avLst/>
          </a:prstGeom>
          <a:noFill/>
          <a:ln>
            <a:noFill/>
          </a:ln>
        </p:spPr>
      </p:pic>
      <mc:AlternateContent xmlns:mc="http://schemas.openxmlformats.org/markup-compatibility/2006">
        <mc:Choice xmlns:am3d="http://schemas.microsoft.com/office/drawing/2017/model3d" Requires="am3d">
          <p:graphicFrame>
            <p:nvGraphicFramePr>
              <p:cNvPr id="3" name="3D Model 2" descr="Meeting">
                <a:extLst>
                  <a:ext uri="{FF2B5EF4-FFF2-40B4-BE49-F238E27FC236}">
                    <a16:creationId xmlns:a16="http://schemas.microsoft.com/office/drawing/2014/main" id="{37AD1DC4-A0F8-4A9E-B1C2-72D3E70FA31F}"/>
                  </a:ext>
                </a:extLst>
              </p:cNvPr>
              <p:cNvGraphicFramePr>
                <a:graphicFrameLocks noChangeAspect="1"/>
              </p:cNvGraphicFramePr>
              <p:nvPr>
                <p:extLst>
                  <p:ext uri="{D42A27DB-BD31-4B8C-83A1-F6EECF244321}">
                    <p14:modId xmlns:p14="http://schemas.microsoft.com/office/powerpoint/2010/main" val="2291558204"/>
                  </p:ext>
                </p:extLst>
              </p:nvPr>
            </p:nvGraphicFramePr>
            <p:xfrm>
              <a:off x="7315200" y="2261981"/>
              <a:ext cx="4377750" cy="1241341"/>
            </p:xfrm>
            <a:graphic>
              <a:graphicData uri="http://schemas.microsoft.com/office/drawing/2017/model3d">
                <am3d:model3d r:embed="rId5">
                  <am3d:spPr>
                    <a:xfrm>
                      <a:off x="0" y="0"/>
                      <a:ext cx="4377750" cy="1241341"/>
                    </a:xfrm>
                    <a:prstGeom prst="rect">
                      <a:avLst/>
                    </a:prstGeom>
                  </am3d:spPr>
                  <am3d:camera>
                    <am3d:pos x="0" y="0" z="65844652"/>
                    <am3d:up dx="0" dy="36000000" dz="0"/>
                    <am3d:lookAt x="0" y="0" z="0"/>
                    <am3d:perspective fov="2700000"/>
                  </am3d:camera>
                  <am3d:trans>
                    <am3d:meterPerModelUnit n="42584" d="1000000"/>
                    <am3d:preTrans dx="0" dy="-3993846" dz="0"/>
                    <am3d:scale>
                      <am3d:sx n="1000000" d="1000000"/>
                      <am3d:sy n="1000000" d="1000000"/>
                      <am3d:sz n="1000000" d="1000000"/>
                    </am3d:scale>
                    <am3d:rot/>
                    <am3d:postTrans dx="0" dy="0" dz="0"/>
                  </am3d:trans>
                  <am3d:raster rName="Office3DRenderer" rVer="16.0.8326">
                    <am3d:blip r:embed="rId6"/>
                  </am3d:raster>
                  <am3d:objViewport viewportSz="61557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Meeting">
                <a:extLst>
                  <a:ext uri="{FF2B5EF4-FFF2-40B4-BE49-F238E27FC236}">
                    <a16:creationId xmlns:a16="http://schemas.microsoft.com/office/drawing/2014/main" id="{37AD1DC4-A0F8-4A9E-B1C2-72D3E70FA31F}"/>
                  </a:ext>
                </a:extLst>
              </p:cNvPr>
              <p:cNvPicPr>
                <a:picLocks noGrp="1" noRot="1" noChangeAspect="1" noMove="1" noResize="1" noEditPoints="1" noAdjustHandles="1" noChangeArrowheads="1" noChangeShapeType="1" noCrop="1"/>
              </p:cNvPicPr>
              <p:nvPr/>
            </p:nvPicPr>
            <p:blipFill>
              <a:blip r:embed="rId6"/>
              <a:stretch>
                <a:fillRect/>
              </a:stretch>
            </p:blipFill>
            <p:spPr>
              <a:xfrm>
                <a:off x="7315200" y="2261981"/>
                <a:ext cx="4377750" cy="124134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 name="3D Model 3" descr="Head With Gears">
                <a:extLst>
                  <a:ext uri="{FF2B5EF4-FFF2-40B4-BE49-F238E27FC236}">
                    <a16:creationId xmlns:a16="http://schemas.microsoft.com/office/drawing/2014/main" id="{7827046A-2887-4721-8F26-18A081F183CF}"/>
                  </a:ext>
                </a:extLst>
              </p:cNvPr>
              <p:cNvGraphicFramePr>
                <a:graphicFrameLocks noChangeAspect="1"/>
              </p:cNvGraphicFramePr>
              <p:nvPr>
                <p:extLst>
                  <p:ext uri="{D42A27DB-BD31-4B8C-83A1-F6EECF244321}">
                    <p14:modId xmlns:p14="http://schemas.microsoft.com/office/powerpoint/2010/main" val="581272121"/>
                  </p:ext>
                </p:extLst>
              </p:nvPr>
            </p:nvGraphicFramePr>
            <p:xfrm>
              <a:off x="8745406" y="419461"/>
              <a:ext cx="1517336" cy="1723387"/>
            </p:xfrm>
            <a:graphic>
              <a:graphicData uri="http://schemas.microsoft.com/office/drawing/2017/model3d">
                <am3d:model3d r:embed="rId7">
                  <am3d:spPr>
                    <a:xfrm>
                      <a:off x="0" y="0"/>
                      <a:ext cx="1517336" cy="1723387"/>
                    </a:xfrm>
                    <a:prstGeom prst="rect">
                      <a:avLst/>
                    </a:prstGeom>
                  </am3d:spPr>
                  <am3d:camera>
                    <am3d:pos x="0" y="0" z="62689370"/>
                    <am3d:up dx="0" dy="36000000" dz="0"/>
                    <am3d:lookAt x="0" y="0" z="0"/>
                    <am3d:perspective fov="2700000"/>
                  </am3d:camera>
                  <am3d:trans>
                    <am3d:meterPerModelUnit n="119171" d="1000000"/>
                    <am3d:preTrans dx="-164765" dy="-18081215" dz="-21786"/>
                    <am3d:scale>
                      <am3d:sx n="1000000" d="1000000"/>
                      <am3d:sy n="1000000" d="1000000"/>
                      <am3d:sz n="1000000" d="1000000"/>
                    </am3d:scale>
                    <am3d:rot/>
                    <am3d:postTrans dx="0" dy="0" dz="0"/>
                  </am3d:trans>
                  <am3d:raster rName="Office3DRenderer" rVer="16.0.8326">
                    <am3d:blip r:embed="rId8"/>
                  </am3d:raster>
                  <am3d:objViewport viewportSz="24620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Head With Gears">
                <a:extLst>
                  <a:ext uri="{FF2B5EF4-FFF2-40B4-BE49-F238E27FC236}">
                    <a16:creationId xmlns:a16="http://schemas.microsoft.com/office/drawing/2014/main" id="{7827046A-2887-4721-8F26-18A081F183CF}"/>
                  </a:ext>
                </a:extLst>
              </p:cNvPr>
              <p:cNvPicPr>
                <a:picLocks noGrp="1" noRot="1" noChangeAspect="1" noMove="1" noResize="1" noEditPoints="1" noAdjustHandles="1" noChangeArrowheads="1" noChangeShapeType="1" noCrop="1"/>
              </p:cNvPicPr>
              <p:nvPr/>
            </p:nvPicPr>
            <p:blipFill>
              <a:blip r:embed="rId8"/>
              <a:stretch>
                <a:fillRect/>
              </a:stretch>
            </p:blipFill>
            <p:spPr>
              <a:xfrm>
                <a:off x="8745406" y="419461"/>
                <a:ext cx="1517336" cy="1723387"/>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40000" fill="hold"/>
                                        <p:tgtEl>
                                          <p:spTgt spid="3"/>
                                        </p:tgtEl>
                                        <p:attrNameLst>
                                          <p:attrName>3d.view.rotation.y</p:attrName>
                                        </p:attrNameLst>
                                      </p:cBhvr>
                                    </p:animRot>
                                  </p:childTnLst>
                                </p:cTn>
                              </p:par>
                              <p:par>
                                <p:cTn id="7" presetID="37" presetClass="emph" presetSubtype="128" accel="10000" decel="10000" fill="hold" nodeType="withEffect">
                                  <p:stCondLst>
                                    <p:cond delay="0"/>
                                  </p:stCondLst>
                                  <p:childTnLst>
                                    <p:animRot by="21600000">
                                      <p:cBhvr>
                                        <p:cTn id="8" dur="40000" fill="hold"/>
                                        <p:tgtEl>
                                          <p:spTgt spid="4"/>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CF8CB8A-B0FC-4301-835B-93DFC25B17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4" name="Object 3" hidden="1">
                        <a:extLst>
                          <a:ext uri="{FF2B5EF4-FFF2-40B4-BE49-F238E27FC236}">
                            <a16:creationId xmlns:a16="http://schemas.microsoft.com/office/drawing/2014/main" id="{CCF8CB8A-B0FC-4301-835B-93DFC25B17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F0B9914C-A677-424C-A2C5-6E0BCF08A5EE}"/>
              </a:ext>
            </a:extLst>
          </p:cNvPr>
          <p:cNvSpPr txBox="1"/>
          <p:nvPr/>
        </p:nvSpPr>
        <p:spPr>
          <a:xfrm>
            <a:off x="2271713" y="2786063"/>
            <a:ext cx="8246168" cy="830997"/>
          </a:xfrm>
          <a:prstGeom prst="rect">
            <a:avLst/>
          </a:prstGeom>
          <a:noFill/>
        </p:spPr>
        <p:txBody>
          <a:bodyPr wrap="none" rtlCol="0">
            <a:spAutoFit/>
          </a:bodyPr>
          <a:lstStyle/>
          <a:p>
            <a:r>
              <a:rPr lang="en-US" sz="4800" dirty="0">
                <a:solidFill>
                  <a:srgbClr val="FF0000"/>
                </a:solidFill>
                <a:latin typeface="Algerian" panose="04020705040A02060702" pitchFamily="82" charset="0"/>
              </a:rPr>
              <a:t>THANK YOU AND STAY SAFE</a:t>
            </a:r>
          </a:p>
        </p:txBody>
      </p:sp>
    </p:spTree>
    <p:extLst>
      <p:ext uri="{BB962C8B-B14F-4D97-AF65-F5344CB8AC3E}">
        <p14:creationId xmlns:p14="http://schemas.microsoft.com/office/powerpoint/2010/main" val="2494849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CF8CB8A-B0FC-4301-835B-93DFC25B17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4" name="Object 3" hidden="1">
                        <a:extLst>
                          <a:ext uri="{FF2B5EF4-FFF2-40B4-BE49-F238E27FC236}">
                            <a16:creationId xmlns:a16="http://schemas.microsoft.com/office/drawing/2014/main" id="{CCF8CB8A-B0FC-4301-835B-93DFC25B17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FF4684AF-1446-41D4-A63B-5E72908344DA}"/>
              </a:ext>
            </a:extLst>
          </p:cNvPr>
          <p:cNvSpPr txBox="1"/>
          <p:nvPr/>
        </p:nvSpPr>
        <p:spPr>
          <a:xfrm>
            <a:off x="124985" y="226888"/>
            <a:ext cx="3251879" cy="1600438"/>
          </a:xfrm>
          <a:prstGeom prst="rect">
            <a:avLst/>
          </a:prstGeom>
          <a:noFill/>
        </p:spPr>
        <p:txBody>
          <a:bodyPr wrap="square" rtlCol="0">
            <a:spAutoFit/>
          </a:bodyPr>
          <a:lstStyle/>
          <a:p>
            <a:r>
              <a:rPr lang="en-IN" sz="6600" spc="300" dirty="0">
                <a:latin typeface="Nexa Bold" panose="02000000000000000000" pitchFamily="50" charset="0"/>
              </a:rPr>
              <a:t>SOLAR</a:t>
            </a:r>
            <a:r>
              <a:rPr lang="en-IN" sz="6600" spc="300" dirty="0">
                <a:latin typeface="Nexa Light" panose="02000000000000000000" pitchFamily="50" charset="0"/>
              </a:rPr>
              <a:t> </a:t>
            </a:r>
          </a:p>
          <a:p>
            <a:r>
              <a:rPr lang="en-IN" sz="3200" spc="300" dirty="0">
                <a:latin typeface="Nexa Light" panose="02000000000000000000" pitchFamily="50" charset="0"/>
              </a:rPr>
              <a:t>POWER</a:t>
            </a:r>
            <a:endParaRPr lang="en-IN" sz="6600" spc="300" dirty="0">
              <a:latin typeface="Nexa Light" panose="02000000000000000000" pitchFamily="50" charset="0"/>
            </a:endParaRPr>
          </a:p>
        </p:txBody>
      </p:sp>
      <p:sp>
        <p:nvSpPr>
          <p:cNvPr id="9" name="TextBox 8">
            <a:extLst>
              <a:ext uri="{FF2B5EF4-FFF2-40B4-BE49-F238E27FC236}">
                <a16:creationId xmlns:a16="http://schemas.microsoft.com/office/drawing/2014/main" id="{6E3604C1-C408-489D-A9DA-80199085DE39}"/>
              </a:ext>
            </a:extLst>
          </p:cNvPr>
          <p:cNvSpPr txBox="1"/>
          <p:nvPr/>
        </p:nvSpPr>
        <p:spPr>
          <a:xfrm>
            <a:off x="2755643" y="504549"/>
            <a:ext cx="5505795" cy="1200329"/>
          </a:xfrm>
          <a:prstGeom prst="rect">
            <a:avLst/>
          </a:prstGeom>
          <a:noFill/>
        </p:spPr>
        <p:txBody>
          <a:bodyPr wrap="square" rtlCol="0">
            <a:spAutoFit/>
          </a:bodyPr>
          <a:lstStyle/>
          <a:p>
            <a:r>
              <a:rPr lang="en-US" sz="2400" dirty="0">
                <a:latin typeface="Aharoni" panose="02010803020104030203" pitchFamily="2" charset="-79"/>
                <a:cs typeface="Aharoni" panose="02010803020104030203" pitchFamily="2" charset="-79"/>
              </a:rPr>
              <a:t>Solar power is energy from the sun that is converted into thermal or electrical energy.</a:t>
            </a:r>
            <a:endParaRPr lang="en-IN" sz="2400" spc="300" dirty="0">
              <a:latin typeface="Aharoni" panose="02010803020104030203" pitchFamily="2" charset="-79"/>
              <a:cs typeface="Aharoni" panose="02010803020104030203" pitchFamily="2" charset="-79"/>
            </a:endParaRPr>
          </a:p>
        </p:txBody>
      </p:sp>
      <p:sp>
        <p:nvSpPr>
          <p:cNvPr id="15" name="TextBox 14">
            <a:extLst>
              <a:ext uri="{FF2B5EF4-FFF2-40B4-BE49-F238E27FC236}">
                <a16:creationId xmlns:a16="http://schemas.microsoft.com/office/drawing/2014/main" id="{5C5FA017-DD7F-4AB7-91DD-043509B619EF}"/>
              </a:ext>
            </a:extLst>
          </p:cNvPr>
          <p:cNvSpPr txBox="1"/>
          <p:nvPr/>
        </p:nvSpPr>
        <p:spPr>
          <a:xfrm>
            <a:off x="110105" y="2258028"/>
            <a:ext cx="8151333" cy="3170099"/>
          </a:xfrm>
          <a:prstGeom prst="rect">
            <a:avLst/>
          </a:prstGeom>
          <a:noFill/>
        </p:spPr>
        <p:txBody>
          <a:bodyPr wrap="square">
            <a:spAutoFit/>
          </a:bodyPr>
          <a:lstStyle/>
          <a:p>
            <a:pPr algn="l"/>
            <a:r>
              <a:rPr lang="en-US" sz="2000" dirty="0">
                <a:latin typeface="Aharoni" panose="02010803020104030203" pitchFamily="2" charset="-79"/>
                <a:cs typeface="Aharoni" panose="02010803020104030203" pitchFamily="2" charset="-79"/>
              </a:rPr>
              <a:t>Solar energy is the cleanest and most abundant renewable energy source available.</a:t>
            </a:r>
          </a:p>
          <a:p>
            <a:pPr algn="l"/>
            <a:r>
              <a:rPr lang="en-US" sz="2000" dirty="0">
                <a:latin typeface="Aharoni" panose="02010803020104030203" pitchFamily="2" charset="-79"/>
                <a:cs typeface="Aharoni" panose="02010803020104030203" pitchFamily="2" charset="-79"/>
              </a:rPr>
              <a:t> It has a variety of uses, including </a:t>
            </a:r>
            <a:r>
              <a:rPr lang="en-US" sz="2000" b="1" dirty="0">
                <a:solidFill>
                  <a:srgbClr val="FF0000"/>
                </a:solidFill>
                <a:latin typeface="Aharoni" panose="02010803020104030203" pitchFamily="2" charset="-79"/>
                <a:cs typeface="Aharoni" panose="02010803020104030203" pitchFamily="2" charset="-79"/>
              </a:rPr>
              <a:t>generating electricity</a:t>
            </a:r>
            <a:r>
              <a:rPr lang="en-US" sz="2000" dirty="0">
                <a:latin typeface="Aharoni" panose="02010803020104030203" pitchFamily="2" charset="-79"/>
                <a:cs typeface="Aharoni" panose="02010803020104030203" pitchFamily="2" charset="-79"/>
              </a:rPr>
              <a:t>, </a:t>
            </a:r>
            <a:r>
              <a:rPr lang="en-US" sz="2000" dirty="0">
                <a:solidFill>
                  <a:srgbClr val="FF0000"/>
                </a:solidFill>
                <a:latin typeface="Aharoni" panose="02010803020104030203" pitchFamily="2" charset="-79"/>
                <a:cs typeface="Aharoni" panose="02010803020104030203" pitchFamily="2" charset="-79"/>
              </a:rPr>
              <a:t>providing light</a:t>
            </a:r>
            <a:r>
              <a:rPr lang="en-US" sz="2000" dirty="0">
                <a:latin typeface="Aharoni" panose="02010803020104030203" pitchFamily="2" charset="-79"/>
                <a:cs typeface="Aharoni" panose="02010803020104030203" pitchFamily="2" charset="-79"/>
              </a:rPr>
              <a:t> or a comfortable interior environment, and </a:t>
            </a:r>
            <a:r>
              <a:rPr lang="en-US" sz="2000" dirty="0">
                <a:solidFill>
                  <a:srgbClr val="FF0000"/>
                </a:solidFill>
                <a:latin typeface="Aharoni" panose="02010803020104030203" pitchFamily="2" charset="-79"/>
                <a:cs typeface="Aharoni" panose="02010803020104030203" pitchFamily="2" charset="-79"/>
              </a:rPr>
              <a:t>heating water</a:t>
            </a:r>
            <a:r>
              <a:rPr lang="en-US" sz="2000" dirty="0">
                <a:latin typeface="Aharoni" panose="02010803020104030203" pitchFamily="2" charset="-79"/>
                <a:cs typeface="Aharoni" panose="02010803020104030203" pitchFamily="2" charset="-79"/>
              </a:rPr>
              <a:t> for domestic, commercial, or industrial use.</a:t>
            </a:r>
          </a:p>
          <a:p>
            <a:pPr algn="l"/>
            <a:endParaRPr lang="en-US" sz="2000" dirty="0">
              <a:latin typeface="Aharoni" panose="02010803020104030203" pitchFamily="2" charset="-79"/>
              <a:cs typeface="Aharoni" panose="02010803020104030203" pitchFamily="2" charset="-79"/>
            </a:endParaRPr>
          </a:p>
          <a:p>
            <a:pPr algn="l"/>
            <a:endParaRPr lang="en-US" sz="2000" dirty="0">
              <a:latin typeface="Aharoni" panose="02010803020104030203" pitchFamily="2" charset="-79"/>
              <a:cs typeface="Aharoni" panose="02010803020104030203" pitchFamily="2" charset="-79"/>
            </a:endParaRPr>
          </a:p>
          <a:p>
            <a:pPr algn="l"/>
            <a:r>
              <a:rPr lang="en-US" sz="2000" b="1" dirty="0">
                <a:latin typeface="Aharoni" panose="02010803020104030203" pitchFamily="2" charset="-79"/>
                <a:cs typeface="Aharoni" panose="02010803020104030203" pitchFamily="2" charset="-79"/>
              </a:rPr>
              <a:t>There are three main ways</a:t>
            </a:r>
            <a:r>
              <a:rPr lang="en-US" sz="2000" dirty="0">
                <a:latin typeface="Aharoni" panose="02010803020104030203" pitchFamily="2" charset="-79"/>
                <a:cs typeface="Aharoni" panose="02010803020104030203" pitchFamily="2" charset="-79"/>
              </a:rPr>
              <a:t> to harness solar energy: </a:t>
            </a:r>
          </a:p>
          <a:p>
            <a:pPr algn="l"/>
            <a:r>
              <a:rPr lang="en-US" sz="2000" b="1" dirty="0">
                <a:solidFill>
                  <a:srgbClr val="FF0000"/>
                </a:solidFill>
                <a:latin typeface="Aharoni" panose="02010803020104030203" pitchFamily="2" charset="-79"/>
                <a:cs typeface="Aharoni" panose="02010803020104030203" pitchFamily="2" charset="-79"/>
              </a:rPr>
              <a:t>photovoltaic</a:t>
            </a:r>
            <a:r>
              <a:rPr lang="en-US" sz="2000" dirty="0">
                <a:latin typeface="Aharoni" panose="02010803020104030203" pitchFamily="2" charset="-79"/>
                <a:cs typeface="Aharoni" panose="02010803020104030203" pitchFamily="2" charset="-79"/>
              </a:rPr>
              <a:t>, </a:t>
            </a:r>
            <a:r>
              <a:rPr lang="en-US" sz="2000" b="1" dirty="0">
                <a:solidFill>
                  <a:srgbClr val="FF0000"/>
                </a:solidFill>
                <a:latin typeface="Aharoni" panose="02010803020104030203" pitchFamily="2" charset="-79"/>
                <a:cs typeface="Aharoni" panose="02010803020104030203" pitchFamily="2" charset="-79"/>
              </a:rPr>
              <a:t>solar</a:t>
            </a:r>
            <a:r>
              <a:rPr lang="en-US" sz="2000" dirty="0">
                <a:solidFill>
                  <a:srgbClr val="FF0000"/>
                </a:solidFill>
                <a:latin typeface="Aharoni" panose="02010803020104030203" pitchFamily="2" charset="-79"/>
                <a:cs typeface="Aharoni" panose="02010803020104030203" pitchFamily="2" charset="-79"/>
              </a:rPr>
              <a:t> </a:t>
            </a:r>
            <a:r>
              <a:rPr lang="en-US" sz="2000" b="1" dirty="0">
                <a:solidFill>
                  <a:srgbClr val="FF0000"/>
                </a:solidFill>
                <a:latin typeface="Aharoni" panose="02010803020104030203" pitchFamily="2" charset="-79"/>
                <a:cs typeface="Aharoni" panose="02010803020104030203" pitchFamily="2" charset="-79"/>
              </a:rPr>
              <a:t>heating</a:t>
            </a:r>
            <a:r>
              <a:rPr lang="en-US" sz="2000" dirty="0">
                <a:solidFill>
                  <a:srgbClr val="FF0000"/>
                </a:solidFill>
                <a:latin typeface="Aharoni" panose="02010803020104030203" pitchFamily="2" charset="-79"/>
                <a:cs typeface="Aharoni" panose="02010803020104030203" pitchFamily="2" charset="-79"/>
              </a:rPr>
              <a:t> </a:t>
            </a:r>
            <a:r>
              <a:rPr lang="en-US" sz="2000" dirty="0">
                <a:latin typeface="Aharoni" panose="02010803020104030203" pitchFamily="2" charset="-79"/>
                <a:cs typeface="Aharoni" panose="02010803020104030203" pitchFamily="2" charset="-79"/>
              </a:rPr>
              <a:t>&amp; </a:t>
            </a:r>
            <a:r>
              <a:rPr lang="en-US" sz="2000" b="1" dirty="0">
                <a:solidFill>
                  <a:srgbClr val="FF0000"/>
                </a:solidFill>
                <a:latin typeface="Aharoni" panose="02010803020104030203" pitchFamily="2" charset="-79"/>
                <a:cs typeface="Aharoni" panose="02010803020104030203" pitchFamily="2" charset="-79"/>
              </a:rPr>
              <a:t>cooling</a:t>
            </a:r>
            <a:r>
              <a:rPr lang="en-US" sz="2000" dirty="0">
                <a:solidFill>
                  <a:srgbClr val="FF0000"/>
                </a:solidFill>
                <a:latin typeface="Aharoni" panose="02010803020104030203" pitchFamily="2" charset="-79"/>
                <a:cs typeface="Aharoni" panose="02010803020104030203" pitchFamily="2" charset="-79"/>
              </a:rPr>
              <a:t>,</a:t>
            </a:r>
            <a:r>
              <a:rPr lang="en-US" sz="2000" dirty="0">
                <a:latin typeface="Aharoni" panose="02010803020104030203" pitchFamily="2" charset="-79"/>
                <a:cs typeface="Aharoni" panose="02010803020104030203" pitchFamily="2" charset="-79"/>
              </a:rPr>
              <a:t> and concentrating solar power. </a:t>
            </a:r>
            <a:endParaRPr lang="ar-IQ" sz="2000" dirty="0">
              <a:latin typeface="Aharoni" panose="02010803020104030203" pitchFamily="2" charset="-79"/>
            </a:endParaRPr>
          </a:p>
        </p:txBody>
      </p:sp>
      <mc:AlternateContent xmlns:mc="http://schemas.openxmlformats.org/markup-compatibility/2006">
        <mc:Choice xmlns:am3d="http://schemas.microsoft.com/office/drawing/2017/model3d" Requires="am3d">
          <p:graphicFrame>
            <p:nvGraphicFramePr>
              <p:cNvPr id="18" name="3D Model 17" descr="Partial sun">
                <a:extLst>
                  <a:ext uri="{FF2B5EF4-FFF2-40B4-BE49-F238E27FC236}">
                    <a16:creationId xmlns:a16="http://schemas.microsoft.com/office/drawing/2014/main" id="{CCC4BE38-3CF0-4F5E-B5C2-6217031FDEAB}"/>
                  </a:ext>
                </a:extLst>
              </p:cNvPr>
              <p:cNvGraphicFramePr>
                <a:graphicFrameLocks noChangeAspect="1"/>
              </p:cNvGraphicFramePr>
              <p:nvPr>
                <p:extLst>
                  <p:ext uri="{D42A27DB-BD31-4B8C-83A1-F6EECF244321}">
                    <p14:modId xmlns:p14="http://schemas.microsoft.com/office/powerpoint/2010/main" val="128353454"/>
                  </p:ext>
                </p:extLst>
              </p:nvPr>
            </p:nvGraphicFramePr>
            <p:xfrm>
              <a:off x="8261438" y="247722"/>
              <a:ext cx="3645182" cy="2966501"/>
            </p:xfrm>
            <a:graphic>
              <a:graphicData uri="http://schemas.microsoft.com/office/drawing/2017/model3d">
                <am3d:model3d r:embed="rId6">
                  <am3d:spPr>
                    <a:xfrm>
                      <a:off x="0" y="0"/>
                      <a:ext cx="3645182" cy="2966501"/>
                    </a:xfrm>
                    <a:prstGeom prst="rect">
                      <a:avLst/>
                    </a:prstGeom>
                  </am3d:spPr>
                  <am3d:camera>
                    <am3d:pos x="0" y="0" z="68366310"/>
                    <am3d:up dx="0" dy="36000000" dz="0"/>
                    <am3d:lookAt x="0" y="0" z="0"/>
                    <am3d:perspective fov="2700000"/>
                  </am3d:camera>
                  <am3d:trans>
                    <am3d:meterPerModelUnit n="5722078" d="1000000"/>
                    <am3d:preTrans dx="1965996" dy="-13076086" dz="-566466"/>
                    <am3d:scale>
                      <am3d:sx n="1000000" d="1000000"/>
                      <am3d:sy n="1000000" d="1000000"/>
                      <am3d:sz n="1000000" d="1000000"/>
                    </am3d:scale>
                    <am3d:rot/>
                    <am3d:postTrans dx="0" dy="0" dz="0"/>
                  </am3d:trans>
                  <am3d:raster rName="Office3DRenderer" rVer="16.0.8326">
                    <am3d:blip r:embed="rId7"/>
                  </am3d:raster>
                  <am3d:objViewport viewportSz="53090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Partial sun">
                <a:extLst>
                  <a:ext uri="{FF2B5EF4-FFF2-40B4-BE49-F238E27FC236}">
                    <a16:creationId xmlns:a16="http://schemas.microsoft.com/office/drawing/2014/main" id="{CCC4BE38-3CF0-4F5E-B5C2-6217031FDEAB}"/>
                  </a:ext>
                </a:extLst>
              </p:cNvPr>
              <p:cNvPicPr>
                <a:picLocks noGrp="1" noRot="1" noChangeAspect="1" noMove="1" noResize="1" noEditPoints="1" noAdjustHandles="1" noChangeArrowheads="1" noChangeShapeType="1" noCrop="1"/>
              </p:cNvPicPr>
              <p:nvPr/>
            </p:nvPicPr>
            <p:blipFill>
              <a:blip r:embed="rId7"/>
              <a:stretch>
                <a:fillRect/>
              </a:stretch>
            </p:blipFill>
            <p:spPr>
              <a:xfrm>
                <a:off x="8261438" y="247722"/>
                <a:ext cx="3645182" cy="2966501"/>
              </a:xfrm>
              <a:prstGeom prst="rect">
                <a:avLst/>
              </a:prstGeom>
            </p:spPr>
          </p:pic>
        </mc:Fallback>
      </mc:AlternateContent>
      <p:pic>
        <p:nvPicPr>
          <p:cNvPr id="20" name="Picture 19" descr="A picture containing blue, decorated&#10;&#10;Description automatically generated">
            <a:extLst>
              <a:ext uri="{FF2B5EF4-FFF2-40B4-BE49-F238E27FC236}">
                <a16:creationId xmlns:a16="http://schemas.microsoft.com/office/drawing/2014/main" id="{A16C3B4F-7F58-4444-BB3E-2786C4C6CCCC}"/>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7683911" y="3548083"/>
            <a:ext cx="4508090" cy="3309917"/>
          </a:xfrm>
          <a:prstGeom prst="rect">
            <a:avLst/>
          </a:prstGeom>
        </p:spPr>
      </p:pic>
    </p:spTree>
    <p:extLst>
      <p:ext uri="{BB962C8B-B14F-4D97-AF65-F5344CB8AC3E}">
        <p14:creationId xmlns:p14="http://schemas.microsoft.com/office/powerpoint/2010/main" val="7004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31500" fill="hold"/>
                                        <p:tgtEl>
                                          <p:spTgt spid="18"/>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5000"/>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CF8CB8A-B0FC-4301-835B-93DFC25B17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1" imgH="423" progId="TCLayout.ActiveDocument.1">
                  <p:embed/>
                </p:oleObj>
              </mc:Choice>
              <mc:Fallback>
                <p:oleObj name="think-cell Slide" r:id="rId5" imgW="421" imgH="423" progId="TCLayout.ActiveDocument.1">
                  <p:embed/>
                  <p:pic>
                    <p:nvPicPr>
                      <p:cNvPr id="4" name="Object 3" hidden="1">
                        <a:extLst>
                          <a:ext uri="{FF2B5EF4-FFF2-40B4-BE49-F238E27FC236}">
                            <a16:creationId xmlns:a16="http://schemas.microsoft.com/office/drawing/2014/main" id="{CCF8CB8A-B0FC-4301-835B-93DFC25B17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2BB8A238-EE12-463C-915C-517FAD2AD0E6}"/>
              </a:ext>
            </a:extLst>
          </p:cNvPr>
          <p:cNvSpPr txBox="1"/>
          <p:nvPr/>
        </p:nvSpPr>
        <p:spPr>
          <a:xfrm>
            <a:off x="90879" y="0"/>
            <a:ext cx="12039499" cy="1107996"/>
          </a:xfrm>
          <a:prstGeom prst="rect">
            <a:avLst/>
          </a:prstGeom>
          <a:noFill/>
        </p:spPr>
        <p:txBody>
          <a:bodyPr wrap="square" rtlCol="0">
            <a:spAutoFit/>
          </a:bodyPr>
          <a:lstStyle/>
          <a:p>
            <a:r>
              <a:rPr lang="en-IN" sz="6600" spc="300" dirty="0">
                <a:latin typeface="Nexa Bold" panose="02000000000000000000" pitchFamily="50" charset="0"/>
              </a:rPr>
              <a:t>E</a:t>
            </a:r>
            <a:r>
              <a:rPr lang="en-IN" sz="6600" spc="300" dirty="0">
                <a:latin typeface="Nexa Light" panose="02000000000000000000" pitchFamily="50" charset="0"/>
              </a:rPr>
              <a:t>LECTRICITY PROBLEMS </a:t>
            </a:r>
            <a:r>
              <a:rPr lang="en-IN" sz="3200" spc="300" dirty="0">
                <a:solidFill>
                  <a:srgbClr val="FF0000"/>
                </a:solidFill>
                <a:latin typeface="Nexa Light" panose="02000000000000000000" pitchFamily="50" charset="0"/>
              </a:rPr>
              <a:t>IN IRAQ</a:t>
            </a:r>
            <a:endParaRPr lang="en-IN" sz="6600" spc="300" dirty="0">
              <a:solidFill>
                <a:srgbClr val="FF0000"/>
              </a:solidFill>
              <a:latin typeface="Nexa Light" panose="02000000000000000000" pitchFamily="50" charset="0"/>
            </a:endParaRPr>
          </a:p>
        </p:txBody>
      </p:sp>
      <p:sp>
        <p:nvSpPr>
          <p:cNvPr id="17" name="TextBox 16">
            <a:extLst>
              <a:ext uri="{FF2B5EF4-FFF2-40B4-BE49-F238E27FC236}">
                <a16:creationId xmlns:a16="http://schemas.microsoft.com/office/drawing/2014/main" id="{940A3B88-4167-4AD8-AFCA-A7938C04376F}"/>
              </a:ext>
            </a:extLst>
          </p:cNvPr>
          <p:cNvSpPr txBox="1"/>
          <p:nvPr/>
        </p:nvSpPr>
        <p:spPr>
          <a:xfrm>
            <a:off x="-2344" y="1600676"/>
            <a:ext cx="7674732" cy="4355038"/>
          </a:xfrm>
          <a:prstGeom prst="rect">
            <a:avLst/>
          </a:prstGeom>
          <a:noFill/>
        </p:spPr>
        <p:txBody>
          <a:bodyPr wrap="square">
            <a:spAutoFit/>
          </a:bodyPr>
          <a:lstStyle/>
          <a:p>
            <a:pPr marL="342900" lvl="0" indent="-342900" algn="l" rtl="0">
              <a:spcBef>
                <a:spcPts val="1500"/>
              </a:spcBef>
              <a:spcAft>
                <a:spcPts val="0"/>
              </a:spcAft>
              <a:buFont typeface="Arial" panose="020B0604020202020204" pitchFamily="34" charset="0"/>
              <a:buChar char="•"/>
            </a:pPr>
            <a:r>
              <a:rPr lang="en-US" sz="2800" dirty="0">
                <a:solidFill>
                  <a:srgbClr val="000000"/>
                </a:solidFill>
                <a:latin typeface="Aharoni" panose="02010803020104030203" pitchFamily="2" charset="-79"/>
                <a:ea typeface="Times New Roman"/>
                <a:cs typeface="Aharoni" panose="02010803020104030203" pitchFamily="2" charset="-79"/>
                <a:sym typeface="Times New Roman"/>
              </a:rPr>
              <a:t>Until the end of the eighties, Iraq was on the top of being a developed country in the Middle east, however this situation didn't last for so long.</a:t>
            </a:r>
          </a:p>
          <a:p>
            <a:pPr lvl="0" algn="l" rtl="0">
              <a:spcBef>
                <a:spcPts val="1500"/>
              </a:spcBef>
              <a:spcAft>
                <a:spcPts val="0"/>
              </a:spcAft>
            </a:pPr>
            <a:endParaRPr lang="en-US" sz="2800" dirty="0">
              <a:solidFill>
                <a:srgbClr val="000000"/>
              </a:solidFill>
              <a:latin typeface="Aharoni" panose="02010803020104030203" pitchFamily="2" charset="-79"/>
              <a:ea typeface="Times New Roman"/>
              <a:cs typeface="Aharoni" panose="02010803020104030203" pitchFamily="2" charset="-79"/>
              <a:sym typeface="Times New Roman"/>
            </a:endParaRPr>
          </a:p>
          <a:p>
            <a:pPr marL="342900" lvl="0" indent="-342900" algn="l" rtl="0">
              <a:spcBef>
                <a:spcPts val="1500"/>
              </a:spcBef>
              <a:spcAft>
                <a:spcPts val="1500"/>
              </a:spcAft>
              <a:buFont typeface="Arial" panose="020B0604020202020204" pitchFamily="34" charset="0"/>
              <a:buChar char="•"/>
            </a:pPr>
            <a:r>
              <a:rPr lang="en-US" sz="2800" dirty="0">
                <a:solidFill>
                  <a:srgbClr val="000000"/>
                </a:solidFill>
                <a:latin typeface="Aharoni" panose="02010803020104030203" pitchFamily="2" charset="-79"/>
                <a:ea typeface="Times New Roman"/>
                <a:cs typeface="Aharoni" panose="02010803020104030203" pitchFamily="2" charset="-79"/>
                <a:sym typeface="Times New Roman"/>
              </a:rPr>
              <a:t>After the Gulf war in </a:t>
            </a:r>
            <a:r>
              <a:rPr lang="en-US" sz="2800" dirty="0">
                <a:solidFill>
                  <a:srgbClr val="FF0000"/>
                </a:solidFill>
                <a:latin typeface="Aharoni" panose="02010803020104030203" pitchFamily="2" charset="-79"/>
                <a:ea typeface="Times New Roman"/>
                <a:cs typeface="Aharoni" panose="02010803020104030203" pitchFamily="2" charset="-79"/>
                <a:sym typeface="Times New Roman"/>
              </a:rPr>
              <a:t>1991; </a:t>
            </a:r>
            <a:r>
              <a:rPr lang="en-US" sz="2800" dirty="0">
                <a:solidFill>
                  <a:srgbClr val="000000"/>
                </a:solidFill>
                <a:latin typeface="Aharoni" panose="02010803020104030203" pitchFamily="2" charset="-79"/>
                <a:ea typeface="Times New Roman"/>
                <a:cs typeface="Aharoni" panose="02010803020104030203" pitchFamily="2" charset="-79"/>
                <a:sym typeface="Times New Roman"/>
              </a:rPr>
              <a:t>Iraqis managed to rebuild what they could, and Iraq produced around</a:t>
            </a:r>
            <a:r>
              <a:rPr lang="en-US" sz="2800" dirty="0">
                <a:solidFill>
                  <a:srgbClr val="FF0000"/>
                </a:solidFill>
                <a:latin typeface="Aharoni" panose="02010803020104030203" pitchFamily="2" charset="-79"/>
                <a:ea typeface="Times New Roman"/>
                <a:cs typeface="Aharoni" panose="02010803020104030203" pitchFamily="2" charset="-79"/>
                <a:sym typeface="Times New Roman"/>
              </a:rPr>
              <a:t> 50 % </a:t>
            </a:r>
            <a:r>
              <a:rPr lang="en-US" sz="2800" dirty="0">
                <a:solidFill>
                  <a:srgbClr val="000000"/>
                </a:solidFill>
                <a:latin typeface="Aharoni" panose="02010803020104030203" pitchFamily="2" charset="-79"/>
                <a:ea typeface="Times New Roman"/>
                <a:cs typeface="Aharoni" panose="02010803020104030203" pitchFamily="2" charset="-79"/>
                <a:sym typeface="Times New Roman"/>
              </a:rPr>
              <a:t>of its need from electricity.</a:t>
            </a:r>
            <a:endParaRPr lang="en-US" sz="2800" dirty="0">
              <a:latin typeface="Aharoni" panose="02010803020104030203" pitchFamily="2" charset="-79"/>
              <a:cs typeface="Aharoni" panose="02010803020104030203" pitchFamily="2" charset="-79"/>
            </a:endParaRPr>
          </a:p>
        </p:txBody>
      </p:sp>
      <p:pic>
        <p:nvPicPr>
          <p:cNvPr id="21" name="Picture 20" descr="A black and white sign&#10;&#10;Description automatically generated with low confidence">
            <a:extLst>
              <a:ext uri="{FF2B5EF4-FFF2-40B4-BE49-F238E27FC236}">
                <a16:creationId xmlns:a16="http://schemas.microsoft.com/office/drawing/2014/main" id="{2029CF42-E9AC-40C4-B50F-660AFC272F13}"/>
              </a:ext>
            </a:extLst>
          </p:cNvPr>
          <p:cNvPicPr>
            <a:picLocks noChangeAspect="1"/>
          </p:cNvPicPr>
          <p:nvPr/>
        </p:nvPicPr>
        <p:blipFill rotWithShape="1">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rcRect b="65820"/>
          <a:stretch/>
        </p:blipFill>
        <p:spPr>
          <a:xfrm>
            <a:off x="7978394" y="2968572"/>
            <a:ext cx="2978323" cy="920856"/>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151250E-E357-44FE-A379-DA50115917C7}"/>
              </a:ext>
            </a:extLst>
          </p:cNvPr>
          <p:cNvPicPr>
            <a:picLocks noChangeAspect="1"/>
          </p:cNvPicPr>
          <p:nvPr/>
        </p:nvPicPr>
        <p:blipFill>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814484" y="4363483"/>
            <a:ext cx="3306144" cy="1814935"/>
          </a:xfrm>
          <a:prstGeom prst="rect">
            <a:avLst/>
          </a:prstGeom>
        </p:spPr>
      </p:pic>
    </p:spTree>
    <p:extLst>
      <p:ext uri="{BB962C8B-B14F-4D97-AF65-F5344CB8AC3E}">
        <p14:creationId xmlns:p14="http://schemas.microsoft.com/office/powerpoint/2010/main" val="3063791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CF8CB8A-B0FC-4301-835B-93DFC25B17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1" imgH="423" progId="TCLayout.ActiveDocument.1">
                  <p:embed/>
                </p:oleObj>
              </mc:Choice>
              <mc:Fallback>
                <p:oleObj name="think-cell Slide" r:id="rId5" imgW="421" imgH="423" progId="TCLayout.ActiveDocument.1">
                  <p:embed/>
                  <p:pic>
                    <p:nvPicPr>
                      <p:cNvPr id="4" name="Object 3" hidden="1">
                        <a:extLst>
                          <a:ext uri="{FF2B5EF4-FFF2-40B4-BE49-F238E27FC236}">
                            <a16:creationId xmlns:a16="http://schemas.microsoft.com/office/drawing/2014/main" id="{CCF8CB8A-B0FC-4301-835B-93DFC25B17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2F8E332B-CB99-438A-B191-5655447C06F8}"/>
              </a:ext>
            </a:extLst>
          </p:cNvPr>
          <p:cNvSpPr txBox="1"/>
          <p:nvPr/>
        </p:nvSpPr>
        <p:spPr>
          <a:xfrm>
            <a:off x="106280" y="17915"/>
            <a:ext cx="10280733" cy="1107996"/>
          </a:xfrm>
          <a:prstGeom prst="rect">
            <a:avLst/>
          </a:prstGeom>
          <a:noFill/>
        </p:spPr>
        <p:txBody>
          <a:bodyPr wrap="square" rtlCol="0">
            <a:spAutoFit/>
          </a:bodyPr>
          <a:lstStyle/>
          <a:p>
            <a:r>
              <a:rPr lang="en-IN" sz="6600" spc="300" dirty="0">
                <a:latin typeface="Nexa Bold" panose="02000000000000000000" pitchFamily="50" charset="0"/>
              </a:rPr>
              <a:t>WHY SOLAR ENERGY? </a:t>
            </a:r>
            <a:r>
              <a:rPr lang="en-IN" sz="2800" spc="300" dirty="0">
                <a:solidFill>
                  <a:srgbClr val="FF0000"/>
                </a:solidFill>
                <a:latin typeface="Nexa Bold" panose="02000000000000000000" pitchFamily="50" charset="0"/>
              </a:rPr>
              <a:t>IN IRAQ</a:t>
            </a:r>
            <a:r>
              <a:rPr lang="en-IN" sz="6600" spc="300" dirty="0">
                <a:solidFill>
                  <a:srgbClr val="FF0000"/>
                </a:solidFill>
                <a:latin typeface="Nexa Bold" panose="02000000000000000000" pitchFamily="50" charset="0"/>
              </a:rPr>
              <a:t> </a:t>
            </a:r>
            <a:r>
              <a:rPr lang="en-IN" sz="6600" spc="300" dirty="0">
                <a:solidFill>
                  <a:srgbClr val="FF0000"/>
                </a:solidFill>
                <a:latin typeface="Nexa Light" panose="02000000000000000000" pitchFamily="50" charset="0"/>
              </a:rPr>
              <a:t> </a:t>
            </a:r>
          </a:p>
        </p:txBody>
      </p:sp>
      <p:sp>
        <p:nvSpPr>
          <p:cNvPr id="54" name="TextBox 53">
            <a:extLst>
              <a:ext uri="{FF2B5EF4-FFF2-40B4-BE49-F238E27FC236}">
                <a16:creationId xmlns:a16="http://schemas.microsoft.com/office/drawing/2014/main" id="{6C5C2CB4-60F1-4A41-8FAF-B585C6DB6AC8}"/>
              </a:ext>
            </a:extLst>
          </p:cNvPr>
          <p:cNvSpPr txBox="1"/>
          <p:nvPr/>
        </p:nvSpPr>
        <p:spPr>
          <a:xfrm>
            <a:off x="106279" y="1446803"/>
            <a:ext cx="12085721" cy="1458861"/>
          </a:xfrm>
          <a:prstGeom prst="rect">
            <a:avLst/>
          </a:prstGeom>
          <a:noFill/>
        </p:spPr>
        <p:txBody>
          <a:bodyPr wrap="square">
            <a:spAutoFit/>
          </a:bodyPr>
          <a:lstStyle/>
          <a:p>
            <a:pPr marL="0" lvl="0" indent="0" algn="l" rtl="0">
              <a:lnSpc>
                <a:spcPct val="90000"/>
              </a:lnSpc>
              <a:spcBef>
                <a:spcPts val="1000"/>
              </a:spcBef>
              <a:spcAft>
                <a:spcPts val="0"/>
              </a:spcAft>
              <a:buNone/>
            </a:pPr>
            <a:r>
              <a:rPr lang="en-US" sz="2400" dirty="0">
                <a:solidFill>
                  <a:srgbClr val="000000"/>
                </a:solidFill>
                <a:latin typeface="Aharoni" panose="02010803020104030203" pitchFamily="2" charset="-79"/>
                <a:ea typeface="Arial"/>
                <a:cs typeface="Aharoni" panose="02010803020104030203" pitchFamily="2" charset="-79"/>
                <a:sym typeface="Arial"/>
              </a:rPr>
              <a:t>As shown from the map, Iraq is among the richest countries in the world with direct normal irradiation due to its location. So, this gives Iraq great potential to utilize solar energy.</a:t>
            </a:r>
          </a:p>
          <a:p>
            <a:endParaRPr lang="en-US" sz="2400" dirty="0">
              <a:latin typeface="Aharoni" panose="02010803020104030203" pitchFamily="2" charset="-79"/>
              <a:cs typeface="Aharoni" panose="02010803020104030203" pitchFamily="2" charset="-79"/>
            </a:endParaRPr>
          </a:p>
        </p:txBody>
      </p:sp>
      <p:pic>
        <p:nvPicPr>
          <p:cNvPr id="12" name="Google Shape;316;p18">
            <a:extLst>
              <a:ext uri="{FF2B5EF4-FFF2-40B4-BE49-F238E27FC236}">
                <a16:creationId xmlns:a16="http://schemas.microsoft.com/office/drawing/2014/main" id="{1F079504-1706-42D3-B870-3F53A5A5ABBA}"/>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945356" y="2196874"/>
            <a:ext cx="4571775" cy="4724675"/>
          </a:xfrm>
          <a:prstGeom prst="rect">
            <a:avLst/>
          </a:prstGeom>
          <a:noFill/>
          <a:ln>
            <a:noFill/>
          </a:ln>
        </p:spPr>
      </p:pic>
      <p:pic>
        <p:nvPicPr>
          <p:cNvPr id="13" name="Google Shape;317;p18">
            <a:extLst>
              <a:ext uri="{FF2B5EF4-FFF2-40B4-BE49-F238E27FC236}">
                <a16:creationId xmlns:a16="http://schemas.microsoft.com/office/drawing/2014/main" id="{5987C518-068E-4376-B3A4-9285C284C3E4}"/>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0" y="2473561"/>
            <a:ext cx="6743700" cy="3967438"/>
          </a:xfrm>
          <a:prstGeom prst="rect">
            <a:avLst/>
          </a:prstGeom>
          <a:noFill/>
          <a:ln>
            <a:noFill/>
          </a:ln>
        </p:spPr>
      </p:pic>
      <p:sp>
        <p:nvSpPr>
          <p:cNvPr id="14" name="Google Shape;318;p18">
            <a:extLst>
              <a:ext uri="{FF2B5EF4-FFF2-40B4-BE49-F238E27FC236}">
                <a16:creationId xmlns:a16="http://schemas.microsoft.com/office/drawing/2014/main" id="{D07BE62B-E91B-4398-9EBB-C3C716AA55CD}"/>
              </a:ext>
            </a:extLst>
          </p:cNvPr>
          <p:cNvSpPr txBox="1"/>
          <p:nvPr/>
        </p:nvSpPr>
        <p:spPr>
          <a:xfrm>
            <a:off x="373746" y="6496175"/>
            <a:ext cx="4872900" cy="34391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e" sz="900" u="sng">
                <a:solidFill>
                  <a:schemeClr val="hlink"/>
                </a:solidFill>
                <a:hlinkClick r:id="rId9"/>
              </a:rPr>
              <a:t>Source: https://solargis.com/maps-and-gis-data/download/iraq</a:t>
            </a:r>
            <a:endParaRPr>
              <a:latin typeface="Nunito"/>
              <a:ea typeface="Nunito"/>
              <a:cs typeface="Nunito"/>
              <a:sym typeface="Nunito"/>
            </a:endParaRPr>
          </a:p>
        </p:txBody>
      </p:sp>
      <mc:AlternateContent xmlns:mc="http://schemas.openxmlformats.org/markup-compatibility/2006">
        <mc:Choice xmlns:am3d="http://schemas.microsoft.com/office/drawing/2017/model3d" Requires="am3d">
          <p:graphicFrame>
            <p:nvGraphicFramePr>
              <p:cNvPr id="16" name="3D Model 15" descr="Smiling Sun">
                <a:extLst>
                  <a:ext uri="{FF2B5EF4-FFF2-40B4-BE49-F238E27FC236}">
                    <a16:creationId xmlns:a16="http://schemas.microsoft.com/office/drawing/2014/main" id="{2A33F961-FECD-4774-9E03-8840C9344A89}"/>
                  </a:ext>
                </a:extLst>
              </p:cNvPr>
              <p:cNvGraphicFramePr>
                <a:graphicFrameLocks noChangeAspect="1"/>
              </p:cNvGraphicFramePr>
              <p:nvPr>
                <p:extLst>
                  <p:ext uri="{D42A27DB-BD31-4B8C-83A1-F6EECF244321}">
                    <p14:modId xmlns:p14="http://schemas.microsoft.com/office/powerpoint/2010/main" val="734304275"/>
                  </p:ext>
                </p:extLst>
              </p:nvPr>
            </p:nvGraphicFramePr>
            <p:xfrm>
              <a:off x="10457742" y="2196874"/>
              <a:ext cx="2010112" cy="1935122"/>
            </p:xfrm>
            <a:graphic>
              <a:graphicData uri="http://schemas.microsoft.com/office/drawing/2017/model3d">
                <am3d:model3d r:embed="rId10">
                  <am3d:spPr>
                    <a:xfrm>
                      <a:off x="0" y="0"/>
                      <a:ext cx="2010112" cy="1935122"/>
                    </a:xfrm>
                    <a:prstGeom prst="rect">
                      <a:avLst/>
                    </a:prstGeom>
                  </am3d:spPr>
                  <am3d:camera>
                    <am3d:pos x="0" y="0" z="68413663"/>
                    <am3d:up dx="0" dy="36000000" dz="0"/>
                    <am3d:lookAt x="0" y="0" z="0"/>
                    <am3d:perspective fov="2700000"/>
                  </am3d:camera>
                  <am3d:trans>
                    <am3d:meterPerModelUnit n="3432048" d="1000000"/>
                    <am3d:preTrans dx="3" dy="-12355372" dz="-741612"/>
                    <am3d:scale>
                      <am3d:sx n="1000000" d="1000000"/>
                      <am3d:sy n="1000000" d="1000000"/>
                      <am3d:sz n="1000000" d="1000000"/>
                    </am3d:scale>
                    <am3d:rot ax="791483" ay="-954907" az="-220642"/>
                    <am3d:postTrans dx="0" dy="0" dz="0"/>
                  </am3d:trans>
                  <am3d:raster rName="Office3DRenderer" rVer="16.0.8326">
                    <am3d:blip r:embed="rId11"/>
                  </am3d:raster>
                  <am3d:objViewport viewportSz="28956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Smiling Sun">
                <a:extLst>
                  <a:ext uri="{FF2B5EF4-FFF2-40B4-BE49-F238E27FC236}">
                    <a16:creationId xmlns:a16="http://schemas.microsoft.com/office/drawing/2014/main" id="{2A33F961-FECD-4774-9E03-8840C9344A89}"/>
                  </a:ext>
                </a:extLst>
              </p:cNvPr>
              <p:cNvPicPr>
                <a:picLocks noGrp="1" noRot="1" noChangeAspect="1" noMove="1" noResize="1" noEditPoints="1" noAdjustHandles="1" noChangeArrowheads="1" noChangeShapeType="1" noCrop="1"/>
              </p:cNvPicPr>
              <p:nvPr/>
            </p:nvPicPr>
            <p:blipFill>
              <a:blip r:embed="rId11"/>
              <a:stretch>
                <a:fillRect/>
              </a:stretch>
            </p:blipFill>
            <p:spPr>
              <a:xfrm>
                <a:off x="10457742" y="2196874"/>
                <a:ext cx="2010112" cy="1935122"/>
              </a:xfrm>
              <a:prstGeom prst="rect">
                <a:avLst/>
              </a:prstGeom>
            </p:spPr>
          </p:pic>
        </mc:Fallback>
      </mc:AlternateContent>
      <p:sp>
        <p:nvSpPr>
          <p:cNvPr id="2" name="Circle: Hollow 1">
            <a:extLst>
              <a:ext uri="{FF2B5EF4-FFF2-40B4-BE49-F238E27FC236}">
                <a16:creationId xmlns:a16="http://schemas.microsoft.com/office/drawing/2014/main" id="{97CFB1BF-67BF-4DB9-828B-6980EC601774}"/>
              </a:ext>
            </a:extLst>
          </p:cNvPr>
          <p:cNvSpPr/>
          <p:nvPr/>
        </p:nvSpPr>
        <p:spPr>
          <a:xfrm>
            <a:off x="4048124" y="3617119"/>
            <a:ext cx="245269" cy="246246"/>
          </a:xfrm>
          <a:prstGeom prst="donut">
            <a:avLst>
              <a:gd name="adj" fmla="val 660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 name="Straight Connector 4">
            <a:extLst>
              <a:ext uri="{FF2B5EF4-FFF2-40B4-BE49-F238E27FC236}">
                <a16:creationId xmlns:a16="http://schemas.microsoft.com/office/drawing/2014/main" id="{6B5D1CD4-4D14-4CE5-AC5E-4253D0C4756B}"/>
              </a:ext>
            </a:extLst>
          </p:cNvPr>
          <p:cNvCxnSpPr>
            <a:cxnSpLocks/>
            <a:stCxn id="2" idx="0"/>
          </p:cNvCxnSpPr>
          <p:nvPr/>
        </p:nvCxnSpPr>
        <p:spPr>
          <a:xfrm flipV="1">
            <a:off x="4170759" y="2905664"/>
            <a:ext cx="4573191" cy="7114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B9E727-FCC1-40FC-8180-270C020A882F}"/>
              </a:ext>
            </a:extLst>
          </p:cNvPr>
          <p:cNvCxnSpPr>
            <a:cxnSpLocks/>
            <a:stCxn id="2" idx="4"/>
          </p:cNvCxnSpPr>
          <p:nvPr/>
        </p:nvCxnSpPr>
        <p:spPr>
          <a:xfrm>
            <a:off x="4170759" y="3863365"/>
            <a:ext cx="5612114" cy="229810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61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40000" fill="hold"/>
                                        <p:tgtEl>
                                          <p:spTgt spid="16"/>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CF8CB8A-B0FC-4301-835B-93DFC25B17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1" imgH="423" progId="TCLayout.ActiveDocument.1">
                  <p:embed/>
                </p:oleObj>
              </mc:Choice>
              <mc:Fallback>
                <p:oleObj name="think-cell Slide" r:id="rId5" imgW="421" imgH="423" progId="TCLayout.ActiveDocument.1">
                  <p:embed/>
                  <p:pic>
                    <p:nvPicPr>
                      <p:cNvPr id="4" name="Object 3" hidden="1">
                        <a:extLst>
                          <a:ext uri="{FF2B5EF4-FFF2-40B4-BE49-F238E27FC236}">
                            <a16:creationId xmlns:a16="http://schemas.microsoft.com/office/drawing/2014/main" id="{CCF8CB8A-B0FC-4301-835B-93DFC25B17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2F8E332B-CB99-438A-B191-5655447C06F8}"/>
              </a:ext>
            </a:extLst>
          </p:cNvPr>
          <p:cNvSpPr txBox="1"/>
          <p:nvPr/>
        </p:nvSpPr>
        <p:spPr>
          <a:xfrm>
            <a:off x="106280" y="17915"/>
            <a:ext cx="10280733" cy="1107996"/>
          </a:xfrm>
          <a:prstGeom prst="rect">
            <a:avLst/>
          </a:prstGeom>
          <a:noFill/>
        </p:spPr>
        <p:txBody>
          <a:bodyPr wrap="square" rtlCol="0">
            <a:spAutoFit/>
          </a:bodyPr>
          <a:lstStyle/>
          <a:p>
            <a:r>
              <a:rPr lang="en-IN" sz="6600" spc="300" dirty="0">
                <a:latin typeface="Nexa Bold" panose="02000000000000000000" pitchFamily="50" charset="0"/>
              </a:rPr>
              <a:t>WHY SOLAR ENERGY? </a:t>
            </a:r>
            <a:r>
              <a:rPr lang="en-IN" sz="2800" spc="300" dirty="0">
                <a:solidFill>
                  <a:srgbClr val="FF0000"/>
                </a:solidFill>
                <a:latin typeface="Nexa Bold" panose="02000000000000000000" pitchFamily="50" charset="0"/>
              </a:rPr>
              <a:t>IN IRAQ</a:t>
            </a:r>
            <a:r>
              <a:rPr lang="en-IN" sz="6600" spc="300" dirty="0">
                <a:solidFill>
                  <a:srgbClr val="FF0000"/>
                </a:solidFill>
                <a:latin typeface="Nexa Bold" panose="02000000000000000000" pitchFamily="50" charset="0"/>
              </a:rPr>
              <a:t> </a:t>
            </a:r>
            <a:r>
              <a:rPr lang="en-IN" sz="6600" spc="300" dirty="0">
                <a:solidFill>
                  <a:srgbClr val="FF0000"/>
                </a:solidFill>
                <a:latin typeface="Nexa Light" panose="02000000000000000000" pitchFamily="50" charset="0"/>
              </a:rPr>
              <a:t> </a:t>
            </a:r>
          </a:p>
        </p:txBody>
      </p:sp>
      <p:sp>
        <p:nvSpPr>
          <p:cNvPr id="54" name="TextBox 53">
            <a:extLst>
              <a:ext uri="{FF2B5EF4-FFF2-40B4-BE49-F238E27FC236}">
                <a16:creationId xmlns:a16="http://schemas.microsoft.com/office/drawing/2014/main" id="{6C5C2CB4-60F1-4A41-8FAF-B585C6DB6AC8}"/>
              </a:ext>
            </a:extLst>
          </p:cNvPr>
          <p:cNvSpPr txBox="1"/>
          <p:nvPr/>
        </p:nvSpPr>
        <p:spPr>
          <a:xfrm>
            <a:off x="106279" y="1014553"/>
            <a:ext cx="12085721" cy="3431709"/>
          </a:xfrm>
          <a:prstGeom prst="rect">
            <a:avLst/>
          </a:prstGeom>
          <a:noFill/>
        </p:spPr>
        <p:txBody>
          <a:bodyPr wrap="square">
            <a:spAutoFit/>
          </a:bodyPr>
          <a:lstStyle/>
          <a:p>
            <a:pPr marL="342900" lvl="0" indent="-342900">
              <a:spcBef>
                <a:spcPts val="1500"/>
              </a:spcBef>
              <a:buFont typeface="Arial" panose="020B0604020202020204" pitchFamily="34" charset="0"/>
              <a:buChar char="•"/>
            </a:pPr>
            <a:r>
              <a:rPr lang="en-US" sz="2400" dirty="0">
                <a:solidFill>
                  <a:srgbClr val="000000"/>
                </a:solidFill>
                <a:latin typeface="Aharoni" panose="02010803020104030203" pitchFamily="2" charset="-79"/>
                <a:ea typeface="Times New Roman"/>
                <a:cs typeface="Aharoni" panose="02010803020104030203" pitchFamily="2" charset="-79"/>
                <a:sym typeface="Times New Roman"/>
              </a:rPr>
              <a:t>Iraq spent around 40 to 50 billion dollars for electricity. Without any improvement reversely it got worse specially there are Mafia at the ministry of Electricity in Baghdad, which makes sure that the problem must go on.</a:t>
            </a:r>
          </a:p>
          <a:p>
            <a:pPr marL="342900" lvl="0" indent="-342900">
              <a:spcBef>
                <a:spcPts val="1500"/>
              </a:spcBef>
              <a:buFont typeface="Arial" panose="020B0604020202020204" pitchFamily="34" charset="0"/>
              <a:buChar char="•"/>
            </a:pPr>
            <a:r>
              <a:rPr lang="en-US" sz="2400" dirty="0">
                <a:solidFill>
                  <a:srgbClr val="000000"/>
                </a:solidFill>
                <a:latin typeface="Aharoni" panose="02010803020104030203" pitchFamily="2" charset="-79"/>
                <a:ea typeface="Times New Roman"/>
                <a:cs typeface="Aharoni" panose="02010803020104030203" pitchFamily="2" charset="-79"/>
                <a:sym typeface="Times New Roman"/>
              </a:rPr>
              <a:t>The average annual amount of sun hours in Iraq is 3250.0 hours, about 200 hours between Nov till Apr, and reaches 350 between May and end of Sep.  </a:t>
            </a:r>
          </a:p>
          <a:p>
            <a:pPr marL="342900" lvl="0" indent="-342900">
              <a:spcBef>
                <a:spcPts val="1500"/>
              </a:spcBef>
              <a:buFont typeface="Arial" panose="020B0604020202020204" pitchFamily="34" charset="0"/>
              <a:buChar char="•"/>
            </a:pPr>
            <a:r>
              <a:rPr lang="en-US" sz="2400" dirty="0">
                <a:solidFill>
                  <a:srgbClr val="000000"/>
                </a:solidFill>
                <a:latin typeface="Aharoni" panose="02010803020104030203" pitchFamily="2" charset="-79"/>
                <a:ea typeface="Times New Roman"/>
                <a:cs typeface="Aharoni" panose="02010803020104030203" pitchFamily="2" charset="-79"/>
                <a:sym typeface="Times New Roman"/>
              </a:rPr>
              <a:t>This amount of annual Sun hours makes Iraq one of those countries, which can use the sun to provide its population with clean electricity.</a:t>
            </a:r>
            <a:endParaRPr lang="en-US" sz="2400" dirty="0">
              <a:latin typeface="Aharoni" panose="02010803020104030203" pitchFamily="2" charset="-79"/>
              <a:cs typeface="Aharoni" panose="02010803020104030203" pitchFamily="2" charset="-79"/>
            </a:endParaRPr>
          </a:p>
          <a:p>
            <a:endParaRPr lang="en-US" sz="2400" dirty="0">
              <a:latin typeface="Aharoni" panose="02010803020104030203" pitchFamily="2" charset="-79"/>
              <a:cs typeface="Aharoni" panose="02010803020104030203" pitchFamily="2" charset="-79"/>
            </a:endParaRPr>
          </a:p>
        </p:txBody>
      </p:sp>
      <p:pic>
        <p:nvPicPr>
          <p:cNvPr id="2050" name="Picture 2" descr="تشكيل غرفة عمليات لمعالجة مشاكل الكهرباء بإشراف رئيس الوزراء - شفقنا العراق">
            <a:extLst>
              <a:ext uri="{FF2B5EF4-FFF2-40B4-BE49-F238E27FC236}">
                <a16:creationId xmlns:a16="http://schemas.microsoft.com/office/drawing/2014/main" id="{E25487F9-32B0-437D-B995-DC9BA2519D8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457742" y="17915"/>
            <a:ext cx="1627978" cy="1428890"/>
          </a:xfrm>
          <a:prstGeom prst="hexagon">
            <a:avLst/>
          </a:prstGeom>
          <a:noFill/>
          <a:extLst>
            <a:ext uri="{909E8E84-426E-40DD-AFC4-6F175D3DCCD1}">
              <a14:hiddenFill xmlns:a14="http://schemas.microsoft.com/office/drawing/2010/main">
                <a:solidFill>
                  <a:srgbClr val="FFFFFF"/>
                </a:solidFill>
              </a14:hiddenFill>
            </a:ext>
          </a:extLst>
        </p:spPr>
      </p:pic>
      <p:pic>
        <p:nvPicPr>
          <p:cNvPr id="8" name="Picture 7" descr="Table&#10;&#10;Description automatically generated">
            <a:extLst>
              <a:ext uri="{FF2B5EF4-FFF2-40B4-BE49-F238E27FC236}">
                <a16:creationId xmlns:a16="http://schemas.microsoft.com/office/drawing/2014/main" id="{228BCCAA-E03E-4C65-96DA-AE90E27FE85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6278" y="4017829"/>
            <a:ext cx="10714120" cy="2822256"/>
          </a:xfrm>
          <a:prstGeom prst="rect">
            <a:avLst/>
          </a:prstGeom>
        </p:spPr>
      </p:pic>
      <p:sp>
        <p:nvSpPr>
          <p:cNvPr id="15" name="TextBox 14">
            <a:extLst>
              <a:ext uri="{FF2B5EF4-FFF2-40B4-BE49-F238E27FC236}">
                <a16:creationId xmlns:a16="http://schemas.microsoft.com/office/drawing/2014/main" id="{9B5FD33C-C264-4C41-82D7-057F23386153}"/>
              </a:ext>
            </a:extLst>
          </p:cNvPr>
          <p:cNvSpPr txBox="1"/>
          <p:nvPr/>
        </p:nvSpPr>
        <p:spPr>
          <a:xfrm>
            <a:off x="5246646" y="6563086"/>
            <a:ext cx="3849329" cy="276999"/>
          </a:xfrm>
          <a:prstGeom prst="rect">
            <a:avLst/>
          </a:prstGeom>
          <a:noFill/>
        </p:spPr>
        <p:txBody>
          <a:bodyPr wrap="square">
            <a:spAutoFit/>
          </a:bodyPr>
          <a:lstStyle/>
          <a:p>
            <a:r>
              <a:rPr lang="en-US" sz="1200" i="1" dirty="0"/>
              <a:t>https://www.baghdad.climatemps.com/sunlight.php</a:t>
            </a:r>
          </a:p>
        </p:txBody>
      </p:sp>
      <mc:AlternateContent xmlns:mc="http://schemas.openxmlformats.org/markup-compatibility/2006">
        <mc:Choice xmlns:am3d="http://schemas.microsoft.com/office/drawing/2017/model3d" Requires="am3d">
          <p:graphicFrame>
            <p:nvGraphicFramePr>
              <p:cNvPr id="10" name="3D Model 9" descr="Smiling Sun">
                <a:extLst>
                  <a:ext uri="{FF2B5EF4-FFF2-40B4-BE49-F238E27FC236}">
                    <a16:creationId xmlns:a16="http://schemas.microsoft.com/office/drawing/2014/main" id="{262E51C0-441B-415C-92D6-3CB93A655449}"/>
                  </a:ext>
                </a:extLst>
              </p:cNvPr>
              <p:cNvGraphicFramePr>
                <a:graphicFrameLocks noChangeAspect="1"/>
              </p:cNvGraphicFramePr>
              <p:nvPr>
                <p:extLst>
                  <p:ext uri="{D42A27DB-BD31-4B8C-83A1-F6EECF244321}">
                    <p14:modId xmlns:p14="http://schemas.microsoft.com/office/powerpoint/2010/main" val="2713221574"/>
                  </p:ext>
                </p:extLst>
              </p:nvPr>
            </p:nvGraphicFramePr>
            <p:xfrm>
              <a:off x="10266675" y="4129187"/>
              <a:ext cx="2010112" cy="1935122"/>
            </p:xfrm>
            <a:graphic>
              <a:graphicData uri="http://schemas.microsoft.com/office/drawing/2017/model3d">
                <am3d:model3d r:embed="rId9">
                  <am3d:spPr>
                    <a:xfrm>
                      <a:off x="0" y="0"/>
                      <a:ext cx="2010112" cy="1935122"/>
                    </a:xfrm>
                    <a:prstGeom prst="rect">
                      <a:avLst/>
                    </a:prstGeom>
                  </am3d:spPr>
                  <am3d:camera>
                    <am3d:pos x="0" y="0" z="68413663"/>
                    <am3d:up dx="0" dy="36000000" dz="0"/>
                    <am3d:lookAt x="0" y="0" z="0"/>
                    <am3d:perspective fov="2700000"/>
                  </am3d:camera>
                  <am3d:trans>
                    <am3d:meterPerModelUnit n="3432048" d="1000000"/>
                    <am3d:preTrans dx="3" dy="-12355372" dz="-741612"/>
                    <am3d:scale>
                      <am3d:sx n="1000000" d="1000000"/>
                      <am3d:sy n="1000000" d="1000000"/>
                      <am3d:sz n="1000000" d="1000000"/>
                    </am3d:scale>
                    <am3d:rot ax="791483" ay="-954907" az="-220642"/>
                    <am3d:postTrans dx="0" dy="0" dz="0"/>
                  </am3d:trans>
                  <am3d:raster rName="Office3DRenderer" rVer="16.0.8326">
                    <am3d:blip r:embed="rId10"/>
                  </am3d:raster>
                  <am3d:objViewport viewportSz="28956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Smiling Sun">
                <a:extLst>
                  <a:ext uri="{FF2B5EF4-FFF2-40B4-BE49-F238E27FC236}">
                    <a16:creationId xmlns:a16="http://schemas.microsoft.com/office/drawing/2014/main" id="{262E51C0-441B-415C-92D6-3CB93A655449}"/>
                  </a:ext>
                </a:extLst>
              </p:cNvPr>
              <p:cNvPicPr>
                <a:picLocks noGrp="1" noRot="1" noChangeAspect="1" noMove="1" noResize="1" noEditPoints="1" noAdjustHandles="1" noChangeArrowheads="1" noChangeShapeType="1" noCrop="1"/>
              </p:cNvPicPr>
              <p:nvPr/>
            </p:nvPicPr>
            <p:blipFill>
              <a:blip r:embed="rId10"/>
              <a:stretch>
                <a:fillRect/>
              </a:stretch>
            </p:blipFill>
            <p:spPr>
              <a:xfrm>
                <a:off x="10266675" y="4129187"/>
                <a:ext cx="2010112" cy="1935122"/>
              </a:xfrm>
              <a:prstGeom prst="rect">
                <a:avLst/>
              </a:prstGeom>
            </p:spPr>
          </p:pic>
        </mc:Fallback>
      </mc:AlternateContent>
    </p:spTree>
    <p:extLst>
      <p:ext uri="{BB962C8B-B14F-4D97-AF65-F5344CB8AC3E}">
        <p14:creationId xmlns:p14="http://schemas.microsoft.com/office/powerpoint/2010/main" val="136666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40000" fill="hold"/>
                                        <p:tgtEl>
                                          <p:spTgt spid="10"/>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CF8CB8A-B0FC-4301-835B-93DFC25B17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4" name="Object 3" hidden="1">
                        <a:extLst>
                          <a:ext uri="{FF2B5EF4-FFF2-40B4-BE49-F238E27FC236}">
                            <a16:creationId xmlns:a16="http://schemas.microsoft.com/office/drawing/2014/main" id="{CCF8CB8A-B0FC-4301-835B-93DFC25B17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2F8E332B-CB99-438A-B191-5655447C06F8}"/>
              </a:ext>
            </a:extLst>
          </p:cNvPr>
          <p:cNvSpPr txBox="1"/>
          <p:nvPr/>
        </p:nvSpPr>
        <p:spPr>
          <a:xfrm>
            <a:off x="106280" y="17915"/>
            <a:ext cx="10937957" cy="1107996"/>
          </a:xfrm>
          <a:prstGeom prst="rect">
            <a:avLst/>
          </a:prstGeom>
          <a:noFill/>
        </p:spPr>
        <p:txBody>
          <a:bodyPr wrap="square" rtlCol="0">
            <a:spAutoFit/>
          </a:bodyPr>
          <a:lstStyle/>
          <a:p>
            <a:r>
              <a:rPr lang="en-IN" sz="6600" spc="300" dirty="0">
                <a:latin typeface="Nexa Bold" panose="02000000000000000000" pitchFamily="50" charset="0"/>
              </a:rPr>
              <a:t>PRIVATE GENERATOR </a:t>
            </a:r>
            <a:r>
              <a:rPr lang="en-IN" sz="4000" spc="300" dirty="0">
                <a:solidFill>
                  <a:srgbClr val="FF0000"/>
                </a:solidFill>
                <a:latin typeface="Aharoni" panose="02010803020104030203" pitchFamily="2" charset="-79"/>
                <a:cs typeface="Aharoni" panose="02010803020104030203" pitchFamily="2" charset="-79"/>
              </a:rPr>
              <a:t>IN IRAQ </a:t>
            </a:r>
          </a:p>
        </p:txBody>
      </p:sp>
      <p:sp>
        <p:nvSpPr>
          <p:cNvPr id="54" name="TextBox 53">
            <a:extLst>
              <a:ext uri="{FF2B5EF4-FFF2-40B4-BE49-F238E27FC236}">
                <a16:creationId xmlns:a16="http://schemas.microsoft.com/office/drawing/2014/main" id="{6C5C2CB4-60F1-4A41-8FAF-B585C6DB6AC8}"/>
              </a:ext>
            </a:extLst>
          </p:cNvPr>
          <p:cNvSpPr txBox="1"/>
          <p:nvPr/>
        </p:nvSpPr>
        <p:spPr>
          <a:xfrm>
            <a:off x="106280" y="1518050"/>
            <a:ext cx="4973721" cy="4524315"/>
          </a:xfrm>
          <a:prstGeom prst="rect">
            <a:avLst/>
          </a:prstGeom>
          <a:noFill/>
        </p:spPr>
        <p:txBody>
          <a:bodyPr wrap="square">
            <a:spAutoFit/>
          </a:bodyPr>
          <a:lstStyle/>
          <a:p>
            <a:r>
              <a:rPr lang="de" sz="3200" dirty="0">
                <a:latin typeface="Aharoni" panose="02010803020104030203" pitchFamily="2" charset="-79"/>
                <a:cs typeface="Aharoni" panose="02010803020104030203" pitchFamily="2" charset="-79"/>
              </a:rPr>
              <a:t>The generator causes various kinds of pollution on the </a:t>
            </a:r>
            <a:r>
              <a:rPr lang="de" sz="3200" b="1" dirty="0">
                <a:latin typeface="Aharoni" panose="02010803020104030203" pitchFamily="2" charset="-79"/>
                <a:cs typeface="Aharoni" panose="02010803020104030203" pitchFamily="2" charset="-79"/>
              </a:rPr>
              <a:t>environment and human health, </a:t>
            </a:r>
            <a:r>
              <a:rPr lang="de" sz="3200" dirty="0">
                <a:latin typeface="Aharoni" panose="02010803020104030203" pitchFamily="2" charset="-79"/>
                <a:cs typeface="Aharoni" panose="02010803020104030203" pitchFamily="2" charset="-79"/>
              </a:rPr>
              <a:t>for instance, </a:t>
            </a:r>
            <a:r>
              <a:rPr lang="de" sz="3200" dirty="0">
                <a:solidFill>
                  <a:srgbClr val="FF0000"/>
                </a:solidFill>
                <a:latin typeface="Aharoni" panose="02010803020104030203" pitchFamily="2" charset="-79"/>
                <a:cs typeface="Aharoni" panose="02010803020104030203" pitchFamily="2" charset="-79"/>
              </a:rPr>
              <a:t>noise</a:t>
            </a:r>
            <a:r>
              <a:rPr lang="de" sz="3200" dirty="0">
                <a:latin typeface="Aharoni" panose="02010803020104030203" pitchFamily="2" charset="-79"/>
                <a:cs typeface="Aharoni" panose="02010803020104030203" pitchFamily="2" charset="-79"/>
              </a:rPr>
              <a:t>, </a:t>
            </a:r>
            <a:r>
              <a:rPr lang="de" sz="3200" dirty="0">
                <a:solidFill>
                  <a:srgbClr val="FF0000"/>
                </a:solidFill>
                <a:latin typeface="Aharoni" panose="02010803020104030203" pitchFamily="2" charset="-79"/>
                <a:cs typeface="Aharoni" panose="02010803020104030203" pitchFamily="2" charset="-79"/>
              </a:rPr>
              <a:t>Co2</a:t>
            </a:r>
            <a:r>
              <a:rPr lang="de" sz="3200" dirty="0">
                <a:latin typeface="Aharoni" panose="02010803020104030203" pitchFamily="2" charset="-79"/>
                <a:cs typeface="Aharoni" panose="02010803020104030203" pitchFamily="2" charset="-79"/>
              </a:rPr>
              <a:t>, and </a:t>
            </a:r>
            <a:r>
              <a:rPr lang="de" sz="3200" dirty="0">
                <a:solidFill>
                  <a:srgbClr val="FF0000"/>
                </a:solidFill>
                <a:latin typeface="Aharoni" panose="02010803020104030203" pitchFamily="2" charset="-79"/>
                <a:cs typeface="Aharoni" panose="02010803020104030203" pitchFamily="2" charset="-79"/>
              </a:rPr>
              <a:t>visual noise</a:t>
            </a:r>
            <a:r>
              <a:rPr lang="de" sz="3200" dirty="0">
                <a:latin typeface="Aharoni" panose="02010803020104030203" pitchFamily="2" charset="-79"/>
                <a:cs typeface="Aharoni" panose="02010803020104030203" pitchFamily="2" charset="-79"/>
              </a:rPr>
              <a:t> from cable, </a:t>
            </a:r>
            <a:r>
              <a:rPr lang="de" sz="3200" dirty="0">
                <a:solidFill>
                  <a:srgbClr val="FF0000"/>
                </a:solidFill>
                <a:latin typeface="Aharoni" panose="02010803020104030203" pitchFamily="2" charset="-79"/>
                <a:cs typeface="Aharoni" panose="02010803020104030203" pitchFamily="2" charset="-79"/>
              </a:rPr>
              <a:t>overlapped wires</a:t>
            </a:r>
            <a:r>
              <a:rPr lang="de" sz="3200" dirty="0">
                <a:latin typeface="Aharoni" panose="02010803020104030203" pitchFamily="2" charset="-79"/>
                <a:cs typeface="Aharoni" panose="02010803020104030203" pitchFamily="2" charset="-79"/>
              </a:rPr>
              <a:t>, and </a:t>
            </a:r>
            <a:r>
              <a:rPr lang="de" sz="3200" dirty="0">
                <a:solidFill>
                  <a:srgbClr val="FF0000"/>
                </a:solidFill>
                <a:latin typeface="Aharoni" panose="02010803020104030203" pitchFamily="2" charset="-79"/>
                <a:cs typeface="Aharoni" panose="02010803020104030203" pitchFamily="2" charset="-79"/>
              </a:rPr>
              <a:t>smokes. </a:t>
            </a:r>
            <a:endParaRPr lang="en-US" sz="3200" dirty="0">
              <a:solidFill>
                <a:srgbClr val="FF0000"/>
              </a:solidFill>
              <a:latin typeface="Aharoni" panose="02010803020104030203" pitchFamily="2" charset="-79"/>
              <a:cs typeface="Aharoni" panose="02010803020104030203" pitchFamily="2" charset="-79"/>
            </a:endParaRPr>
          </a:p>
        </p:txBody>
      </p:sp>
      <p:pic>
        <p:nvPicPr>
          <p:cNvPr id="3" name="Picture 2" descr="A picture containing sky, train, track, outdoor&#10;&#10;Description automatically generated">
            <a:extLst>
              <a:ext uri="{FF2B5EF4-FFF2-40B4-BE49-F238E27FC236}">
                <a16:creationId xmlns:a16="http://schemas.microsoft.com/office/drawing/2014/main" id="{C42BA153-43DF-40EF-A965-762043E4F77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91125" y="1309898"/>
            <a:ext cx="7000875" cy="4448175"/>
          </a:xfrm>
          <a:prstGeom prst="rect">
            <a:avLst/>
          </a:prstGeom>
        </p:spPr>
      </p:pic>
      <p:sp>
        <p:nvSpPr>
          <p:cNvPr id="9" name="TextBox 8">
            <a:extLst>
              <a:ext uri="{FF2B5EF4-FFF2-40B4-BE49-F238E27FC236}">
                <a16:creationId xmlns:a16="http://schemas.microsoft.com/office/drawing/2014/main" id="{D22F55EC-7F82-4601-9FDF-FBA0349BF44A}"/>
              </a:ext>
            </a:extLst>
          </p:cNvPr>
          <p:cNvSpPr txBox="1"/>
          <p:nvPr/>
        </p:nvSpPr>
        <p:spPr>
          <a:xfrm>
            <a:off x="5364957" y="5363436"/>
            <a:ext cx="6300786" cy="369332"/>
          </a:xfrm>
          <a:prstGeom prst="rect">
            <a:avLst/>
          </a:prstGeom>
          <a:noFill/>
        </p:spPr>
        <p:txBody>
          <a:bodyPr wrap="square">
            <a:spAutoFit/>
          </a:bodyPr>
          <a:lstStyle/>
          <a:p>
            <a:r>
              <a:rPr lang="en-US" dirty="0">
                <a:hlinkClick r:id="rId7"/>
              </a:rPr>
              <a:t>http://www.youtube.com/watch?v=J9mej6-R3uA</a:t>
            </a:r>
            <a:endParaRPr lang="en-US" dirty="0"/>
          </a:p>
        </p:txBody>
      </p:sp>
    </p:spTree>
    <p:extLst>
      <p:ext uri="{BB962C8B-B14F-4D97-AF65-F5344CB8AC3E}">
        <p14:creationId xmlns:p14="http://schemas.microsoft.com/office/powerpoint/2010/main" val="3883955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CF8CB8A-B0FC-4301-835B-93DFC25B17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4" name="Object 3" hidden="1">
                        <a:extLst>
                          <a:ext uri="{FF2B5EF4-FFF2-40B4-BE49-F238E27FC236}">
                            <a16:creationId xmlns:a16="http://schemas.microsoft.com/office/drawing/2014/main" id="{CCF8CB8A-B0FC-4301-835B-93DFC25B17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2F8E332B-CB99-438A-B191-5655447C06F8}"/>
              </a:ext>
            </a:extLst>
          </p:cNvPr>
          <p:cNvSpPr txBox="1"/>
          <p:nvPr/>
        </p:nvSpPr>
        <p:spPr>
          <a:xfrm>
            <a:off x="106281" y="17915"/>
            <a:ext cx="6279594" cy="1107996"/>
          </a:xfrm>
          <a:prstGeom prst="rect">
            <a:avLst/>
          </a:prstGeom>
          <a:noFill/>
        </p:spPr>
        <p:txBody>
          <a:bodyPr wrap="square" rtlCol="0">
            <a:spAutoFit/>
          </a:bodyPr>
          <a:lstStyle/>
          <a:p>
            <a:r>
              <a:rPr lang="en-IN" sz="6600" spc="300" dirty="0">
                <a:latin typeface="Nexa Bold" panose="02000000000000000000" pitchFamily="50" charset="0"/>
              </a:rPr>
              <a:t>EXAMPLE</a:t>
            </a:r>
            <a:r>
              <a:rPr lang="en-IN" sz="6600" spc="300" dirty="0">
                <a:latin typeface="Nexa Light" panose="02000000000000000000" pitchFamily="50" charset="0"/>
              </a:rPr>
              <a:t> </a:t>
            </a:r>
          </a:p>
        </p:txBody>
      </p:sp>
      <mc:AlternateContent xmlns:mc="http://schemas.openxmlformats.org/markup-compatibility/2006">
        <mc:Choice xmlns:am3d="http://schemas.microsoft.com/office/drawing/2017/model3d" Requires="am3d">
          <p:graphicFrame>
            <p:nvGraphicFramePr>
              <p:cNvPr id="49" name="3D Model 48" descr="Solar Panel On Stand">
                <a:extLst>
                  <a:ext uri="{FF2B5EF4-FFF2-40B4-BE49-F238E27FC236}">
                    <a16:creationId xmlns:a16="http://schemas.microsoft.com/office/drawing/2014/main" id="{17DD7155-4489-479A-BD10-5AB48F10FF83}"/>
                  </a:ext>
                </a:extLst>
              </p:cNvPr>
              <p:cNvGraphicFramePr>
                <a:graphicFrameLocks noChangeAspect="1"/>
              </p:cNvGraphicFramePr>
              <p:nvPr/>
            </p:nvGraphicFramePr>
            <p:xfrm>
              <a:off x="8260142" y="-12614"/>
              <a:ext cx="3679553" cy="3886032"/>
            </p:xfrm>
            <a:graphic>
              <a:graphicData uri="http://schemas.microsoft.com/office/drawing/2017/model3d">
                <am3d:model3d r:embed="rId6">
                  <am3d:spPr>
                    <a:xfrm>
                      <a:off x="0" y="0"/>
                      <a:ext cx="3679553" cy="3886032"/>
                    </a:xfrm>
                    <a:prstGeom prst="rect">
                      <a:avLst/>
                    </a:prstGeom>
                  </am3d:spPr>
                  <am3d:camera>
                    <am3d:pos x="0" y="0" z="77812359"/>
                    <am3d:up dx="0" dy="36000000" dz="0"/>
                    <am3d:lookAt x="0" y="0" z="0"/>
                    <am3d:perspective fov="2700000"/>
                  </am3d:camera>
                  <am3d:trans>
                    <am3d:meterPerModelUnit n="800992" d="1000000"/>
                    <am3d:preTrans dx="0" dy="-18000000" dz="0"/>
                    <am3d:scale>
                      <am3d:sx n="1000000" d="1000000"/>
                      <am3d:sy n="1000000" d="1000000"/>
                      <am3d:sz n="1000000" d="1000000"/>
                    </am3d:scale>
                    <am3d:rot ax="823958" ay="-4544726" az="-799523"/>
                    <am3d:postTrans dx="0" dy="0" dz="0"/>
                  </am3d:trans>
                  <am3d:raster rName="Office3DRenderer" rVer="16.0.8326">
                    <am3d:blip r:embed="rId7"/>
                  </am3d:raster>
                  <am3d:objViewport viewportSz="48944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3D Model 48" descr="Solar Panel On Stand">
                <a:extLst>
                  <a:ext uri="{FF2B5EF4-FFF2-40B4-BE49-F238E27FC236}">
                    <a16:creationId xmlns:a16="http://schemas.microsoft.com/office/drawing/2014/main" id="{17DD7155-4489-479A-BD10-5AB48F10FF83}"/>
                  </a:ext>
                </a:extLst>
              </p:cNvPr>
              <p:cNvPicPr>
                <a:picLocks noGrp="1" noRot="1" noChangeAspect="1" noMove="1" noResize="1" noEditPoints="1" noAdjustHandles="1" noChangeArrowheads="1" noChangeShapeType="1" noCrop="1"/>
              </p:cNvPicPr>
              <p:nvPr/>
            </p:nvPicPr>
            <p:blipFill>
              <a:blip r:embed="rId7"/>
              <a:stretch>
                <a:fillRect/>
              </a:stretch>
            </p:blipFill>
            <p:spPr>
              <a:xfrm>
                <a:off x="8260142" y="-12614"/>
                <a:ext cx="3679553" cy="3886032"/>
              </a:xfrm>
              <a:prstGeom prst="rect">
                <a:avLst/>
              </a:prstGeom>
            </p:spPr>
          </p:pic>
        </mc:Fallback>
      </mc:AlternateContent>
      <p:pic>
        <p:nvPicPr>
          <p:cNvPr id="52" name="Picture 51">
            <a:extLst>
              <a:ext uri="{FF2B5EF4-FFF2-40B4-BE49-F238E27FC236}">
                <a16:creationId xmlns:a16="http://schemas.microsoft.com/office/drawing/2014/main" id="{B8718E75-D462-431E-A516-98BC12F5F8D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flipH="1">
            <a:off x="6993694" y="3823498"/>
            <a:ext cx="5198306" cy="2975584"/>
          </a:xfrm>
          <a:prstGeom prst="rect">
            <a:avLst/>
          </a:prstGeom>
        </p:spPr>
      </p:pic>
      <p:sp>
        <p:nvSpPr>
          <p:cNvPr id="54" name="TextBox 53">
            <a:extLst>
              <a:ext uri="{FF2B5EF4-FFF2-40B4-BE49-F238E27FC236}">
                <a16:creationId xmlns:a16="http://schemas.microsoft.com/office/drawing/2014/main" id="{6C5C2CB4-60F1-4A41-8FAF-B585C6DB6AC8}"/>
              </a:ext>
            </a:extLst>
          </p:cNvPr>
          <p:cNvSpPr txBox="1"/>
          <p:nvPr/>
        </p:nvSpPr>
        <p:spPr>
          <a:xfrm>
            <a:off x="0" y="1007924"/>
            <a:ext cx="8567380" cy="5693866"/>
          </a:xfrm>
          <a:prstGeom prst="rect">
            <a:avLst/>
          </a:prstGeom>
          <a:noFill/>
        </p:spPr>
        <p:txBody>
          <a:bodyPr wrap="square">
            <a:spAutoFit/>
          </a:bodyPr>
          <a:lstStyle/>
          <a:p>
            <a:r>
              <a:rPr lang="en-US" sz="2400" dirty="0">
                <a:latin typeface="Aharoni" panose="02010803020104030203" pitchFamily="2" charset="-79"/>
                <a:cs typeface="Aharoni" panose="02010803020104030203" pitchFamily="2" charset="-79"/>
              </a:rPr>
              <a:t>A household from </a:t>
            </a:r>
            <a:r>
              <a:rPr lang="en-US" sz="2400" dirty="0" err="1">
                <a:solidFill>
                  <a:srgbClr val="FF0000"/>
                </a:solidFill>
                <a:latin typeface="Aharoni" panose="02010803020104030203" pitchFamily="2" charset="-79"/>
                <a:cs typeface="Aharoni" panose="02010803020104030203" pitchFamily="2" charset="-79"/>
              </a:rPr>
              <a:t>Shingal</a:t>
            </a:r>
            <a:r>
              <a:rPr lang="en-US" sz="2400" dirty="0">
                <a:latin typeface="Aharoni" panose="02010803020104030203" pitchFamily="2" charset="-79"/>
                <a:cs typeface="Aharoni" panose="02010803020104030203" pitchFamily="2" charset="-79"/>
              </a:rPr>
              <a:t> installed the PV on their own. with the following specifications:</a:t>
            </a:r>
          </a:p>
          <a:p>
            <a:pPr marL="571500" indent="-571500">
              <a:buFont typeface="Arial" panose="020B0604020202020204" pitchFamily="34" charset="0"/>
              <a:buChar char="•"/>
            </a:pPr>
            <a:r>
              <a:rPr lang="en-US" sz="4400" dirty="0">
                <a:latin typeface="Aharoni" panose="02010803020104030203" pitchFamily="2" charset="-79"/>
                <a:cs typeface="Aharoni" panose="02010803020104030203" pitchFamily="2" charset="-79"/>
              </a:rPr>
              <a:t> </a:t>
            </a:r>
            <a:r>
              <a:rPr lang="en-US" sz="4400" dirty="0">
                <a:solidFill>
                  <a:srgbClr val="FF0000"/>
                </a:solidFill>
                <a:latin typeface="Aharoni" panose="02010803020104030203" pitchFamily="2" charset="-79"/>
                <a:cs typeface="Aharoni" panose="02010803020104030203" pitchFamily="2" charset="-79"/>
              </a:rPr>
              <a:t>3</a:t>
            </a:r>
            <a:r>
              <a:rPr lang="en-US" sz="2400" dirty="0">
                <a:solidFill>
                  <a:srgbClr val="FF0000"/>
                </a:solidFill>
                <a:latin typeface="Aharoni" panose="02010803020104030203" pitchFamily="2" charset="-79"/>
                <a:cs typeface="Aharoni" panose="02010803020104030203" pitchFamily="2" charset="-79"/>
              </a:rPr>
              <a:t>KVA system, </a:t>
            </a:r>
            <a:r>
              <a:rPr lang="en-US" sz="2400" dirty="0">
                <a:latin typeface="Aharoni" panose="02010803020104030203" pitchFamily="2" charset="-79"/>
                <a:cs typeface="Aharoni" panose="02010803020104030203" pitchFamily="2" charset="-79"/>
              </a:rPr>
              <a:t>this type of panel is </a:t>
            </a:r>
            <a:r>
              <a:rPr lang="en-US" sz="3200" dirty="0">
                <a:latin typeface="Aharoni" panose="02010803020104030203" pitchFamily="2" charset="-79"/>
                <a:cs typeface="Aharoni" panose="02010803020104030203" pitchFamily="2" charset="-79"/>
              </a:rPr>
              <a:t>450</a:t>
            </a:r>
            <a:r>
              <a:rPr lang="en-US" sz="4000" dirty="0">
                <a:latin typeface="Aharoni" panose="02010803020104030203" pitchFamily="2" charset="-79"/>
                <a:cs typeface="Aharoni" panose="02010803020104030203" pitchFamily="2" charset="-79"/>
              </a:rPr>
              <a:t> </a:t>
            </a:r>
            <a:r>
              <a:rPr lang="en-US" sz="2400" dirty="0">
                <a:latin typeface="Aharoni" panose="02010803020104030203" pitchFamily="2" charset="-79"/>
                <a:cs typeface="Aharoni" panose="02010803020104030203" pitchFamily="2" charset="-79"/>
              </a:rPr>
              <a:t>W, and its cost is around </a:t>
            </a:r>
            <a:r>
              <a:rPr lang="en-US" sz="3600" dirty="0">
                <a:solidFill>
                  <a:srgbClr val="FF0000"/>
                </a:solidFill>
                <a:latin typeface="Aharoni" panose="02010803020104030203" pitchFamily="2" charset="-79"/>
                <a:cs typeface="Aharoni" panose="02010803020104030203" pitchFamily="2" charset="-79"/>
              </a:rPr>
              <a:t>150</a:t>
            </a:r>
            <a:r>
              <a:rPr lang="en-US" sz="2400" dirty="0">
                <a:solidFill>
                  <a:srgbClr val="FF0000"/>
                </a:solidFill>
                <a:latin typeface="Aharoni" panose="02010803020104030203" pitchFamily="2" charset="-79"/>
                <a:cs typeface="Aharoni" panose="02010803020104030203" pitchFamily="2" charset="-79"/>
              </a:rPr>
              <a:t>$</a:t>
            </a:r>
            <a:r>
              <a:rPr lang="en-US" sz="3600" dirty="0">
                <a:solidFill>
                  <a:srgbClr val="FF0000"/>
                </a:solidFill>
                <a:latin typeface="Aharoni" panose="02010803020104030203" pitchFamily="2" charset="-79"/>
                <a:cs typeface="Aharoni" panose="02010803020104030203" pitchFamily="2" charset="-79"/>
              </a:rPr>
              <a:t>, </a:t>
            </a:r>
            <a:r>
              <a:rPr lang="en-US" sz="2400" dirty="0">
                <a:latin typeface="Aharoni" panose="02010803020104030203" pitchFamily="2" charset="-79"/>
                <a:cs typeface="Aharoni" panose="02010803020104030203" pitchFamily="2" charset="-79"/>
              </a:rPr>
              <a:t>each.</a:t>
            </a:r>
          </a:p>
          <a:p>
            <a:pPr marL="342900" indent="-342900">
              <a:buFont typeface="Arial" panose="020B0604020202020204" pitchFamily="34" charset="0"/>
              <a:buChar char="•"/>
            </a:pPr>
            <a:r>
              <a:rPr lang="en-US" sz="2400" dirty="0">
                <a:solidFill>
                  <a:srgbClr val="FF0000"/>
                </a:solidFill>
                <a:latin typeface="Aharoni" panose="02010803020104030203" pitchFamily="2" charset="-79"/>
                <a:cs typeface="Aharoni" panose="02010803020104030203" pitchFamily="2" charset="-79"/>
              </a:rPr>
              <a:t>Four solar panel  </a:t>
            </a:r>
            <a:r>
              <a:rPr lang="en-US" sz="2400" dirty="0">
                <a:latin typeface="Aharoni" panose="02010803020104030203" pitchFamily="2" charset="-79"/>
                <a:cs typeface="Aharoni" panose="02010803020104030203" pitchFamily="2" charset="-79"/>
              </a:rPr>
              <a:t>(</a:t>
            </a:r>
            <a:r>
              <a:rPr lang="en-US" sz="2800" b="1" dirty="0">
                <a:solidFill>
                  <a:srgbClr val="FF0000"/>
                </a:solidFill>
                <a:latin typeface="Aharoni" panose="02010803020104030203" pitchFamily="2" charset="-79"/>
                <a:cs typeface="Aharoni" panose="02010803020104030203" pitchFamily="2" charset="-79"/>
              </a:rPr>
              <a:t>1*2 m </a:t>
            </a:r>
            <a:r>
              <a:rPr lang="en-US" sz="2400" dirty="0">
                <a:latin typeface="Aharoni" panose="02010803020104030203" pitchFamily="2" charset="-79"/>
                <a:cs typeface="Aharoni" panose="02010803020104030203" pitchFamily="2" charset="-79"/>
              </a:rPr>
              <a:t>) connected together(as you can see them in the picture). </a:t>
            </a:r>
          </a:p>
          <a:p>
            <a:pPr marL="342900" indent="-342900">
              <a:buFont typeface="Arial" panose="020B0604020202020204" pitchFamily="34" charset="0"/>
              <a:buChar char="•"/>
            </a:pPr>
            <a:r>
              <a:rPr lang="en-US" sz="2400" dirty="0">
                <a:solidFill>
                  <a:srgbClr val="FF0000"/>
                </a:solidFill>
                <a:latin typeface="Aharoni" panose="02010803020104030203" pitchFamily="2" charset="-79"/>
                <a:cs typeface="Aharoni" panose="02010803020104030203" pitchFamily="2" charset="-79"/>
              </a:rPr>
              <a:t>I</a:t>
            </a:r>
            <a:r>
              <a:rPr lang="en-US" sz="2400" kern="1200" dirty="0">
                <a:solidFill>
                  <a:srgbClr val="FF0000"/>
                </a:solidFill>
                <a:effectLst/>
                <a:latin typeface="Aharoni" panose="02010803020104030203" pitchFamily="2" charset="-79"/>
                <a:cs typeface="Aharoni" panose="02010803020104030203" pitchFamily="2" charset="-79"/>
              </a:rPr>
              <a:t>nverter</a:t>
            </a:r>
            <a:r>
              <a:rPr lang="en-US" sz="2400" kern="1200" dirty="0">
                <a:effectLst/>
                <a:latin typeface="Aharoni" panose="02010803020104030203" pitchFamily="2" charset="-79"/>
                <a:cs typeface="Aharoni" panose="02010803020104030203" pitchFamily="2" charset="-79"/>
              </a:rPr>
              <a:t>,</a:t>
            </a:r>
            <a:r>
              <a:rPr lang="en-US" sz="2400" kern="1200" dirty="0">
                <a:solidFill>
                  <a:srgbClr val="000000"/>
                </a:solidFill>
                <a:effectLst/>
                <a:latin typeface="Aharoni" panose="02010803020104030203" pitchFamily="2" charset="-79"/>
                <a:cs typeface="Aharoni" panose="02010803020104030203" pitchFamily="2" charset="-79"/>
              </a:rPr>
              <a:t> </a:t>
            </a:r>
            <a:r>
              <a:rPr lang="en-US" sz="2400" b="1" dirty="0">
                <a:latin typeface="Aharoni" panose="02010803020104030203" pitchFamily="2" charset="-79"/>
                <a:cs typeface="Aharoni" panose="02010803020104030203" pitchFamily="2" charset="-79"/>
              </a:rPr>
              <a:t>from DC to AC, </a:t>
            </a:r>
            <a:r>
              <a:rPr lang="en-US" sz="2400" dirty="0">
                <a:latin typeface="Aharoni" panose="02010803020104030203" pitchFamily="2" charset="-79"/>
                <a:cs typeface="Aharoni" panose="02010803020104030203" pitchFamily="2" charset="-79"/>
              </a:rPr>
              <a:t>cost between </a:t>
            </a:r>
            <a:r>
              <a:rPr lang="en-US" sz="2400" b="1" dirty="0">
                <a:solidFill>
                  <a:srgbClr val="FF0000"/>
                </a:solidFill>
                <a:latin typeface="Aharoni" panose="02010803020104030203" pitchFamily="2" charset="-79"/>
                <a:cs typeface="Aharoni" panose="02010803020104030203" pitchFamily="2" charset="-79"/>
              </a:rPr>
              <a:t>320$ -350$.</a:t>
            </a:r>
          </a:p>
          <a:p>
            <a:pPr marL="342900" indent="-342900">
              <a:buFont typeface="Arial" panose="020B0604020202020204" pitchFamily="34" charset="0"/>
              <a:buChar char="•"/>
            </a:pPr>
            <a:r>
              <a:rPr lang="en-US" sz="2400" dirty="0">
                <a:solidFill>
                  <a:srgbClr val="FF0000"/>
                </a:solidFill>
                <a:latin typeface="Aharoni" panose="02010803020104030203" pitchFamily="2" charset="-79"/>
                <a:cs typeface="Aharoni" panose="02010803020104030203" pitchFamily="2" charset="-79"/>
              </a:rPr>
              <a:t>Batteries</a:t>
            </a:r>
            <a:r>
              <a:rPr lang="en-US" sz="2400" dirty="0">
                <a:latin typeface="Aharoni" panose="02010803020104030203" pitchFamily="2" charset="-79"/>
                <a:cs typeface="Aharoni" panose="02010803020104030203" pitchFamily="2" charset="-79"/>
              </a:rPr>
              <a:t> cost starting from </a:t>
            </a:r>
            <a:r>
              <a:rPr lang="en-US" sz="2400" dirty="0">
                <a:solidFill>
                  <a:srgbClr val="FF0000"/>
                </a:solidFill>
                <a:latin typeface="Aharoni" panose="02010803020104030203" pitchFamily="2" charset="-79"/>
                <a:cs typeface="Aharoni" panose="02010803020104030203" pitchFamily="2" charset="-79"/>
              </a:rPr>
              <a:t>100$ </a:t>
            </a:r>
            <a:r>
              <a:rPr lang="en-US" sz="2400" dirty="0">
                <a:latin typeface="Aharoni" panose="02010803020104030203" pitchFamily="2" charset="-79"/>
                <a:cs typeface="Aharoni" panose="02010803020104030203" pitchFamily="2" charset="-79"/>
              </a:rPr>
              <a:t>for each.</a:t>
            </a:r>
            <a:endParaRPr lang="en-US" sz="2400" b="1" dirty="0">
              <a:solidFill>
                <a:srgbClr val="FF0000"/>
              </a:solidFill>
              <a:latin typeface="Aharoni" panose="02010803020104030203" pitchFamily="2" charset="-79"/>
              <a:cs typeface="Aharoni" panose="02010803020104030203" pitchFamily="2" charset="-79"/>
            </a:endParaRPr>
          </a:p>
          <a:p>
            <a:pPr marL="342900" indent="-342900">
              <a:buFont typeface="Arial" panose="020B0604020202020204" pitchFamily="34" charset="0"/>
              <a:buChar char="•"/>
            </a:pPr>
            <a:r>
              <a:rPr lang="en-US" sz="2400" dirty="0">
                <a:latin typeface="Aharoni" panose="02010803020104030203" pitchFamily="2" charset="-79"/>
                <a:cs typeface="Aharoni" panose="02010803020104030203" pitchFamily="2" charset="-79"/>
              </a:rPr>
              <a:t>The total cost was around </a:t>
            </a:r>
            <a:r>
              <a:rPr lang="en-US" sz="3200" dirty="0">
                <a:solidFill>
                  <a:srgbClr val="FF0000"/>
                </a:solidFill>
                <a:latin typeface="Aharoni" panose="02010803020104030203" pitchFamily="2" charset="-79"/>
                <a:cs typeface="Aharoni" panose="02010803020104030203" pitchFamily="2" charset="-79"/>
              </a:rPr>
              <a:t>1500 </a:t>
            </a:r>
            <a:r>
              <a:rPr lang="en-US" sz="2400" dirty="0">
                <a:solidFill>
                  <a:srgbClr val="FF0000"/>
                </a:solidFill>
                <a:latin typeface="Aharoni" panose="02010803020104030203" pitchFamily="2" charset="-79"/>
                <a:cs typeface="Aharoni" panose="02010803020104030203" pitchFamily="2" charset="-79"/>
              </a:rPr>
              <a:t>$</a:t>
            </a:r>
            <a:r>
              <a:rPr lang="en-US" sz="2400" dirty="0">
                <a:latin typeface="Aharoni" panose="02010803020104030203" pitchFamily="2" charset="-79"/>
                <a:cs typeface="Aharoni" panose="02010803020104030203" pitchFamily="2" charset="-79"/>
              </a:rPr>
              <a:t>. In general, the cost of panels are depending on the type and surface area of the panel.</a:t>
            </a:r>
          </a:p>
          <a:p>
            <a:pPr marL="342900" indent="-342900">
              <a:buFont typeface="Arial" panose="020B0604020202020204" pitchFamily="34" charset="0"/>
              <a:buChar char="•"/>
            </a:pPr>
            <a:r>
              <a:rPr lang="en-US" sz="2400" dirty="0">
                <a:latin typeface="Aharoni" panose="02010803020104030203" pitchFamily="2" charset="-79"/>
                <a:cs typeface="Aharoni" panose="02010803020104030203" pitchFamily="2" charset="-79"/>
              </a:rPr>
              <a:t>polycrystalline panels</a:t>
            </a:r>
          </a:p>
          <a:p>
            <a:pPr marL="342900" indent="-342900">
              <a:buFont typeface="Arial" panose="020B0604020202020204" pitchFamily="34" charset="0"/>
              <a:buChar char="•"/>
            </a:pPr>
            <a:r>
              <a:rPr lang="en-US" sz="2400" dirty="0">
                <a:latin typeface="Aharoni" panose="02010803020104030203" pitchFamily="2" charset="-79"/>
                <a:cs typeface="Aharoni" panose="02010803020104030203" pitchFamily="2" charset="-79"/>
              </a:rPr>
              <a:t>The angel of locate is between  </a:t>
            </a:r>
            <a:r>
              <a:rPr lang="en-US" sz="3200" dirty="0">
                <a:solidFill>
                  <a:srgbClr val="FF0000"/>
                </a:solidFill>
                <a:latin typeface="Aharoni" panose="02010803020104030203" pitchFamily="2" charset="-79"/>
                <a:cs typeface="Aharoni" panose="02010803020104030203" pitchFamily="2" charset="-79"/>
              </a:rPr>
              <a:t>34°45’</a:t>
            </a:r>
            <a:r>
              <a:rPr lang="en-US" sz="2400" dirty="0">
                <a:latin typeface="Aharoni" panose="02010803020104030203" pitchFamily="2" charset="-79"/>
                <a:cs typeface="Aharoni" panose="02010803020104030203" pitchFamily="2" charset="-79"/>
              </a:rPr>
              <a:t> in Iraq.</a:t>
            </a:r>
          </a:p>
        </p:txBody>
      </p:sp>
    </p:spTree>
    <p:extLst>
      <p:ext uri="{BB962C8B-B14F-4D97-AF65-F5344CB8AC3E}">
        <p14:creationId xmlns:p14="http://schemas.microsoft.com/office/powerpoint/2010/main" val="28827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50000" fill="hold"/>
                                        <p:tgtEl>
                                          <p:spTgt spid="49"/>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CF8CB8A-B0FC-4301-835B-93DFC25B17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4" name="Object 3" hidden="1">
                        <a:extLst>
                          <a:ext uri="{FF2B5EF4-FFF2-40B4-BE49-F238E27FC236}">
                            <a16:creationId xmlns:a16="http://schemas.microsoft.com/office/drawing/2014/main" id="{CCF8CB8A-B0FC-4301-835B-93DFC25B17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2F8E332B-CB99-438A-B191-5655447C06F8}"/>
              </a:ext>
            </a:extLst>
          </p:cNvPr>
          <p:cNvSpPr txBox="1"/>
          <p:nvPr/>
        </p:nvSpPr>
        <p:spPr>
          <a:xfrm>
            <a:off x="106280" y="17915"/>
            <a:ext cx="8153862" cy="1107996"/>
          </a:xfrm>
          <a:prstGeom prst="rect">
            <a:avLst/>
          </a:prstGeom>
          <a:noFill/>
        </p:spPr>
        <p:txBody>
          <a:bodyPr wrap="square" rtlCol="0">
            <a:spAutoFit/>
          </a:bodyPr>
          <a:lstStyle/>
          <a:p>
            <a:r>
              <a:rPr lang="en-IN" sz="6600" spc="300" dirty="0">
                <a:latin typeface="Nexa Bold" panose="02000000000000000000" pitchFamily="50" charset="0"/>
              </a:rPr>
              <a:t>EXAMPLE (CONT.)…</a:t>
            </a:r>
            <a:r>
              <a:rPr lang="en-IN" sz="6600" spc="300" dirty="0">
                <a:latin typeface="Nexa Light" panose="02000000000000000000" pitchFamily="50" charset="0"/>
              </a:rPr>
              <a:t> </a:t>
            </a:r>
          </a:p>
        </p:txBody>
      </p:sp>
      <p:sp>
        <p:nvSpPr>
          <p:cNvPr id="35" name="TextBox 34">
            <a:extLst>
              <a:ext uri="{FF2B5EF4-FFF2-40B4-BE49-F238E27FC236}">
                <a16:creationId xmlns:a16="http://schemas.microsoft.com/office/drawing/2014/main" id="{6D07CA95-CAC8-4A1E-B0FB-14B2FE75C595}"/>
              </a:ext>
            </a:extLst>
          </p:cNvPr>
          <p:cNvSpPr txBox="1"/>
          <p:nvPr/>
        </p:nvSpPr>
        <p:spPr>
          <a:xfrm>
            <a:off x="106279" y="1133190"/>
            <a:ext cx="7817521" cy="830997"/>
          </a:xfrm>
          <a:prstGeom prst="rect">
            <a:avLst/>
          </a:prstGeom>
          <a:noFill/>
        </p:spPr>
        <p:txBody>
          <a:bodyPr wrap="square" rtlCol="0">
            <a:spAutoFit/>
          </a:bodyPr>
          <a:lstStyle/>
          <a:p>
            <a:r>
              <a:rPr lang="en-IN" sz="2400" spc="300" dirty="0">
                <a:solidFill>
                  <a:srgbClr val="FF0000"/>
                </a:solidFill>
                <a:latin typeface="Nexa Light" panose="02000000000000000000" pitchFamily="50" charset="0"/>
              </a:rPr>
              <a:t>Weaknesses</a:t>
            </a:r>
            <a:r>
              <a:rPr lang="en-IN" sz="2400" spc="300" dirty="0">
                <a:latin typeface="Nexa Light" panose="02000000000000000000" pitchFamily="50" charset="0"/>
              </a:rPr>
              <a:t> and </a:t>
            </a:r>
            <a:r>
              <a:rPr lang="en-IN" sz="2400" spc="300" dirty="0">
                <a:solidFill>
                  <a:srgbClr val="FF0000"/>
                </a:solidFill>
                <a:latin typeface="Nexa Light" panose="02000000000000000000" pitchFamily="50" charset="0"/>
              </a:rPr>
              <a:t>Strengths</a:t>
            </a:r>
            <a:r>
              <a:rPr lang="en-IN" sz="2400" spc="300" dirty="0">
                <a:latin typeface="Nexa Light" panose="02000000000000000000" pitchFamily="50" charset="0"/>
              </a:rPr>
              <a:t> using solar panel in </a:t>
            </a:r>
            <a:r>
              <a:rPr lang="en-IN" sz="2400" spc="300" dirty="0" err="1">
                <a:latin typeface="Nexa Light" panose="02000000000000000000" pitchFamily="50" charset="0"/>
              </a:rPr>
              <a:t>Shingal</a:t>
            </a:r>
            <a:r>
              <a:rPr lang="en-IN" sz="2400" spc="300" dirty="0">
                <a:latin typeface="Nexa Light" panose="02000000000000000000" pitchFamily="50" charset="0"/>
              </a:rPr>
              <a:t> or in Iraq in general. </a:t>
            </a:r>
          </a:p>
        </p:txBody>
      </p:sp>
      <mc:AlternateContent xmlns:mc="http://schemas.openxmlformats.org/markup-compatibility/2006">
        <mc:Choice xmlns:am3d="http://schemas.microsoft.com/office/drawing/2017/model3d" Requires="am3d">
          <p:graphicFrame>
            <p:nvGraphicFramePr>
              <p:cNvPr id="49" name="3D Model 48" descr="Solar Panel On Stand">
                <a:extLst>
                  <a:ext uri="{FF2B5EF4-FFF2-40B4-BE49-F238E27FC236}">
                    <a16:creationId xmlns:a16="http://schemas.microsoft.com/office/drawing/2014/main" id="{17DD7155-4489-479A-BD10-5AB48F10FF83}"/>
                  </a:ext>
                </a:extLst>
              </p:cNvPr>
              <p:cNvGraphicFramePr>
                <a:graphicFrameLocks noChangeAspect="1"/>
              </p:cNvGraphicFramePr>
              <p:nvPr>
                <p:extLst>
                  <p:ext uri="{D42A27DB-BD31-4B8C-83A1-F6EECF244321}">
                    <p14:modId xmlns:p14="http://schemas.microsoft.com/office/powerpoint/2010/main" val="3535986595"/>
                  </p:ext>
                </p:extLst>
              </p:nvPr>
            </p:nvGraphicFramePr>
            <p:xfrm>
              <a:off x="9779225" y="1487133"/>
              <a:ext cx="2122723" cy="2241840"/>
            </p:xfrm>
            <a:graphic>
              <a:graphicData uri="http://schemas.microsoft.com/office/drawing/2017/model3d">
                <am3d:model3d r:embed="rId6">
                  <am3d:spPr>
                    <a:xfrm>
                      <a:off x="0" y="0"/>
                      <a:ext cx="2122723" cy="2241840"/>
                    </a:xfrm>
                    <a:prstGeom prst="rect">
                      <a:avLst/>
                    </a:prstGeom>
                  </am3d:spPr>
                  <am3d:camera>
                    <am3d:pos x="0" y="0" z="77812359"/>
                    <am3d:up dx="0" dy="36000000" dz="0"/>
                    <am3d:lookAt x="0" y="0" z="0"/>
                    <am3d:perspective fov="2700000"/>
                  </am3d:camera>
                  <am3d:trans>
                    <am3d:meterPerModelUnit n="800992" d="1000000"/>
                    <am3d:preTrans dx="0" dy="-18000000" dz="0"/>
                    <am3d:scale>
                      <am3d:sx n="1000000" d="1000000"/>
                      <am3d:sy n="1000000" d="1000000"/>
                      <am3d:sz n="1000000" d="1000000"/>
                    </am3d:scale>
                    <am3d:rot ax="823958" ay="-4544726" az="-799523"/>
                    <am3d:postTrans dx="0" dy="0" dz="0"/>
                  </am3d:trans>
                  <am3d:raster rName="Office3DRenderer" rVer="16.0.8326">
                    <am3d:blip r:embed="rId7"/>
                  </am3d:raster>
                  <am3d:objViewport viewportSz="281757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3D Model 48" descr="Solar Panel On Stand">
                <a:extLst>
                  <a:ext uri="{FF2B5EF4-FFF2-40B4-BE49-F238E27FC236}">
                    <a16:creationId xmlns:a16="http://schemas.microsoft.com/office/drawing/2014/main" id="{17DD7155-4489-479A-BD10-5AB48F10FF83}"/>
                  </a:ext>
                </a:extLst>
              </p:cNvPr>
              <p:cNvPicPr>
                <a:picLocks noGrp="1" noRot="1" noChangeAspect="1" noMove="1" noResize="1" noEditPoints="1" noAdjustHandles="1" noChangeArrowheads="1" noChangeShapeType="1" noCrop="1"/>
              </p:cNvPicPr>
              <p:nvPr/>
            </p:nvPicPr>
            <p:blipFill>
              <a:blip r:embed="rId7"/>
              <a:stretch>
                <a:fillRect/>
              </a:stretch>
            </p:blipFill>
            <p:spPr>
              <a:xfrm>
                <a:off x="9779225" y="1487133"/>
                <a:ext cx="2122723" cy="2241840"/>
              </a:xfrm>
              <a:prstGeom prst="rect">
                <a:avLst/>
              </a:prstGeom>
            </p:spPr>
          </p:pic>
        </mc:Fallback>
      </mc:AlternateContent>
      <p:pic>
        <p:nvPicPr>
          <p:cNvPr id="52" name="Picture 51">
            <a:extLst>
              <a:ext uri="{FF2B5EF4-FFF2-40B4-BE49-F238E27FC236}">
                <a16:creationId xmlns:a16="http://schemas.microsoft.com/office/drawing/2014/main" id="{B8718E75-D462-431E-A516-98BC12F5F8D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flipH="1">
            <a:off x="7193410" y="3937818"/>
            <a:ext cx="4998589" cy="2861263"/>
          </a:xfrm>
          <a:prstGeom prst="rect">
            <a:avLst/>
          </a:prstGeom>
        </p:spPr>
      </p:pic>
      <mc:AlternateContent xmlns:mc="http://schemas.openxmlformats.org/markup-compatibility/2006">
        <mc:Choice xmlns:am3d="http://schemas.microsoft.com/office/drawing/2017/model3d" Requires="am3d">
          <p:graphicFrame>
            <p:nvGraphicFramePr>
              <p:cNvPr id="2" name="3D Model 1" descr="The Sun">
                <a:extLst>
                  <a:ext uri="{FF2B5EF4-FFF2-40B4-BE49-F238E27FC236}">
                    <a16:creationId xmlns:a16="http://schemas.microsoft.com/office/drawing/2014/main" id="{513D4667-5EA6-4309-92DA-2FB99B3E2B28}"/>
                  </a:ext>
                </a:extLst>
              </p:cNvPr>
              <p:cNvGraphicFramePr>
                <a:graphicFrameLocks noChangeAspect="1"/>
              </p:cNvGraphicFramePr>
              <p:nvPr>
                <p:extLst>
                  <p:ext uri="{D42A27DB-BD31-4B8C-83A1-F6EECF244321}">
                    <p14:modId xmlns:p14="http://schemas.microsoft.com/office/powerpoint/2010/main" val="505104542"/>
                  </p:ext>
                </p:extLst>
              </p:nvPr>
            </p:nvGraphicFramePr>
            <p:xfrm>
              <a:off x="7923800" y="138851"/>
              <a:ext cx="1884596" cy="1899149"/>
            </p:xfrm>
            <a:graphic>
              <a:graphicData uri="http://schemas.microsoft.com/office/drawing/2017/model3d">
                <am3d:model3d r:embed="rId9">
                  <am3d:spPr>
                    <a:xfrm>
                      <a:off x="0" y="0"/>
                      <a:ext cx="1884596" cy="1899149"/>
                    </a:xfrm>
                    <a:prstGeom prst="rect">
                      <a:avLst/>
                    </a:prstGeom>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m3d:postTrans dx="0" dy="0" dz="0"/>
                  </am3d:trans>
                  <am3d:raster rName="Office3DRenderer" rVer="16.0.8326">
                    <am3d:blip r:embed="rId10"/>
                  </am3d:raster>
                  <am3d:objViewport viewportSz="33544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The Sun">
                <a:extLst>
                  <a:ext uri="{FF2B5EF4-FFF2-40B4-BE49-F238E27FC236}">
                    <a16:creationId xmlns:a16="http://schemas.microsoft.com/office/drawing/2014/main" id="{513D4667-5EA6-4309-92DA-2FB99B3E2B28}"/>
                  </a:ext>
                </a:extLst>
              </p:cNvPr>
              <p:cNvPicPr>
                <a:picLocks noGrp="1" noRot="1" noChangeAspect="1" noMove="1" noResize="1" noEditPoints="1" noAdjustHandles="1" noChangeArrowheads="1" noChangeShapeType="1" noCrop="1"/>
              </p:cNvPicPr>
              <p:nvPr/>
            </p:nvPicPr>
            <p:blipFill>
              <a:blip r:embed="rId10"/>
              <a:stretch>
                <a:fillRect/>
              </a:stretch>
            </p:blipFill>
            <p:spPr>
              <a:xfrm>
                <a:off x="7923800" y="138851"/>
                <a:ext cx="1884596" cy="1899149"/>
              </a:xfrm>
              <a:prstGeom prst="rect">
                <a:avLst/>
              </a:prstGeom>
            </p:spPr>
          </p:pic>
        </mc:Fallback>
      </mc:AlternateContent>
      <p:sp>
        <p:nvSpPr>
          <p:cNvPr id="14" name="TextBox 13">
            <a:extLst>
              <a:ext uri="{FF2B5EF4-FFF2-40B4-BE49-F238E27FC236}">
                <a16:creationId xmlns:a16="http://schemas.microsoft.com/office/drawing/2014/main" id="{91D6BA1E-C124-4B67-8B28-C4A30F909F30}"/>
              </a:ext>
            </a:extLst>
          </p:cNvPr>
          <p:cNvSpPr txBox="1"/>
          <p:nvPr/>
        </p:nvSpPr>
        <p:spPr>
          <a:xfrm>
            <a:off x="4015039" y="2265204"/>
            <a:ext cx="3614707" cy="677108"/>
          </a:xfrm>
          <a:prstGeom prst="rect">
            <a:avLst/>
          </a:prstGeom>
          <a:noFill/>
        </p:spPr>
        <p:txBody>
          <a:bodyPr wrap="square" rtlCol="0">
            <a:spAutoFit/>
          </a:bodyPr>
          <a:lstStyle/>
          <a:p>
            <a:r>
              <a:rPr lang="en-IN" sz="2000" b="1" spc="300" dirty="0">
                <a:solidFill>
                  <a:srgbClr val="FF0000"/>
                </a:solidFill>
                <a:latin typeface="Aharoni" panose="02010803020104030203" pitchFamily="2" charset="-79"/>
                <a:cs typeface="Aharoni" panose="02010803020104030203" pitchFamily="2" charset="-79"/>
              </a:rPr>
              <a:t>Weaknesses:</a:t>
            </a:r>
          </a:p>
          <a:p>
            <a:endParaRPr lang="en-US" dirty="0"/>
          </a:p>
        </p:txBody>
      </p:sp>
      <p:sp>
        <p:nvSpPr>
          <p:cNvPr id="5" name="TextBox 4">
            <a:extLst>
              <a:ext uri="{FF2B5EF4-FFF2-40B4-BE49-F238E27FC236}">
                <a16:creationId xmlns:a16="http://schemas.microsoft.com/office/drawing/2014/main" id="{559B9E03-E48D-4E44-859B-4ED2842549B6}"/>
              </a:ext>
            </a:extLst>
          </p:cNvPr>
          <p:cNvSpPr txBox="1"/>
          <p:nvPr/>
        </p:nvSpPr>
        <p:spPr>
          <a:xfrm>
            <a:off x="1" y="2300748"/>
            <a:ext cx="4017990" cy="3447098"/>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     </a:t>
            </a:r>
            <a:r>
              <a:rPr lang="en-US" dirty="0">
                <a:solidFill>
                  <a:srgbClr val="FF0000"/>
                </a:solidFill>
                <a:latin typeface="Aharoni" panose="02010803020104030203" pitchFamily="2" charset="-79"/>
                <a:cs typeface="Aharoni" panose="02010803020104030203" pitchFamily="2" charset="-79"/>
              </a:rPr>
              <a:t>Strength point</a:t>
            </a:r>
            <a:r>
              <a:rPr lang="en-US" dirty="0">
                <a:solidFill>
                  <a:srgbClr val="FF0000"/>
                </a:solidFill>
              </a:rPr>
              <a:t>:</a:t>
            </a:r>
          </a:p>
          <a:p>
            <a:pPr marL="285750" indent="-285750">
              <a:buFont typeface="Arial" panose="020B0604020202020204" pitchFamily="34" charset="0"/>
              <a:buChar char="•"/>
            </a:pPr>
            <a:r>
              <a:rPr lang="en-US" sz="2000" dirty="0">
                <a:latin typeface="Aharoni" panose="02010803020104030203" pitchFamily="2" charset="-79"/>
                <a:cs typeface="Aharoni" panose="02010803020104030203" pitchFamily="2" charset="-79"/>
              </a:rPr>
              <a:t>Reduces electricity bills</a:t>
            </a:r>
          </a:p>
          <a:p>
            <a:pPr marL="285750" indent="-285750">
              <a:buFont typeface="Arial" panose="020B0604020202020204" pitchFamily="34" charset="0"/>
              <a:buChar char="•"/>
            </a:pPr>
            <a:r>
              <a:rPr lang="en-US" sz="2000" dirty="0">
                <a:latin typeface="Aharoni" panose="02010803020104030203" pitchFamily="2" charset="-79"/>
                <a:cs typeface="Aharoni" panose="02010803020104030203" pitchFamily="2" charset="-79"/>
              </a:rPr>
              <a:t>Low maintenance costs</a:t>
            </a:r>
          </a:p>
          <a:p>
            <a:pPr marL="285750" indent="-285750">
              <a:buFont typeface="Arial" panose="020B0604020202020204" pitchFamily="34" charset="0"/>
              <a:buChar char="•"/>
            </a:pPr>
            <a:r>
              <a:rPr lang="en-US" sz="2000" dirty="0">
                <a:latin typeface="Aharoni" panose="02010803020104030203" pitchFamily="2" charset="-79"/>
                <a:cs typeface="Aharoni" panose="02010803020104030203" pitchFamily="2" charset="-79"/>
              </a:rPr>
              <a:t>Average sunlight </a:t>
            </a:r>
            <a:r>
              <a:rPr lang="en-US" sz="2000" dirty="0">
                <a:solidFill>
                  <a:srgbClr val="FF0000"/>
                </a:solidFill>
                <a:latin typeface="Aharoni" panose="02010803020104030203" pitchFamily="2" charset="-79"/>
                <a:cs typeface="Aharoni" panose="02010803020104030203" pitchFamily="2" charset="-79"/>
              </a:rPr>
              <a:t>8.48 </a:t>
            </a:r>
            <a:r>
              <a:rPr lang="en-US" sz="1600" dirty="0">
                <a:solidFill>
                  <a:srgbClr val="FF0000"/>
                </a:solidFill>
                <a:latin typeface="Aharoni" panose="02010803020104030203" pitchFamily="2" charset="-79"/>
                <a:cs typeface="Aharoni" panose="02010803020104030203" pitchFamily="2" charset="-79"/>
              </a:rPr>
              <a:t>hours/day</a:t>
            </a:r>
          </a:p>
          <a:p>
            <a:pPr marL="285750" indent="-285750">
              <a:buFont typeface="Arial" panose="020B0604020202020204" pitchFamily="34" charset="0"/>
              <a:buChar char="•"/>
            </a:pPr>
            <a:r>
              <a:rPr lang="en-US" sz="2000" dirty="0">
                <a:latin typeface="Aharoni" panose="02010803020104030203" pitchFamily="2" charset="-79"/>
                <a:cs typeface="Aharoni" panose="02010803020104030203" pitchFamily="2" charset="-79"/>
              </a:rPr>
              <a:t>The system produces about 6 amps </a:t>
            </a:r>
            <a:r>
              <a:rPr lang="en-US" sz="2000" dirty="0">
                <a:solidFill>
                  <a:srgbClr val="FF0000"/>
                </a:solidFill>
                <a:latin typeface="Aharoni" panose="02010803020104030203" pitchFamily="2" charset="-79"/>
                <a:cs typeface="Aharoni" panose="02010803020104030203" pitchFamily="2" charset="-79"/>
              </a:rPr>
              <a:t>(1.32 kW)</a:t>
            </a:r>
          </a:p>
          <a:p>
            <a:pPr marL="285750" indent="-285750">
              <a:buFont typeface="Arial" panose="020B0604020202020204" pitchFamily="34" charset="0"/>
              <a:buChar char="•"/>
            </a:pPr>
            <a:r>
              <a:rPr lang="en-US" sz="2000" dirty="0">
                <a:latin typeface="Aharoni" panose="02010803020104030203" pitchFamily="2" charset="-79"/>
                <a:cs typeface="Aharoni" panose="02010803020104030203" pitchFamily="2" charset="-79"/>
              </a:rPr>
              <a:t>From the system the house is supplied with electricity between </a:t>
            </a:r>
            <a:r>
              <a:rPr lang="en-US" sz="2000" dirty="0">
                <a:solidFill>
                  <a:srgbClr val="FF0000"/>
                </a:solidFill>
                <a:latin typeface="Aharoni" panose="02010803020104030203" pitchFamily="2" charset="-79"/>
                <a:cs typeface="Aharoni" panose="02010803020104030203" pitchFamily="2" charset="-79"/>
              </a:rPr>
              <a:t>19 to 24 hours </a:t>
            </a:r>
            <a:r>
              <a:rPr lang="en-US" sz="2000" dirty="0">
                <a:latin typeface="Aharoni" panose="02010803020104030203" pitchFamily="2" charset="-79"/>
                <a:cs typeface="Aharoni" panose="02010803020104030203" pitchFamily="2" charset="-79"/>
              </a:rPr>
              <a:t>a day.</a:t>
            </a:r>
          </a:p>
          <a:p>
            <a:pPr marL="285750" indent="-285750">
              <a:buFont typeface="Arial" panose="020B0604020202020204" pitchFamily="34" charset="0"/>
              <a:buChar char="•"/>
            </a:pPr>
            <a:r>
              <a:rPr lang="en-US" sz="2000" dirty="0">
                <a:latin typeface="Aharoni" panose="02010803020104030203" pitchFamily="2" charset="-79"/>
                <a:cs typeface="Aharoni" panose="02010803020104030203" pitchFamily="2" charset="-79"/>
              </a:rPr>
              <a:t>Comfortable and eco-friendly</a:t>
            </a:r>
          </a:p>
          <a:p>
            <a:pPr marL="285750" indent="-285750">
              <a:buFont typeface="Arial" panose="020B0604020202020204" pitchFamily="34" charset="0"/>
              <a:buChar char="•"/>
            </a:pPr>
            <a:r>
              <a:rPr lang="en-US" sz="2000" dirty="0">
                <a:latin typeface="Aharoni" panose="02010803020104030203" pitchFamily="2" charset="-79"/>
                <a:cs typeface="Aharoni" panose="02010803020104030203" pitchFamily="2" charset="-79"/>
              </a:rPr>
              <a:t>Renewable energy source</a:t>
            </a:r>
          </a:p>
        </p:txBody>
      </p:sp>
      <p:sp>
        <p:nvSpPr>
          <p:cNvPr id="17" name="TextBox 16">
            <a:extLst>
              <a:ext uri="{FF2B5EF4-FFF2-40B4-BE49-F238E27FC236}">
                <a16:creationId xmlns:a16="http://schemas.microsoft.com/office/drawing/2014/main" id="{4FED370A-2CEB-4601-9BD6-213902A1F0E8}"/>
              </a:ext>
            </a:extLst>
          </p:cNvPr>
          <p:cNvSpPr txBox="1"/>
          <p:nvPr/>
        </p:nvSpPr>
        <p:spPr>
          <a:xfrm>
            <a:off x="3847352" y="2705653"/>
            <a:ext cx="3782394" cy="3785652"/>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haroni" panose="02010803020104030203" pitchFamily="2" charset="-79"/>
                <a:cs typeface="Aharoni" panose="02010803020104030203" pitchFamily="2" charset="-79"/>
              </a:rPr>
              <a:t>Expensive to buy</a:t>
            </a:r>
          </a:p>
          <a:p>
            <a:pPr marL="342900" indent="-342900">
              <a:buFont typeface="Arial" panose="020B0604020202020204" pitchFamily="34" charset="0"/>
              <a:buChar char="•"/>
            </a:pPr>
            <a:r>
              <a:rPr lang="en-US" sz="2000" dirty="0">
                <a:latin typeface="Aharoni" panose="02010803020104030203" pitchFamily="2" charset="-79"/>
                <a:cs typeface="Aharoni" panose="02010803020104030203" pitchFamily="2" charset="-79"/>
              </a:rPr>
              <a:t>No support from Iraqi government or organization</a:t>
            </a:r>
          </a:p>
          <a:p>
            <a:pPr marL="342900" indent="-342900">
              <a:buFont typeface="Arial" panose="020B0604020202020204" pitchFamily="34" charset="0"/>
              <a:buChar char="•"/>
            </a:pPr>
            <a:r>
              <a:rPr lang="en-US" sz="2000" dirty="0">
                <a:latin typeface="Aharoni" panose="02010803020104030203" pitchFamily="2" charset="-79"/>
                <a:cs typeface="Aharoni" panose="02010803020104030203" pitchFamily="2" charset="-79"/>
              </a:rPr>
              <a:t>Poor people cannot afford the experiences to buy it</a:t>
            </a:r>
          </a:p>
          <a:p>
            <a:pPr marL="342900" indent="-342900">
              <a:buFont typeface="Arial" panose="020B0604020202020204" pitchFamily="34" charset="0"/>
              <a:buChar char="•"/>
            </a:pPr>
            <a:r>
              <a:rPr lang="en-US" sz="2000" dirty="0">
                <a:latin typeface="Aharoni" panose="02010803020104030203" pitchFamily="2" charset="-79"/>
                <a:cs typeface="Aharoni" panose="02010803020104030203" pitchFamily="2" charset="-79"/>
              </a:rPr>
              <a:t>The panels needs to be cleaned with something smooth every two week at least ones</a:t>
            </a:r>
          </a:p>
          <a:p>
            <a:pPr marL="342900" indent="-342900">
              <a:buFont typeface="Arial" panose="020B0604020202020204" pitchFamily="34" charset="0"/>
              <a:buChar char="•"/>
            </a:pPr>
            <a:r>
              <a:rPr lang="en-US" sz="2000" dirty="0">
                <a:latin typeface="Aharoni" panose="02010803020104030203" pitchFamily="2" charset="-79"/>
                <a:cs typeface="Aharoni" panose="02010803020104030203" pitchFamily="2" charset="-79"/>
              </a:rPr>
              <a:t>Uses a lot of spaces</a:t>
            </a:r>
          </a:p>
          <a:p>
            <a:pPr marL="342900" indent="-342900">
              <a:buFont typeface="Arial" panose="020B0604020202020204" pitchFamily="34" charset="0"/>
              <a:buChar char="•"/>
            </a:pPr>
            <a:r>
              <a:rPr lang="en-US" sz="2000" dirty="0">
                <a:latin typeface="Aharoni" panose="02010803020104030203" pitchFamily="2" charset="-79"/>
                <a:cs typeface="Aharoni" panose="02010803020104030203" pitchFamily="2" charset="-79"/>
              </a:rPr>
              <a:t>Weather dependent</a:t>
            </a:r>
          </a:p>
        </p:txBody>
      </p:sp>
    </p:spTree>
    <p:extLst>
      <p:ext uri="{BB962C8B-B14F-4D97-AF65-F5344CB8AC3E}">
        <p14:creationId xmlns:p14="http://schemas.microsoft.com/office/powerpoint/2010/main" val="164499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40000" fill="hold"/>
                                        <p:tgtEl>
                                          <p:spTgt spid="49"/>
                                        </p:tgtEl>
                                        <p:attrNameLst>
                                          <p:attrName>3d.view.rotation.y</p:attrName>
                                        </p:attrNameLst>
                                      </p:cBhvr>
                                    </p:animRot>
                                  </p:childTnLst>
                                </p:cTn>
                              </p:par>
                              <p:par>
                                <p:cTn id="7" presetID="37" presetClass="emph" presetSubtype="128" accel="10000" decel="10000" fill="hold" nodeType="withEffect">
                                  <p:stCondLst>
                                    <p:cond delay="0"/>
                                  </p:stCondLst>
                                  <p:childTnLst>
                                    <p:animRot by="21600000">
                                      <p:cBhvr>
                                        <p:cTn id="8" dur="50000" fill="hold"/>
                                        <p:tgtEl>
                                          <p:spTgt spid="2"/>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CF8CB8A-B0FC-4301-835B-93DFC25B17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4" name="Object 3" hidden="1">
                        <a:extLst>
                          <a:ext uri="{FF2B5EF4-FFF2-40B4-BE49-F238E27FC236}">
                            <a16:creationId xmlns:a16="http://schemas.microsoft.com/office/drawing/2014/main" id="{CCF8CB8A-B0FC-4301-835B-93DFC25B17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E356447B-3D22-4DD3-A27E-C198824538F1}"/>
              </a:ext>
            </a:extLst>
          </p:cNvPr>
          <p:cNvSpPr txBox="1"/>
          <p:nvPr/>
        </p:nvSpPr>
        <p:spPr>
          <a:xfrm>
            <a:off x="237067" y="52771"/>
            <a:ext cx="6279594" cy="1600438"/>
          </a:xfrm>
          <a:prstGeom prst="rect">
            <a:avLst/>
          </a:prstGeom>
          <a:noFill/>
        </p:spPr>
        <p:txBody>
          <a:bodyPr wrap="square" rtlCol="0">
            <a:spAutoFit/>
          </a:bodyPr>
          <a:lstStyle/>
          <a:p>
            <a:r>
              <a:rPr lang="en-IN" sz="6600" spc="300" dirty="0">
                <a:latin typeface="Nexa Bold" panose="02000000000000000000" pitchFamily="50" charset="0"/>
              </a:rPr>
              <a:t>SAVE</a:t>
            </a:r>
            <a:r>
              <a:rPr lang="en-IN" sz="6600" spc="300" dirty="0">
                <a:latin typeface="Nexa Light" panose="02000000000000000000" pitchFamily="50" charset="0"/>
              </a:rPr>
              <a:t> </a:t>
            </a:r>
          </a:p>
          <a:p>
            <a:r>
              <a:rPr lang="en-IN" sz="3200" spc="300" dirty="0">
                <a:latin typeface="Nexa Light" panose="02000000000000000000" pitchFamily="50" charset="0"/>
              </a:rPr>
              <a:t>ELECTRICITY</a:t>
            </a:r>
            <a:endParaRPr lang="en-IN" sz="6600" spc="300" dirty="0">
              <a:latin typeface="Nexa Light" panose="02000000000000000000" pitchFamily="50" charset="0"/>
            </a:endParaRPr>
          </a:p>
        </p:txBody>
      </p:sp>
      <p:pic>
        <p:nvPicPr>
          <p:cNvPr id="16" name="Picture 15" descr="Diagram&#10;&#10;Description automatically generated">
            <a:extLst>
              <a:ext uri="{FF2B5EF4-FFF2-40B4-BE49-F238E27FC236}">
                <a16:creationId xmlns:a16="http://schemas.microsoft.com/office/drawing/2014/main" id="{D8EEF9C7-3CB2-40D7-A0C0-2C9BAAD6ACF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33320" y="1477068"/>
            <a:ext cx="9658680" cy="5430356"/>
          </a:xfrm>
          <a:prstGeom prst="rect">
            <a:avLst/>
          </a:prstGeom>
        </p:spPr>
      </p:pic>
      <p:grpSp>
        <p:nvGrpSpPr>
          <p:cNvPr id="17" name="Group 16">
            <a:extLst>
              <a:ext uri="{FF2B5EF4-FFF2-40B4-BE49-F238E27FC236}">
                <a16:creationId xmlns:a16="http://schemas.microsoft.com/office/drawing/2014/main" id="{A257524F-7DD2-4704-B0D2-3C22C58DFAD0}"/>
              </a:ext>
            </a:extLst>
          </p:cNvPr>
          <p:cNvGrpSpPr/>
          <p:nvPr/>
        </p:nvGrpSpPr>
        <p:grpSpPr>
          <a:xfrm rot="19809178">
            <a:off x="11152194" y="3359137"/>
            <a:ext cx="789658" cy="1215701"/>
            <a:chOff x="5091533" y="2590568"/>
            <a:chExt cx="2379418" cy="3205953"/>
          </a:xfrm>
        </p:grpSpPr>
        <p:pic>
          <p:nvPicPr>
            <p:cNvPr id="18" name="Picture 17" descr="Icon&#10;&#10;Description automatically generated with medium confidence">
              <a:extLst>
                <a:ext uri="{FF2B5EF4-FFF2-40B4-BE49-F238E27FC236}">
                  <a16:creationId xmlns:a16="http://schemas.microsoft.com/office/drawing/2014/main" id="{F7F8C114-F99D-41EB-8F9D-8F1A8BA6B1C0}"/>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rot="1660018">
              <a:off x="5091533" y="2590568"/>
              <a:ext cx="2379418" cy="3205953"/>
            </a:xfrm>
            <a:prstGeom prst="rect">
              <a:avLst/>
            </a:prstGeom>
          </p:spPr>
        </p:pic>
        <p:pic>
          <p:nvPicPr>
            <p:cNvPr id="19" name="Picture 18" descr="Logo&#10;&#10;Description automatically generated">
              <a:extLst>
                <a:ext uri="{FF2B5EF4-FFF2-40B4-BE49-F238E27FC236}">
                  <a16:creationId xmlns:a16="http://schemas.microsoft.com/office/drawing/2014/main" id="{4F81AF97-7E1B-4E02-9693-CCD15F495585}"/>
                </a:ext>
              </a:extLst>
            </p:cNvPr>
            <p:cNvPicPr>
              <a:picLocks noChangeAspect="1"/>
            </p:cNvPicPr>
            <p:nvPr/>
          </p:nvPicPr>
          <p:blipFill>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5779879" y="3137497"/>
              <a:ext cx="1324305" cy="1324305"/>
            </a:xfrm>
            <a:prstGeom prst="rect">
              <a:avLst/>
            </a:prstGeom>
          </p:spPr>
        </p:pic>
      </p:grpSp>
      <p:sp>
        <p:nvSpPr>
          <p:cNvPr id="20" name="Google Shape;349;p21">
            <a:extLst>
              <a:ext uri="{FF2B5EF4-FFF2-40B4-BE49-F238E27FC236}">
                <a16:creationId xmlns:a16="http://schemas.microsoft.com/office/drawing/2014/main" id="{425C97F4-D229-4E11-9BBC-264FC318E3D4}"/>
              </a:ext>
            </a:extLst>
          </p:cNvPr>
          <p:cNvSpPr txBox="1">
            <a:spLocks/>
          </p:cNvSpPr>
          <p:nvPr/>
        </p:nvSpPr>
        <p:spPr>
          <a:xfrm>
            <a:off x="2771776" y="90809"/>
            <a:ext cx="9544049" cy="2541600"/>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dirty="0">
                <a:latin typeface="Aharoni" panose="02010803020104030203" pitchFamily="2" charset="-79"/>
                <a:cs typeface="Aharoni" panose="02010803020104030203" pitchFamily="2" charset="-79"/>
              </a:rPr>
              <a:t>Harvesting solar energy for example in the desert→ hydrogen→ exporting → reducing unemployment→ increasing economy→ life quality will increase </a:t>
            </a:r>
          </a:p>
        </p:txBody>
      </p:sp>
      <mc:AlternateContent xmlns:mc="http://schemas.openxmlformats.org/markup-compatibility/2006">
        <mc:Choice xmlns:am3d="http://schemas.microsoft.com/office/drawing/2017/model3d" Requires="am3d">
          <p:graphicFrame>
            <p:nvGraphicFramePr>
              <p:cNvPr id="3" name="3D Model 2" descr="Robot Lamp Attachment">
                <a:extLst>
                  <a:ext uri="{FF2B5EF4-FFF2-40B4-BE49-F238E27FC236}">
                    <a16:creationId xmlns:a16="http://schemas.microsoft.com/office/drawing/2014/main" id="{0F232591-9E09-4580-86CF-EAECC1FB9E29}"/>
                  </a:ext>
                </a:extLst>
              </p:cNvPr>
              <p:cNvGraphicFramePr>
                <a:graphicFrameLocks noChangeAspect="1"/>
              </p:cNvGraphicFramePr>
              <p:nvPr>
                <p:extLst>
                  <p:ext uri="{D42A27DB-BD31-4B8C-83A1-F6EECF244321}">
                    <p14:modId xmlns:p14="http://schemas.microsoft.com/office/powerpoint/2010/main" val="2431537860"/>
                  </p:ext>
                </p:extLst>
              </p:nvPr>
            </p:nvGraphicFramePr>
            <p:xfrm>
              <a:off x="761222" y="1565207"/>
              <a:ext cx="1141033" cy="5240021"/>
            </p:xfrm>
            <a:graphic>
              <a:graphicData uri="http://schemas.microsoft.com/office/drawing/2017/model3d">
                <am3d:model3d r:embed="rId11">
                  <am3d:spPr>
                    <a:xfrm>
                      <a:off x="0" y="0"/>
                      <a:ext cx="1141033" cy="5240021"/>
                    </a:xfrm>
                    <a:prstGeom prst="rect">
                      <a:avLst/>
                    </a:prstGeom>
                  </am3d:spPr>
                  <am3d:camera>
                    <am3d:pos x="0" y="0" z="49762161"/>
                    <am3d:up dx="0" dy="36000000" dz="0"/>
                    <am3d:lookAt x="0" y="0" z="0"/>
                    <am3d:perspective fov="2700000"/>
                  </am3d:camera>
                  <am3d:trans>
                    <am3d:meterPerModelUnit n="5820495" d="1000000"/>
                    <am3d:preTrans dx="224861" dy="-18000000" dz="0"/>
                    <am3d:scale>
                      <am3d:sx n="1000000" d="1000000"/>
                      <am3d:sy n="1000000" d="1000000"/>
                      <am3d:sz n="1000000" d="1000000"/>
                    </am3d:scale>
                    <am3d:rot/>
                    <am3d:postTrans dx="0" dy="0" dz="0"/>
                  </am3d:trans>
                  <am3d:raster rName="Office3DRenderer" rVer="16.0.8326">
                    <am3d:blip r:embed="rId12"/>
                  </am3d:raster>
                  <am3d:objViewport viewportSz="54186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Robot Lamp Attachment">
                <a:extLst>
                  <a:ext uri="{FF2B5EF4-FFF2-40B4-BE49-F238E27FC236}">
                    <a16:creationId xmlns:a16="http://schemas.microsoft.com/office/drawing/2014/main" id="{0F232591-9E09-4580-86CF-EAECC1FB9E29}"/>
                  </a:ext>
                </a:extLst>
              </p:cNvPr>
              <p:cNvPicPr>
                <a:picLocks noGrp="1" noRot="1" noChangeAspect="1" noMove="1" noResize="1" noEditPoints="1" noAdjustHandles="1" noChangeArrowheads="1" noChangeShapeType="1" noCrop="1"/>
              </p:cNvPicPr>
              <p:nvPr/>
            </p:nvPicPr>
            <p:blipFill>
              <a:blip r:embed="rId12"/>
              <a:stretch>
                <a:fillRect/>
              </a:stretch>
            </p:blipFill>
            <p:spPr>
              <a:xfrm>
                <a:off x="761222" y="1565207"/>
                <a:ext cx="1141033" cy="5240021"/>
              </a:xfrm>
              <a:prstGeom prst="rect">
                <a:avLst/>
              </a:prstGeom>
            </p:spPr>
          </p:pic>
        </mc:Fallback>
      </mc:AlternateContent>
    </p:spTree>
    <p:extLst>
      <p:ext uri="{BB962C8B-B14F-4D97-AF65-F5344CB8AC3E}">
        <p14:creationId xmlns:p14="http://schemas.microsoft.com/office/powerpoint/2010/main" val="63589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40000" fill="hold"/>
                                        <p:tgtEl>
                                          <p:spTgt spid="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796</Words>
  <Application>Microsoft Office PowerPoint</Application>
  <PresentationFormat>Widescreen</PresentationFormat>
  <Paragraphs>63</Paragraphs>
  <Slides>10</Slides>
  <Notes>4</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10</vt:i4>
      </vt:variant>
    </vt:vector>
  </HeadingPairs>
  <TitlesOfParts>
    <vt:vector size="23" baseType="lpstr">
      <vt:lpstr>Aharoni</vt:lpstr>
      <vt:lpstr>Algerian</vt:lpstr>
      <vt:lpstr>Arial</vt:lpstr>
      <vt:lpstr>Calibri</vt:lpstr>
      <vt:lpstr>Calibri Light</vt:lpstr>
      <vt:lpstr>Maven Pro</vt:lpstr>
      <vt:lpstr>Nexa Bold</vt:lpstr>
      <vt:lpstr>Nexa Light</vt:lpstr>
      <vt:lpstr>Nunito</vt:lpstr>
      <vt:lpstr>Times New Roman</vt:lpstr>
      <vt:lpstr>Office Theme</vt:lpstr>
      <vt:lpstr>Momentum</vt:lpstr>
      <vt:lpstr>think-cell Slide</vt:lpstr>
      <vt:lpstr> Renewable Energy in Iraq H05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Saado Haji Hamo</dc:creator>
  <cp:lastModifiedBy>saado hajihamo</cp:lastModifiedBy>
  <cp:revision>52</cp:revision>
  <dcterms:created xsi:type="dcterms:W3CDTF">2017-07-09T17:25:10Z</dcterms:created>
  <dcterms:modified xsi:type="dcterms:W3CDTF">2021-06-16T10:45:37Z</dcterms:modified>
</cp:coreProperties>
</file>