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7" r:id="rId13"/>
    <p:sldId id="268"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641BD91-5A43-4BC5-B695-25D0C549DE92}" v="4" dt="2021-06-16T21:02:12.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im ali" userId="e9f2d950b23ed955" providerId="LiveId" clId="{F641BD91-5A43-4BC5-B695-25D0C549DE92}"/>
    <pc:docChg chg="undo redo custSel addSld modSld">
      <pc:chgData name="salim ali" userId="e9f2d950b23ed955" providerId="LiveId" clId="{F641BD91-5A43-4BC5-B695-25D0C549DE92}" dt="2021-06-16T21:02:13.333" v="416" actId="27636"/>
      <pc:docMkLst>
        <pc:docMk/>
      </pc:docMkLst>
      <pc:sldChg chg="delSp modSp new mod">
        <pc:chgData name="salim ali" userId="e9f2d950b23ed955" providerId="LiveId" clId="{F641BD91-5A43-4BC5-B695-25D0C549DE92}" dt="2021-06-16T21:00:14.249" v="413" actId="20577"/>
        <pc:sldMkLst>
          <pc:docMk/>
          <pc:sldMk cId="1348822076" sldId="256"/>
        </pc:sldMkLst>
        <pc:spChg chg="mod">
          <ac:chgData name="salim ali" userId="e9f2d950b23ed955" providerId="LiveId" clId="{F641BD91-5A43-4BC5-B695-25D0C549DE92}" dt="2021-06-16T21:00:14.249" v="413" actId="20577"/>
          <ac:spMkLst>
            <pc:docMk/>
            <pc:sldMk cId="1348822076" sldId="256"/>
            <ac:spMk id="2" creationId="{C2DF35E0-78DB-4983-8AF4-84963FD9DB28}"/>
          </ac:spMkLst>
        </pc:spChg>
        <pc:spChg chg="del">
          <ac:chgData name="salim ali" userId="e9f2d950b23ed955" providerId="LiveId" clId="{F641BD91-5A43-4BC5-B695-25D0C549DE92}" dt="2021-06-16T19:33:26.123" v="4" actId="21"/>
          <ac:spMkLst>
            <pc:docMk/>
            <pc:sldMk cId="1348822076" sldId="256"/>
            <ac:spMk id="3" creationId="{50D4AC84-EED6-4DFD-8329-CB543C1980A8}"/>
          </ac:spMkLst>
        </pc:spChg>
      </pc:sldChg>
      <pc:sldChg chg="delSp modSp new mod">
        <pc:chgData name="salim ali" userId="e9f2d950b23ed955" providerId="LiveId" clId="{F641BD91-5A43-4BC5-B695-25D0C549DE92}" dt="2021-06-16T20:50:46.906" v="364" actId="20577"/>
        <pc:sldMkLst>
          <pc:docMk/>
          <pc:sldMk cId="2202952966" sldId="257"/>
        </pc:sldMkLst>
        <pc:spChg chg="mod">
          <ac:chgData name="salim ali" userId="e9f2d950b23ed955" providerId="LiveId" clId="{F641BD91-5A43-4BC5-B695-25D0C549DE92}" dt="2021-06-16T20:50:46.906" v="364" actId="20577"/>
          <ac:spMkLst>
            <pc:docMk/>
            <pc:sldMk cId="2202952966" sldId="257"/>
            <ac:spMk id="2" creationId="{FCBAAF66-06E5-4F79-B6D1-D94D514ADEC9}"/>
          </ac:spMkLst>
        </pc:spChg>
        <pc:spChg chg="del">
          <ac:chgData name="salim ali" userId="e9f2d950b23ed955" providerId="LiveId" clId="{F641BD91-5A43-4BC5-B695-25D0C549DE92}" dt="2021-06-16T19:34:07.789" v="9" actId="21"/>
          <ac:spMkLst>
            <pc:docMk/>
            <pc:sldMk cId="2202952966" sldId="257"/>
            <ac:spMk id="3" creationId="{157BC21A-1EDF-4A6D-8729-439466CCD84C}"/>
          </ac:spMkLst>
        </pc:spChg>
      </pc:sldChg>
      <pc:sldChg chg="modSp new mod">
        <pc:chgData name="salim ali" userId="e9f2d950b23ed955" providerId="LiveId" clId="{F641BD91-5A43-4BC5-B695-25D0C549DE92}" dt="2021-06-16T21:02:12.613" v="414"/>
        <pc:sldMkLst>
          <pc:docMk/>
          <pc:sldMk cId="1214189546" sldId="258"/>
        </pc:sldMkLst>
        <pc:spChg chg="mod">
          <ac:chgData name="salim ali" userId="e9f2d950b23ed955" providerId="LiveId" clId="{F641BD91-5A43-4BC5-B695-25D0C549DE92}" dt="2021-06-16T21:02:12.613" v="414"/>
          <ac:spMkLst>
            <pc:docMk/>
            <pc:sldMk cId="1214189546" sldId="258"/>
            <ac:spMk id="2" creationId="{3EFCE7F8-999B-435B-B057-999230A3BC84}"/>
          </ac:spMkLst>
        </pc:spChg>
        <pc:spChg chg="mod">
          <ac:chgData name="salim ali" userId="e9f2d950b23ed955" providerId="LiveId" clId="{F641BD91-5A43-4BC5-B695-25D0C549DE92}" dt="2021-06-16T21:02:12.613" v="414"/>
          <ac:spMkLst>
            <pc:docMk/>
            <pc:sldMk cId="1214189546" sldId="258"/>
            <ac:spMk id="3" creationId="{ECD4C61A-E199-4848-A9C9-E284E0C2FF09}"/>
          </ac:spMkLst>
        </pc:spChg>
      </pc:sldChg>
      <pc:sldChg chg="modSp new mod">
        <pc:chgData name="salim ali" userId="e9f2d950b23ed955" providerId="LiveId" clId="{F641BD91-5A43-4BC5-B695-25D0C549DE92}" dt="2021-06-16T21:02:12.613" v="414"/>
        <pc:sldMkLst>
          <pc:docMk/>
          <pc:sldMk cId="2298882690" sldId="259"/>
        </pc:sldMkLst>
        <pc:spChg chg="mod">
          <ac:chgData name="salim ali" userId="e9f2d950b23ed955" providerId="LiveId" clId="{F641BD91-5A43-4BC5-B695-25D0C549DE92}" dt="2021-06-16T21:02:12.613" v="414"/>
          <ac:spMkLst>
            <pc:docMk/>
            <pc:sldMk cId="2298882690" sldId="259"/>
            <ac:spMk id="2" creationId="{0EC26A0B-8296-414F-88CB-B18FCF368CC6}"/>
          </ac:spMkLst>
        </pc:spChg>
        <pc:spChg chg="mod">
          <ac:chgData name="salim ali" userId="e9f2d950b23ed955" providerId="LiveId" clId="{F641BD91-5A43-4BC5-B695-25D0C549DE92}" dt="2021-06-16T21:02:12.613" v="414"/>
          <ac:spMkLst>
            <pc:docMk/>
            <pc:sldMk cId="2298882690" sldId="259"/>
            <ac:spMk id="3" creationId="{9A08DFDD-D03F-439E-BC12-66235E6292E7}"/>
          </ac:spMkLst>
        </pc:spChg>
      </pc:sldChg>
      <pc:sldChg chg="modSp new mod">
        <pc:chgData name="salim ali" userId="e9f2d950b23ed955" providerId="LiveId" clId="{F641BD91-5A43-4BC5-B695-25D0C549DE92}" dt="2021-06-16T21:02:12.613" v="414"/>
        <pc:sldMkLst>
          <pc:docMk/>
          <pc:sldMk cId="2981857676" sldId="260"/>
        </pc:sldMkLst>
        <pc:spChg chg="mod">
          <ac:chgData name="salim ali" userId="e9f2d950b23ed955" providerId="LiveId" clId="{F641BD91-5A43-4BC5-B695-25D0C549DE92}" dt="2021-06-16T21:02:12.613" v="414"/>
          <ac:spMkLst>
            <pc:docMk/>
            <pc:sldMk cId="2981857676" sldId="260"/>
            <ac:spMk id="2" creationId="{A8756728-AD1A-462E-9FAE-EBE2C1A27931}"/>
          </ac:spMkLst>
        </pc:spChg>
        <pc:spChg chg="mod">
          <ac:chgData name="salim ali" userId="e9f2d950b23ed955" providerId="LiveId" clId="{F641BD91-5A43-4BC5-B695-25D0C549DE92}" dt="2021-06-16T21:02:12.613" v="414"/>
          <ac:spMkLst>
            <pc:docMk/>
            <pc:sldMk cId="2981857676" sldId="260"/>
            <ac:spMk id="3" creationId="{673FC509-4510-4CDA-BC18-DD9E088D7A33}"/>
          </ac:spMkLst>
        </pc:spChg>
      </pc:sldChg>
      <pc:sldChg chg="delSp modSp new mod">
        <pc:chgData name="salim ali" userId="e9f2d950b23ed955" providerId="LiveId" clId="{F641BD91-5A43-4BC5-B695-25D0C549DE92}" dt="2021-06-16T20:11:37.939" v="134" actId="20577"/>
        <pc:sldMkLst>
          <pc:docMk/>
          <pc:sldMk cId="2223072876" sldId="261"/>
        </pc:sldMkLst>
        <pc:spChg chg="del">
          <ac:chgData name="salim ali" userId="e9f2d950b23ed955" providerId="LiveId" clId="{F641BD91-5A43-4BC5-B695-25D0C549DE92}" dt="2021-06-16T20:11:22.367" v="132" actId="21"/>
          <ac:spMkLst>
            <pc:docMk/>
            <pc:sldMk cId="2223072876" sldId="261"/>
            <ac:spMk id="2" creationId="{06B969BB-453B-44DD-B309-F875E3A0C5F9}"/>
          </ac:spMkLst>
        </pc:spChg>
        <pc:spChg chg="mod">
          <ac:chgData name="salim ali" userId="e9f2d950b23ed955" providerId="LiveId" clId="{F641BD91-5A43-4BC5-B695-25D0C549DE92}" dt="2021-06-16T20:11:37.939" v="134" actId="20577"/>
          <ac:spMkLst>
            <pc:docMk/>
            <pc:sldMk cId="2223072876" sldId="261"/>
            <ac:spMk id="3" creationId="{62485AFD-1678-4BE3-B2E7-ACDDB3CF9BEF}"/>
          </ac:spMkLst>
        </pc:spChg>
      </pc:sldChg>
      <pc:sldChg chg="modSp new mod">
        <pc:chgData name="salim ali" userId="e9f2d950b23ed955" providerId="LiveId" clId="{F641BD91-5A43-4BC5-B695-25D0C549DE92}" dt="2021-06-16T21:02:12.613" v="414"/>
        <pc:sldMkLst>
          <pc:docMk/>
          <pc:sldMk cId="1089422139" sldId="262"/>
        </pc:sldMkLst>
        <pc:spChg chg="mod">
          <ac:chgData name="salim ali" userId="e9f2d950b23ed955" providerId="LiveId" clId="{F641BD91-5A43-4BC5-B695-25D0C549DE92}" dt="2021-06-16T21:02:12.613" v="414"/>
          <ac:spMkLst>
            <pc:docMk/>
            <pc:sldMk cId="1089422139" sldId="262"/>
            <ac:spMk id="2" creationId="{9CD205ED-98AA-40D8-8D84-CE1750A1A0A0}"/>
          </ac:spMkLst>
        </pc:spChg>
        <pc:spChg chg="mod">
          <ac:chgData name="salim ali" userId="e9f2d950b23ed955" providerId="LiveId" clId="{F641BD91-5A43-4BC5-B695-25D0C549DE92}" dt="2021-06-16T21:02:12.613" v="414"/>
          <ac:spMkLst>
            <pc:docMk/>
            <pc:sldMk cId="1089422139" sldId="262"/>
            <ac:spMk id="3" creationId="{1233F09F-44D1-4074-AF17-ACD03F75FC52}"/>
          </ac:spMkLst>
        </pc:spChg>
      </pc:sldChg>
      <pc:sldChg chg="delSp modSp new mod">
        <pc:chgData name="salim ali" userId="e9f2d950b23ed955" providerId="LiveId" clId="{F641BD91-5A43-4BC5-B695-25D0C549DE92}" dt="2021-06-16T21:02:12.613" v="414"/>
        <pc:sldMkLst>
          <pc:docMk/>
          <pc:sldMk cId="1805967990" sldId="263"/>
        </pc:sldMkLst>
        <pc:spChg chg="del">
          <ac:chgData name="salim ali" userId="e9f2d950b23ed955" providerId="LiveId" clId="{F641BD91-5A43-4BC5-B695-25D0C549DE92}" dt="2021-06-16T20:13:09.848" v="149" actId="21"/>
          <ac:spMkLst>
            <pc:docMk/>
            <pc:sldMk cId="1805967990" sldId="263"/>
            <ac:spMk id="2" creationId="{FBC8334A-F381-4F88-AE25-518FA50B0B0F}"/>
          </ac:spMkLst>
        </pc:spChg>
        <pc:spChg chg="mod">
          <ac:chgData name="salim ali" userId="e9f2d950b23ed955" providerId="LiveId" clId="{F641BD91-5A43-4BC5-B695-25D0C549DE92}" dt="2021-06-16T21:02:12.613" v="414"/>
          <ac:spMkLst>
            <pc:docMk/>
            <pc:sldMk cId="1805967990" sldId="263"/>
            <ac:spMk id="3" creationId="{98E8AEB0-D1F2-4AD4-AFF4-70012D856475}"/>
          </ac:spMkLst>
        </pc:spChg>
      </pc:sldChg>
      <pc:sldChg chg="modSp new mod">
        <pc:chgData name="salim ali" userId="e9f2d950b23ed955" providerId="LiveId" clId="{F641BD91-5A43-4BC5-B695-25D0C549DE92}" dt="2021-06-16T21:02:12.613" v="414"/>
        <pc:sldMkLst>
          <pc:docMk/>
          <pc:sldMk cId="2669113302" sldId="264"/>
        </pc:sldMkLst>
        <pc:spChg chg="mod">
          <ac:chgData name="salim ali" userId="e9f2d950b23ed955" providerId="LiveId" clId="{F641BD91-5A43-4BC5-B695-25D0C549DE92}" dt="2021-06-16T21:02:12.613" v="414"/>
          <ac:spMkLst>
            <pc:docMk/>
            <pc:sldMk cId="2669113302" sldId="264"/>
            <ac:spMk id="2" creationId="{582A5141-0E58-4896-B9C6-0116F5CB43BF}"/>
          </ac:spMkLst>
        </pc:spChg>
        <pc:spChg chg="mod">
          <ac:chgData name="salim ali" userId="e9f2d950b23ed955" providerId="LiveId" clId="{F641BD91-5A43-4BC5-B695-25D0C549DE92}" dt="2021-06-16T21:02:12.613" v="414"/>
          <ac:spMkLst>
            <pc:docMk/>
            <pc:sldMk cId="2669113302" sldId="264"/>
            <ac:spMk id="3" creationId="{03AEC05B-BEF4-4FAA-8526-74E954062E87}"/>
          </ac:spMkLst>
        </pc:spChg>
      </pc:sldChg>
      <pc:sldChg chg="delSp modSp new mod">
        <pc:chgData name="salim ali" userId="e9f2d950b23ed955" providerId="LiveId" clId="{F641BD91-5A43-4BC5-B695-25D0C549DE92}" dt="2021-06-16T21:02:12.613" v="414"/>
        <pc:sldMkLst>
          <pc:docMk/>
          <pc:sldMk cId="1767836893" sldId="265"/>
        </pc:sldMkLst>
        <pc:spChg chg="del">
          <ac:chgData name="salim ali" userId="e9f2d950b23ed955" providerId="LiveId" clId="{F641BD91-5A43-4BC5-B695-25D0C549DE92}" dt="2021-06-16T20:20:31.984" v="178" actId="21"/>
          <ac:spMkLst>
            <pc:docMk/>
            <pc:sldMk cId="1767836893" sldId="265"/>
            <ac:spMk id="2" creationId="{414E66D7-9958-435A-9213-937B5D409B91}"/>
          </ac:spMkLst>
        </pc:spChg>
        <pc:spChg chg="mod">
          <ac:chgData name="salim ali" userId="e9f2d950b23ed955" providerId="LiveId" clId="{F641BD91-5A43-4BC5-B695-25D0C549DE92}" dt="2021-06-16T21:02:12.613" v="414"/>
          <ac:spMkLst>
            <pc:docMk/>
            <pc:sldMk cId="1767836893" sldId="265"/>
            <ac:spMk id="3" creationId="{B162E41B-6326-4822-B0CC-9CF368AC23FB}"/>
          </ac:spMkLst>
        </pc:spChg>
      </pc:sldChg>
      <pc:sldChg chg="modSp new mod">
        <pc:chgData name="salim ali" userId="e9f2d950b23ed955" providerId="LiveId" clId="{F641BD91-5A43-4BC5-B695-25D0C549DE92}" dt="2021-06-16T21:02:13.333" v="416" actId="27636"/>
        <pc:sldMkLst>
          <pc:docMk/>
          <pc:sldMk cId="3575599228" sldId="266"/>
        </pc:sldMkLst>
        <pc:spChg chg="mod">
          <ac:chgData name="salim ali" userId="e9f2d950b23ed955" providerId="LiveId" clId="{F641BD91-5A43-4BC5-B695-25D0C549DE92}" dt="2021-06-16T21:02:12.613" v="414"/>
          <ac:spMkLst>
            <pc:docMk/>
            <pc:sldMk cId="3575599228" sldId="266"/>
            <ac:spMk id="2" creationId="{33B6D77C-3711-4419-AB69-E71DD909631F}"/>
          </ac:spMkLst>
        </pc:spChg>
        <pc:spChg chg="mod">
          <ac:chgData name="salim ali" userId="e9f2d950b23ed955" providerId="LiveId" clId="{F641BD91-5A43-4BC5-B695-25D0C549DE92}" dt="2021-06-16T21:02:13.333" v="416" actId="27636"/>
          <ac:spMkLst>
            <pc:docMk/>
            <pc:sldMk cId="3575599228" sldId="266"/>
            <ac:spMk id="3" creationId="{53D1ABAC-263F-4FF5-91D9-5E339303EB57}"/>
          </ac:spMkLst>
        </pc:spChg>
      </pc:sldChg>
      <pc:sldChg chg="modSp new mod">
        <pc:chgData name="salim ali" userId="e9f2d950b23ed955" providerId="LiveId" clId="{F641BD91-5A43-4BC5-B695-25D0C549DE92}" dt="2021-06-16T21:02:13.098" v="415" actId="27636"/>
        <pc:sldMkLst>
          <pc:docMk/>
          <pc:sldMk cId="2458873076" sldId="267"/>
        </pc:sldMkLst>
        <pc:spChg chg="mod">
          <ac:chgData name="salim ali" userId="e9f2d950b23ed955" providerId="LiveId" clId="{F641BD91-5A43-4BC5-B695-25D0C549DE92}" dt="2021-06-16T21:02:12.613" v="414"/>
          <ac:spMkLst>
            <pc:docMk/>
            <pc:sldMk cId="2458873076" sldId="267"/>
            <ac:spMk id="2" creationId="{34F7AED7-3024-45C8-8AFC-CBCBFF763352}"/>
          </ac:spMkLst>
        </pc:spChg>
        <pc:spChg chg="mod">
          <ac:chgData name="salim ali" userId="e9f2d950b23ed955" providerId="LiveId" clId="{F641BD91-5A43-4BC5-B695-25D0C549DE92}" dt="2021-06-16T21:02:13.098" v="415" actId="27636"/>
          <ac:spMkLst>
            <pc:docMk/>
            <pc:sldMk cId="2458873076" sldId="267"/>
            <ac:spMk id="3" creationId="{509B9968-9424-4669-AFB4-F98C55CCBABE}"/>
          </ac:spMkLst>
        </pc:spChg>
      </pc:sldChg>
      <pc:sldChg chg="delSp modSp new mod">
        <pc:chgData name="salim ali" userId="e9f2d950b23ed955" providerId="LiveId" clId="{F641BD91-5A43-4BC5-B695-25D0C549DE92}" dt="2021-06-16T21:02:12.613" v="414"/>
        <pc:sldMkLst>
          <pc:docMk/>
          <pc:sldMk cId="1885635625" sldId="268"/>
        </pc:sldMkLst>
        <pc:spChg chg="del mod">
          <ac:chgData name="salim ali" userId="e9f2d950b23ed955" providerId="LiveId" clId="{F641BD91-5A43-4BC5-B695-25D0C549DE92}" dt="2021-06-16T20:44:18.240" v="248" actId="21"/>
          <ac:spMkLst>
            <pc:docMk/>
            <pc:sldMk cId="1885635625" sldId="268"/>
            <ac:spMk id="2" creationId="{AB670F46-504C-40DF-8763-FADB2619C99B}"/>
          </ac:spMkLst>
        </pc:spChg>
        <pc:spChg chg="mod">
          <ac:chgData name="salim ali" userId="e9f2d950b23ed955" providerId="LiveId" clId="{F641BD91-5A43-4BC5-B695-25D0C549DE92}" dt="2021-06-16T21:02:12.613" v="414"/>
          <ac:spMkLst>
            <pc:docMk/>
            <pc:sldMk cId="1885635625" sldId="268"/>
            <ac:spMk id="3" creationId="{3EC44C7E-439F-4FF7-BE5F-B0A997170AC2}"/>
          </ac:spMkLst>
        </pc:spChg>
      </pc:sldChg>
      <pc:sldChg chg="modSp new mod">
        <pc:chgData name="salim ali" userId="e9f2d950b23ed955" providerId="LiveId" clId="{F641BD91-5A43-4BC5-B695-25D0C549DE92}" dt="2021-06-16T21:02:12.613" v="414"/>
        <pc:sldMkLst>
          <pc:docMk/>
          <pc:sldMk cId="117136464" sldId="269"/>
        </pc:sldMkLst>
        <pc:spChg chg="mod">
          <ac:chgData name="salim ali" userId="e9f2d950b23ed955" providerId="LiveId" clId="{F641BD91-5A43-4BC5-B695-25D0C549DE92}" dt="2021-06-16T21:02:12.613" v="414"/>
          <ac:spMkLst>
            <pc:docMk/>
            <pc:sldMk cId="117136464" sldId="269"/>
            <ac:spMk id="2" creationId="{0AD95E88-E45D-48C6-A030-DFB50FE9D49C}"/>
          </ac:spMkLst>
        </pc:spChg>
        <pc:spChg chg="mod">
          <ac:chgData name="salim ali" userId="e9f2d950b23ed955" providerId="LiveId" clId="{F641BD91-5A43-4BC5-B695-25D0C549DE92}" dt="2021-06-16T21:02:12.613" v="414"/>
          <ac:spMkLst>
            <pc:docMk/>
            <pc:sldMk cId="117136464" sldId="269"/>
            <ac:spMk id="3" creationId="{1344CD15-F6C3-4C84-892D-AC625B8892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C9E6961-690E-420C-BD26-46D2F74E49B3}" type="datetimeFigureOut">
              <a:rPr lang="en-US" smtClean="0"/>
              <a:t>6/16/2021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F1578E29-7F9C-4703-A752-9C7EDF822CF8}" type="slidenum">
              <a:rPr lang="en-US" smtClean="0"/>
              <a:t>‹Nr.›</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2633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E6961-690E-420C-BD26-46D2F74E49B3}"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78E29-7F9C-4703-A752-9C7EDF822CF8}" type="slidenum">
              <a:rPr lang="en-US" smtClean="0"/>
              <a:t>‹Nr.›</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6978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E6961-690E-420C-BD26-46D2F74E49B3}"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78E29-7F9C-4703-A752-9C7EDF822CF8}" type="slidenum">
              <a:rPr lang="en-US" smtClean="0"/>
              <a:t>‹Nr.›</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744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C9E6961-690E-420C-BD26-46D2F74E49B3}"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78E29-7F9C-4703-A752-9C7EDF822CF8}" type="slidenum">
              <a:rPr lang="en-US" smtClean="0"/>
              <a:t>‹Nr.›</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11354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9E6961-690E-420C-BD26-46D2F74E49B3}" type="datetimeFigureOut">
              <a:rPr lang="en-US" smtClean="0"/>
              <a:t>6/16/2021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578E29-7F9C-4703-A752-9C7EDF822CF8}" type="slidenum">
              <a:rPr lang="en-US" smtClean="0"/>
              <a:t>‹Nr.›</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5451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C9E6961-690E-420C-BD26-46D2F74E49B3}"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78E29-7F9C-4703-A752-9C7EDF822CF8}" type="slidenum">
              <a:rPr lang="en-US" smtClean="0"/>
              <a:t>‹Nr.›</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93257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9E6961-690E-420C-BD26-46D2F74E49B3}" type="datetimeFigureOut">
              <a:rPr lang="en-US" smtClean="0"/>
              <a:t>6/16/2021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578E29-7F9C-4703-A752-9C7EDF822CF8}" type="slidenum">
              <a:rPr lang="en-US" smtClean="0"/>
              <a:t>‹Nr.›</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8781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C9E6961-690E-420C-BD26-46D2F74E49B3}" type="datetimeFigureOut">
              <a:rPr lang="en-US" smtClean="0"/>
              <a:t>6/16/2021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578E29-7F9C-4703-A752-9C7EDF822CF8}" type="slidenum">
              <a:rPr lang="en-US" smtClean="0"/>
              <a:t>‹Nr.›</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20540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E6961-690E-420C-BD26-46D2F74E49B3}" type="datetimeFigureOut">
              <a:rPr lang="en-US" smtClean="0"/>
              <a:t>6/16/2021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578E29-7F9C-4703-A752-9C7EDF822CF8}" type="slidenum">
              <a:rPr lang="en-US" smtClean="0"/>
              <a:t>‹Nr.›</a:t>
            </a:fld>
            <a:endParaRPr lang="en-US"/>
          </a:p>
        </p:txBody>
      </p:sp>
    </p:spTree>
    <p:extLst>
      <p:ext uri="{BB962C8B-B14F-4D97-AF65-F5344CB8AC3E}">
        <p14:creationId xmlns:p14="http://schemas.microsoft.com/office/powerpoint/2010/main" val="1804579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9E6961-690E-420C-BD26-46D2F74E49B3}" type="datetimeFigureOut">
              <a:rPr lang="en-US" smtClean="0"/>
              <a:t>6/16/2021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578E29-7F9C-4703-A752-9C7EDF822CF8}" type="slidenum">
              <a:rPr lang="en-US" smtClean="0"/>
              <a:t>‹Nr.›</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04503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C9E6961-690E-420C-BD26-46D2F74E49B3}" type="datetimeFigureOut">
              <a:rPr lang="en-US" smtClean="0"/>
              <a:t>6/16/2021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F1578E29-7F9C-4703-A752-9C7EDF822CF8}" type="slidenum">
              <a:rPr lang="en-US" smtClean="0"/>
              <a:t>‹Nr.›</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2933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C9E6961-690E-420C-BD26-46D2F74E49B3}" type="datetimeFigureOut">
              <a:rPr lang="en-US" smtClean="0"/>
              <a:t>6/16/2021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1578E29-7F9C-4703-A752-9C7EDF822CF8}" type="slidenum">
              <a:rPr lang="en-US" smtClean="0"/>
              <a:t>‹Nr.›</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2326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F35E0-78DB-4983-8AF4-84963FD9DB28}"/>
              </a:ext>
            </a:extLst>
          </p:cNvPr>
          <p:cNvSpPr>
            <a:spLocks noGrp="1"/>
          </p:cNvSpPr>
          <p:nvPr>
            <p:ph type="ctrTitle"/>
          </p:nvPr>
        </p:nvSpPr>
        <p:spPr>
          <a:xfrm>
            <a:off x="1524000" y="1122363"/>
            <a:ext cx="9144000" cy="4312666"/>
          </a:xfrm>
        </p:spPr>
        <p:txBody>
          <a:bodyPr>
            <a:normAutofit fontScale="90000"/>
          </a:bodyPr>
          <a:lstStyle/>
          <a:p>
            <a:r>
              <a:rPr lang="en-US" sz="4800" b="1" dirty="0">
                <a:effectLst>
                  <a:outerShdw blurRad="38100" dist="38100" dir="2700000" algn="tl">
                    <a:srgbClr val="000000">
                      <a:alpha val="43137"/>
                    </a:srgbClr>
                  </a:outerShdw>
                </a:effectLst>
              </a:rPr>
              <a:t>THE RELATIONSHIP BETWEEN THE UNEMPLOYMENT CRISIS IN IRAQ AND CRIME</a:t>
            </a:r>
            <a:br>
              <a:rPr lang="en-US" sz="4800" b="1" dirty="0">
                <a:effectLst>
                  <a:outerShdw blurRad="38100" dist="38100" dir="2700000" algn="tl">
                    <a:srgbClr val="000000">
                      <a:alpha val="43137"/>
                    </a:srgbClr>
                  </a:outerShdw>
                </a:effectLst>
              </a:rPr>
            </a:br>
            <a:r>
              <a:rPr lang="en-US" sz="4800" b="1" dirty="0">
                <a:effectLst>
                  <a:outerShdw blurRad="38100" dist="38100" dir="2700000" algn="tl">
                    <a:srgbClr val="000000">
                      <a:alpha val="43137"/>
                    </a:srgbClr>
                  </a:outerShdw>
                </a:effectLst>
              </a:rPr>
              <a:t/>
            </a:r>
            <a:br>
              <a:rPr lang="en-US" sz="4800" b="1" dirty="0">
                <a:effectLst>
                  <a:outerShdw blurRad="38100" dist="38100" dir="2700000" algn="tl">
                    <a:srgbClr val="000000">
                      <a:alpha val="43137"/>
                    </a:srgbClr>
                  </a:outerShdw>
                </a:effectLst>
              </a:rPr>
            </a:br>
            <a:r>
              <a:rPr lang="ar-SA" sz="4800" b="1" dirty="0">
                <a:effectLst>
                  <a:outerShdw blurRad="38100" dist="38100" dir="2700000" algn="tl">
                    <a:srgbClr val="000000">
                      <a:alpha val="43137"/>
                    </a:srgbClr>
                  </a:outerShdw>
                </a:effectLst>
              </a:rPr>
              <a:t/>
            </a:r>
            <a:br>
              <a:rPr lang="ar-SA" sz="4800" b="1" dirty="0">
                <a:effectLst>
                  <a:outerShdw blurRad="38100" dist="38100" dir="2700000" algn="tl">
                    <a:srgbClr val="000000">
                      <a:alpha val="43137"/>
                    </a:srgbClr>
                  </a:outerShdw>
                </a:effectLst>
              </a:rPr>
            </a:br>
            <a:r>
              <a:rPr lang="en-US" sz="4800" b="1" dirty="0">
                <a:effectLst>
                  <a:outerShdw blurRad="38100" dist="38100" dir="2700000" algn="tl">
                    <a:srgbClr val="000000">
                      <a:alpha val="43137"/>
                    </a:srgbClr>
                  </a:outerShdw>
                </a:effectLst>
              </a:rPr>
              <a:t>Dr. Salim Ibrahim Ali</a:t>
            </a:r>
            <a:br>
              <a:rPr lang="en-US" sz="4800" b="1" dirty="0">
                <a:effectLst>
                  <a:outerShdw blurRad="38100" dist="38100" dir="2700000" algn="tl">
                    <a:srgbClr val="000000">
                      <a:alpha val="43137"/>
                    </a:srgbClr>
                  </a:outerShdw>
                </a:effectLst>
              </a:rPr>
            </a:br>
            <a:r>
              <a:rPr lang="en-US" sz="4800" b="1" dirty="0">
                <a:effectLst>
                  <a:outerShdw blurRad="38100" dist="38100" dir="2700000" algn="tl">
                    <a:srgbClr val="000000">
                      <a:alpha val="43137"/>
                    </a:srgbClr>
                  </a:outerShdw>
                </a:effectLst>
              </a:rPr>
              <a:t>Dr.</a:t>
            </a:r>
            <a:r>
              <a:rPr lang="ar-SA" sz="4800" b="1" dirty="0">
                <a:effectLst>
                  <a:outerShdw blurRad="38100" dist="38100" dir="2700000" algn="tl">
                    <a:srgbClr val="000000">
                      <a:alpha val="43137"/>
                    </a:srgbClr>
                  </a:outerShdw>
                </a:effectLst>
              </a:rPr>
              <a:t> </a:t>
            </a:r>
            <a:r>
              <a:rPr lang="en-US" sz="4800" b="1" dirty="0">
                <a:effectLst>
                  <a:outerShdw blurRad="38100" dist="38100" dir="2700000" algn="tl">
                    <a:srgbClr val="000000">
                      <a:alpha val="43137"/>
                    </a:srgbClr>
                  </a:outerShdw>
                </a:effectLst>
              </a:rPr>
              <a:t>Hashim </a:t>
            </a:r>
            <a:r>
              <a:rPr lang="en-US" sz="4800" b="1" dirty="0" err="1">
                <a:effectLst>
                  <a:outerShdw blurRad="38100" dist="38100" dir="2700000" algn="tl">
                    <a:srgbClr val="000000">
                      <a:alpha val="43137"/>
                    </a:srgbClr>
                  </a:outerShdw>
                </a:effectLst>
              </a:rPr>
              <a:t>ALjuhaishi</a:t>
            </a:r>
            <a:r>
              <a:rPr lang="en-US" sz="4800" b="1" dirty="0">
                <a:effectLst>
                  <a:outerShdw blurRad="38100" dist="38100" dir="2700000" algn="tl">
                    <a:srgbClr val="000000">
                      <a:alpha val="43137"/>
                    </a:srgbClr>
                  </a:outerShdw>
                </a:effectLst>
              </a:rPr>
              <a:t/>
            </a:r>
            <a:br>
              <a:rPr lang="en-US" sz="4800" b="1" dirty="0">
                <a:effectLst>
                  <a:outerShdw blurRad="38100" dist="38100" dir="2700000" algn="tl">
                    <a:srgbClr val="000000">
                      <a:alpha val="43137"/>
                    </a:srgbClr>
                  </a:outerShdw>
                </a:effectLst>
              </a:rPr>
            </a:b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48822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2A5141-0E58-4896-B9C6-0116F5CB43BF}"/>
              </a:ext>
            </a:extLst>
          </p:cNvPr>
          <p:cNvSpPr>
            <a:spLocks noGrp="1"/>
          </p:cNvSpPr>
          <p:nvPr>
            <p:ph type="title"/>
          </p:nvPr>
        </p:nvSpPr>
        <p:spPr/>
        <p:txBody>
          <a:bodyPr/>
          <a:lstStyle/>
          <a:p>
            <a:pPr algn="r" rtl="1"/>
            <a:r>
              <a:rPr lang="ar-SA" b="1" i="0" dirty="0">
                <a:solidFill>
                  <a:srgbClr val="000000"/>
                </a:solidFill>
                <a:effectLst/>
                <a:latin typeface="Times New Roman" panose="02020603050405020304" pitchFamily="18" charset="0"/>
              </a:rPr>
              <a:t>العوامل النفسية</a:t>
            </a:r>
            <a:r>
              <a:rPr lang="ar-SA" b="0" i="0" dirty="0">
                <a:solidFill>
                  <a:srgbClr val="000000"/>
                </a:solidFill>
                <a:effectLst/>
                <a:latin typeface="Times New Roman" panose="02020603050405020304" pitchFamily="18" charset="0"/>
              </a:rPr>
              <a:t/>
            </a:r>
            <a:br>
              <a:rPr lang="ar-SA" b="0" i="0" dirty="0">
                <a:solidFill>
                  <a:srgbClr val="000000"/>
                </a:solidFill>
                <a:effectLst/>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3AEC05B-BEF4-4FAA-8526-74E954062E87}"/>
              </a:ext>
            </a:extLst>
          </p:cNvPr>
          <p:cNvSpPr>
            <a:spLocks noGrp="1"/>
          </p:cNvSpPr>
          <p:nvPr>
            <p:ph idx="1"/>
          </p:nvPr>
        </p:nvSpPr>
        <p:spPr/>
        <p:txBody>
          <a:bodyPr/>
          <a:lstStyle/>
          <a:p>
            <a:pPr algn="just" rtl="1"/>
            <a:r>
              <a:rPr lang="ar-SA" b="1" i="0" dirty="0">
                <a:solidFill>
                  <a:srgbClr val="000000"/>
                </a:solidFill>
                <a:effectLst/>
                <a:latin typeface="Times New Roman" panose="02020603050405020304" pitchFamily="18" charset="0"/>
              </a:rPr>
              <a:t>1- هروب المجرم العاطل من واقعه باللجوء إلى تعاطي المكيفات ولعب القمار.</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2-</a:t>
            </a:r>
            <a:r>
              <a:rPr lang="en-US" b="1" i="0" dirty="0">
                <a:solidFill>
                  <a:srgbClr val="000000"/>
                </a:solidFill>
                <a:effectLst/>
                <a:latin typeface="Times New Roman" panose="02020603050405020304" pitchFamily="18" charset="0"/>
              </a:rPr>
              <a:t> </a:t>
            </a:r>
            <a:r>
              <a:rPr lang="ar-SA" b="1" i="0" dirty="0">
                <a:solidFill>
                  <a:srgbClr val="000000"/>
                </a:solidFill>
                <a:effectLst/>
                <a:latin typeface="Times New Roman" panose="02020603050405020304" pitchFamily="18" charset="0"/>
              </a:rPr>
              <a:t> سيطرة الشعور بالفشل والإحباط واليأس والقنوط على المجرم العاطل، فتقل مقاومته ولا يقوى على الصمود للتحدي الذي فرضته البطالة، ويسقط تدريجياً إلى قاع الجريمة، ويظل فيه.</a:t>
            </a:r>
            <a:endParaRPr lang="ar-SA" b="0" i="0" dirty="0">
              <a:solidFill>
                <a:srgbClr val="000000"/>
              </a:solidFill>
              <a:effectLst/>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669113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62E41B-6326-4822-B0CC-9CF368AC23FB}"/>
              </a:ext>
            </a:extLst>
          </p:cNvPr>
          <p:cNvSpPr>
            <a:spLocks noGrp="1"/>
          </p:cNvSpPr>
          <p:nvPr>
            <p:ph idx="1"/>
          </p:nvPr>
        </p:nvSpPr>
        <p:spPr/>
        <p:txBody>
          <a:bodyPr/>
          <a:lstStyle/>
          <a:p>
            <a:pPr algn="r" rtl="1"/>
            <a:r>
              <a:rPr lang="en-US" b="1" i="0" dirty="0">
                <a:solidFill>
                  <a:srgbClr val="000000"/>
                </a:solidFill>
                <a:effectLst/>
                <a:latin typeface="Times New Roman" panose="02020603050405020304" pitchFamily="18" charset="0"/>
              </a:rPr>
              <a:t> -3</a:t>
            </a:r>
            <a:r>
              <a:rPr lang="ar-SA" b="1" i="0" dirty="0">
                <a:solidFill>
                  <a:srgbClr val="000000"/>
                </a:solidFill>
                <a:effectLst/>
                <a:latin typeface="Times New Roman" panose="02020603050405020304" pitchFamily="18" charset="0"/>
              </a:rPr>
              <a:t>خضوع المجرم العاطل بدرجة كبيرة لتأثير الأصدقاء من المجرمين، بمعنى سهولة استهوائه. فإذا كان معظم هؤلاء الأصدقاء من المجرمين والعاطلين عادة، تكرست البطالة والجريمة لديه أكثر، وبحيث يتخذ من التعطل والجريمة أسلوباً لحياته، وتتدهور لديه القيمة الاجتماعية للعمل.</a:t>
            </a:r>
            <a:endParaRPr lang="ar-SA" b="0" i="0" dirty="0">
              <a:solidFill>
                <a:srgbClr val="000000"/>
              </a:solidFill>
              <a:effectLst/>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767836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7AED7-3024-45C8-8AFC-CBCBFF763352}"/>
              </a:ext>
            </a:extLst>
          </p:cNvPr>
          <p:cNvSpPr>
            <a:spLocks noGrp="1"/>
          </p:cNvSpPr>
          <p:nvPr>
            <p:ph type="title"/>
          </p:nvPr>
        </p:nvSpPr>
        <p:spPr/>
        <p:txBody>
          <a:bodyPr/>
          <a:lstStyle/>
          <a:p>
            <a:pPr algn="r" rtl="1"/>
            <a:r>
              <a:rPr lang="ar-SA" b="1" dirty="0"/>
              <a:t>اثر البطالة على السلوك الاجرامي في العراق</a:t>
            </a:r>
            <a:endParaRPr lang="en-US" b="1" dirty="0"/>
          </a:p>
        </p:txBody>
      </p:sp>
      <p:sp>
        <p:nvSpPr>
          <p:cNvPr id="3" name="Content Placeholder 2">
            <a:extLst>
              <a:ext uri="{FF2B5EF4-FFF2-40B4-BE49-F238E27FC236}">
                <a16:creationId xmlns:a16="http://schemas.microsoft.com/office/drawing/2014/main" id="{509B9968-9424-4669-AFB4-F98C55CCBABE}"/>
              </a:ext>
            </a:extLst>
          </p:cNvPr>
          <p:cNvSpPr>
            <a:spLocks noGrp="1"/>
          </p:cNvSpPr>
          <p:nvPr>
            <p:ph idx="1"/>
          </p:nvPr>
        </p:nvSpPr>
        <p:spPr/>
        <p:txBody>
          <a:bodyPr>
            <a:normAutofit lnSpcReduction="10000"/>
          </a:bodyPr>
          <a:lstStyle/>
          <a:p>
            <a:pPr algn="just" rtl="1"/>
            <a:r>
              <a:rPr lang="ar-SA" sz="3200" b="1" spc="15" dirty="0">
                <a:solidFill>
                  <a:srgbClr val="151F34"/>
                </a:solidFill>
                <a:effectLst/>
                <a:latin typeface="NassimArabic-Rg"/>
                <a:ea typeface="Times New Roman" panose="02020603050405020304" pitchFamily="18" charset="0"/>
              </a:rPr>
              <a:t>تُسجّل الجريمة في العراق أرقاماً قياسيّة، بحسب مسؤول أمني في وزارة الداخلية. ويؤكد أن ضحايا الجرائم الناتجة عن السرقة والسطو المسلح والخطف وتجارة المخدرات كثيرة في البلاد. ويعزو السبب إلى ارتفاع نسبة البطالة في البلاد بشكل كبير، إضافة إلى انخفاض معدلات الدخل ما يدفع الشباب إلى الهجرة أو البحث عن وسائل غير شرعية للحصول على المال</a:t>
            </a:r>
            <a:r>
              <a:rPr lang="en-US" sz="3200" b="1" spc="15" dirty="0">
                <a:solidFill>
                  <a:srgbClr val="151F34"/>
                </a:solidFill>
                <a:effectLst/>
                <a:latin typeface="NassimArabic-Rg"/>
                <a:ea typeface="Times New Roman" panose="02020603050405020304" pitchFamily="18" charset="0"/>
              </a:rPr>
              <a:t>.</a:t>
            </a:r>
            <a:endParaRPr lang="en-US" sz="32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58873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C44C7E-439F-4FF7-BE5F-B0A997170AC2}"/>
              </a:ext>
            </a:extLst>
          </p:cNvPr>
          <p:cNvSpPr>
            <a:spLocks noGrp="1"/>
          </p:cNvSpPr>
          <p:nvPr>
            <p:ph idx="1"/>
          </p:nvPr>
        </p:nvSpPr>
        <p:spPr/>
        <p:txBody>
          <a:bodyPr>
            <a:normAutofit/>
          </a:bodyPr>
          <a:lstStyle/>
          <a:p>
            <a:pPr algn="r" rtl="1"/>
            <a:r>
              <a:rPr lang="ar-SA" b="1" dirty="0">
                <a:effectLst/>
                <a:latin typeface="Calibri" panose="020F0502020204030204" pitchFamily="34" charset="0"/>
                <a:ea typeface="Calibri" panose="020F0502020204030204" pitchFamily="34" charset="0"/>
                <a:cs typeface="Arial" panose="020B0604020202020204" pitchFamily="34" charset="0"/>
              </a:rPr>
              <a:t>وما من إحصائيات دقيقة حول عدد العاطلين من العمل في العراق. لكن بحسب تقارير رسمية، فإنها تصل إلى نحو 40 في المائة، خصوصاً المناطق البعيدة عن مراكز المدن وتلك الريفية</a:t>
            </a:r>
            <a:r>
              <a:rPr lang="en-US" b="1" dirty="0">
                <a:effectLst/>
                <a:latin typeface="Calibri" panose="020F0502020204030204" pitchFamily="34" charset="0"/>
                <a:ea typeface="Calibri" panose="020F0502020204030204" pitchFamily="34" charset="0"/>
                <a:cs typeface="Arial" panose="020B0604020202020204" pitchFamily="34" charset="0"/>
              </a:rPr>
              <a:t>.</a:t>
            </a:r>
            <a:br>
              <a:rPr lang="en-US" b="1" dirty="0">
                <a:effectLst/>
                <a:latin typeface="Calibri" panose="020F0502020204030204" pitchFamily="34" charset="0"/>
                <a:ea typeface="Calibri" panose="020F0502020204030204" pitchFamily="34" charset="0"/>
                <a:cs typeface="Arial" panose="020B0604020202020204" pitchFamily="34" charset="0"/>
              </a:rPr>
            </a:br>
            <a:r>
              <a:rPr lang="ar-SA" b="1" dirty="0">
                <a:effectLst/>
                <a:latin typeface="Calibri" panose="020F0502020204030204" pitchFamily="34" charset="0"/>
                <a:ea typeface="Calibri" panose="020F0502020204030204" pitchFamily="34" charset="0"/>
                <a:cs typeface="Arial" panose="020B0604020202020204" pitchFamily="34" charset="0"/>
              </a:rPr>
              <a:t>وتفيد تقارير رسمية بأن ارتفاع نسبة الفقر والبطالة كان أحد أبرز أسباب انتشار تعاطي وتجارة المخدرات، كما تقول تقارير رسمية محلية. وتعمل شبكات مروجي المخدرات على بيع بعض أنواع المخدرات</a:t>
            </a:r>
            <a:r>
              <a:rPr lang="ar-SA" sz="1800" b="1" dirty="0">
                <a:effectLst/>
                <a:latin typeface="Calibri" panose="020F0502020204030204" pitchFamily="34" charset="0"/>
                <a:ea typeface="Calibri" panose="020F0502020204030204" pitchFamily="34" charset="0"/>
                <a:cs typeface="Arial" panose="020B0604020202020204" pitchFamily="34" charset="0"/>
              </a:rPr>
              <a:t>، </a:t>
            </a:r>
            <a:r>
              <a:rPr lang="ar-SA" b="1" dirty="0">
                <a:effectLst/>
                <a:latin typeface="Calibri" panose="020F0502020204030204" pitchFamily="34" charset="0"/>
                <a:ea typeface="Calibri" panose="020F0502020204030204" pitchFamily="34" charset="0"/>
                <a:cs typeface="Arial" panose="020B0604020202020204" pitchFamily="34" charset="0"/>
              </a:rPr>
              <a:t>كالكريستال الذي يعتبره متخصصون شديد الخطورة، كونه يؤدي إلى الإدمان بسرعة</a:t>
            </a:r>
            <a:r>
              <a:rPr lang="en-US" b="1" dirty="0">
                <a:effectLst/>
                <a:latin typeface="Calibri" panose="020F0502020204030204" pitchFamily="34" charset="0"/>
                <a:ea typeface="Calibri" panose="020F0502020204030204" pitchFamily="34" charset="0"/>
                <a:cs typeface="Arial" panose="020B0604020202020204" pitchFamily="34" charset="0"/>
              </a:rPr>
              <a:t>. </a:t>
            </a:r>
            <a:br>
              <a:rPr lang="en-US" b="1" dirty="0">
                <a:effectLst/>
                <a:latin typeface="Calibri" panose="020F0502020204030204" pitchFamily="34" charset="0"/>
                <a:ea typeface="Calibri" panose="020F0502020204030204" pitchFamily="34" charset="0"/>
                <a:cs typeface="Arial" panose="020B0604020202020204" pitchFamily="34" charset="0"/>
              </a:rPr>
            </a:br>
            <a:r>
              <a:rPr lang="ar-SA" b="1" dirty="0">
                <a:effectLst/>
                <a:latin typeface="Calibri" panose="020F0502020204030204" pitchFamily="34" charset="0"/>
                <a:ea typeface="Calibri" panose="020F0502020204030204" pitchFamily="34" charset="0"/>
                <a:cs typeface="Arial" panose="020B0604020202020204" pitchFamily="34" charset="0"/>
              </a:rPr>
              <a:t>وتجارة المخدرات هي إحدى الجرائم المنظمة التي باتت تنتشر بشكل كبير في العراق. </a:t>
            </a:r>
            <a:endParaRPr lang="en-US" dirty="0"/>
          </a:p>
        </p:txBody>
      </p:sp>
    </p:spTree>
    <p:extLst>
      <p:ext uri="{BB962C8B-B14F-4D97-AF65-F5344CB8AC3E}">
        <p14:creationId xmlns:p14="http://schemas.microsoft.com/office/powerpoint/2010/main" val="1885635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6D77C-3711-4419-AB69-E71DD909631F}"/>
              </a:ext>
            </a:extLst>
          </p:cNvPr>
          <p:cNvSpPr>
            <a:spLocks noGrp="1"/>
          </p:cNvSpPr>
          <p:nvPr>
            <p:ph type="title"/>
          </p:nvPr>
        </p:nvSpPr>
        <p:spPr/>
        <p:txBody>
          <a:bodyPr/>
          <a:lstStyle/>
          <a:p>
            <a:pPr algn="r" rtl="1"/>
            <a:r>
              <a:rPr lang="ar-SA" b="1" dirty="0"/>
              <a:t>الخاتمة</a:t>
            </a:r>
            <a:endParaRPr lang="en-US" b="1" dirty="0"/>
          </a:p>
        </p:txBody>
      </p:sp>
      <p:sp>
        <p:nvSpPr>
          <p:cNvPr id="3" name="Content Placeholder 2">
            <a:extLst>
              <a:ext uri="{FF2B5EF4-FFF2-40B4-BE49-F238E27FC236}">
                <a16:creationId xmlns:a16="http://schemas.microsoft.com/office/drawing/2014/main" id="{53D1ABAC-263F-4FF5-91D9-5E339303EB57}"/>
              </a:ext>
            </a:extLst>
          </p:cNvPr>
          <p:cNvSpPr>
            <a:spLocks noGrp="1"/>
          </p:cNvSpPr>
          <p:nvPr>
            <p:ph idx="1"/>
          </p:nvPr>
        </p:nvSpPr>
        <p:spPr/>
        <p:txBody>
          <a:bodyPr>
            <a:normAutofit lnSpcReduction="10000"/>
          </a:bodyPr>
          <a:lstStyle/>
          <a:p>
            <a:pPr algn="just" rtl="1"/>
            <a:r>
              <a:rPr lang="ar-SA" b="1" i="0" dirty="0">
                <a:solidFill>
                  <a:srgbClr val="000000"/>
                </a:solidFill>
                <a:effectLst/>
                <a:latin typeface="Times New Roman" panose="02020603050405020304" pitchFamily="18" charset="0"/>
              </a:rPr>
              <a:t>واختصاراً يمكن القول أن:</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1- البطالة في حد ذاتها مشكلة قد تقود منفردة إلى السلوك الانحرافي والإجرامي.</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2- البطالة (رغم أنها مشكلة في حد ذاتها) تنتج عن مشكلات أخرى قد تقود أي منها منفردة أو بالتلاحم مع غيرها إلى السلوك الانحرافي والإجرامي.</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3- البطالة (رغم أنها مشكلة، وناتجة عن مشكلات أخرى) تنتج مشكلات أخرى قد تقود أي منها منفردة أو متشابكة مع غيرها إلى السلوك الانحرافي والإجرامي.</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ويمكن توضيح هذه العلاقة بين العوامل المسببة للبطالة والعوامل الناتجة عنها والتي من شأنها أن تؤدي في النهاية إلى الجريمة والانحراف.</a:t>
            </a:r>
            <a:endParaRPr lang="ar-SA" b="0" i="0" dirty="0">
              <a:solidFill>
                <a:srgbClr val="000000"/>
              </a:solidFill>
              <a:effectLst/>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3575599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AAF66-06E5-4F79-B6D1-D94D514ADEC9}"/>
              </a:ext>
            </a:extLst>
          </p:cNvPr>
          <p:cNvSpPr>
            <a:spLocks noGrp="1"/>
          </p:cNvSpPr>
          <p:nvPr>
            <p:ph type="title"/>
          </p:nvPr>
        </p:nvSpPr>
        <p:spPr>
          <a:xfrm>
            <a:off x="838200" y="365125"/>
            <a:ext cx="10515600" cy="4566471"/>
          </a:xfrm>
        </p:spPr>
        <p:txBody>
          <a:bodyPr>
            <a:normAutofit/>
          </a:bodyPr>
          <a:lstStyle/>
          <a:p>
            <a:pPr algn="ctr" rtl="1"/>
            <a:r>
              <a:rPr lang="ar-SA" sz="4800" b="1" dirty="0">
                <a:effectLst>
                  <a:outerShdw blurRad="38100" dist="38100" dir="2700000" algn="tl">
                    <a:srgbClr val="000000">
                      <a:alpha val="43137"/>
                    </a:srgbClr>
                  </a:outerShdw>
                </a:effectLst>
              </a:rPr>
              <a:t>العلاقة بين البطالة والجريمة في العراق</a:t>
            </a:r>
            <a:r>
              <a:rPr lang="en-US" sz="4800" b="1" dirty="0">
                <a:effectLst>
                  <a:outerShdw blurRad="38100" dist="38100" dir="2700000" algn="tl">
                    <a:srgbClr val="000000">
                      <a:alpha val="43137"/>
                    </a:srgbClr>
                  </a:outerShdw>
                </a:effectLst>
              </a:rPr>
              <a:t/>
            </a:r>
            <a:br>
              <a:rPr lang="en-US" sz="4800" b="1" dirty="0">
                <a:effectLst>
                  <a:outerShdw blurRad="38100" dist="38100" dir="2700000" algn="tl">
                    <a:srgbClr val="000000">
                      <a:alpha val="43137"/>
                    </a:srgbClr>
                  </a:outerShdw>
                </a:effectLst>
              </a:rPr>
            </a:br>
            <a:r>
              <a:rPr lang="en-US" sz="4800" b="1" dirty="0">
                <a:effectLst>
                  <a:outerShdw blurRad="38100" dist="38100" dir="2700000" algn="tl">
                    <a:srgbClr val="000000">
                      <a:alpha val="43137"/>
                    </a:srgbClr>
                  </a:outerShdw>
                </a:effectLst>
              </a:rPr>
              <a:t/>
            </a:r>
            <a:br>
              <a:rPr lang="en-US" sz="4800" b="1" dirty="0">
                <a:effectLst>
                  <a:outerShdw blurRad="38100" dist="38100" dir="2700000" algn="tl">
                    <a:srgbClr val="000000">
                      <a:alpha val="43137"/>
                    </a:srgbClr>
                  </a:outerShdw>
                </a:effectLst>
              </a:rPr>
            </a:br>
            <a:r>
              <a:rPr lang="ar-SA" sz="4800" b="1" dirty="0">
                <a:effectLst>
                  <a:outerShdw blurRad="38100" dist="38100" dir="2700000" algn="tl">
                    <a:srgbClr val="000000">
                      <a:alpha val="43137"/>
                    </a:srgbClr>
                  </a:outerShdw>
                </a:effectLst>
              </a:rPr>
              <a:t>الدكتور سالم ابراهيم علي</a:t>
            </a:r>
            <a:br>
              <a:rPr lang="ar-SA" sz="4800" b="1" dirty="0">
                <a:effectLst>
                  <a:outerShdw blurRad="38100" dist="38100" dir="2700000" algn="tl">
                    <a:srgbClr val="000000">
                      <a:alpha val="43137"/>
                    </a:srgbClr>
                  </a:outerShdw>
                </a:effectLst>
              </a:rPr>
            </a:br>
            <a:r>
              <a:rPr lang="ar-SA" sz="4800" b="1" dirty="0">
                <a:effectLst>
                  <a:outerShdw blurRad="38100" dist="38100" dir="2700000" algn="tl">
                    <a:srgbClr val="000000">
                      <a:alpha val="43137"/>
                    </a:srgbClr>
                  </a:outerShdw>
                </a:effectLst>
              </a:rPr>
              <a:t>الدكتور هاشم محمد احمد</a:t>
            </a:r>
            <a:endParaRPr lang="en-US"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0295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E7F8-999B-435B-B057-999230A3BC84}"/>
              </a:ext>
            </a:extLst>
          </p:cNvPr>
          <p:cNvSpPr>
            <a:spLocks noGrp="1"/>
          </p:cNvSpPr>
          <p:nvPr>
            <p:ph type="title"/>
          </p:nvPr>
        </p:nvSpPr>
        <p:spPr/>
        <p:txBody>
          <a:bodyPr/>
          <a:lstStyle/>
          <a:p>
            <a:pPr algn="ctr" rtl="1"/>
            <a:r>
              <a:rPr lang="ar-SA" b="1" dirty="0"/>
              <a:t>تعريف البطالة</a:t>
            </a:r>
            <a:endParaRPr lang="en-US" b="1" dirty="0"/>
          </a:p>
        </p:txBody>
      </p:sp>
      <p:sp>
        <p:nvSpPr>
          <p:cNvPr id="3" name="Content Placeholder 2">
            <a:extLst>
              <a:ext uri="{FF2B5EF4-FFF2-40B4-BE49-F238E27FC236}">
                <a16:creationId xmlns:a16="http://schemas.microsoft.com/office/drawing/2014/main" id="{ECD4C61A-E199-4848-A9C9-E284E0C2FF09}"/>
              </a:ext>
            </a:extLst>
          </p:cNvPr>
          <p:cNvSpPr>
            <a:spLocks noGrp="1"/>
          </p:cNvSpPr>
          <p:nvPr>
            <p:ph idx="1"/>
          </p:nvPr>
        </p:nvSpPr>
        <p:spPr/>
        <p:txBody>
          <a:bodyPr>
            <a:normAutofit/>
          </a:bodyPr>
          <a:lstStyle/>
          <a:p>
            <a:pPr algn="r" rtl="1"/>
            <a:r>
              <a:rPr lang="ar-SA"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البطالة في القاموس الاقتصادي كلمة تعني الأجير الذي فقد عمله ومصدر رزقه وتعطل عن العمل</a:t>
            </a:r>
            <a:r>
              <a:rPr lang="en-US" b="1" dirty="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r" rtl="1"/>
            <a:r>
              <a:rPr lang="ar-SA" b="1" dirty="0">
                <a:effectLst/>
                <a:latin typeface="Calibri" panose="020F0502020204030204" pitchFamily="34" charset="0"/>
                <a:ea typeface="Calibri" panose="020F0502020204030204" pitchFamily="34" charset="0"/>
                <a:cs typeface="Arial" panose="020B0604020202020204" pitchFamily="34" charset="0"/>
              </a:rPr>
              <a:t>منظمة العمل الدولية عرّفت العاطل على أنه كل قادر على العمل، وراغب فيه، ويبحث عنه، ويقبله عند مستوى الأجر السائد، ولكن دون جدوى (أي لا يجده)</a:t>
            </a:r>
            <a:r>
              <a:rPr lang="en-US" b="1" dirty="0">
                <a:effectLst/>
                <a:latin typeface="Calibri" panose="020F0502020204030204" pitchFamily="34"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dirty="0"/>
          </a:p>
        </p:txBody>
      </p:sp>
    </p:spTree>
    <p:extLst>
      <p:ext uri="{BB962C8B-B14F-4D97-AF65-F5344CB8AC3E}">
        <p14:creationId xmlns:p14="http://schemas.microsoft.com/office/powerpoint/2010/main" val="1214189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95E88-E45D-48C6-A030-DFB50FE9D49C}"/>
              </a:ext>
            </a:extLst>
          </p:cNvPr>
          <p:cNvSpPr>
            <a:spLocks noGrp="1"/>
          </p:cNvSpPr>
          <p:nvPr>
            <p:ph type="title"/>
          </p:nvPr>
        </p:nvSpPr>
        <p:spPr/>
        <p:txBody>
          <a:bodyPr/>
          <a:lstStyle/>
          <a:p>
            <a:pPr algn="ctr" rtl="1"/>
            <a:r>
              <a:rPr lang="ar-SA" b="1" dirty="0"/>
              <a:t>تعريف الجريمة</a:t>
            </a:r>
            <a:endParaRPr lang="en-US" b="1" dirty="0"/>
          </a:p>
        </p:txBody>
      </p:sp>
      <p:sp>
        <p:nvSpPr>
          <p:cNvPr id="3" name="Content Placeholder 2">
            <a:extLst>
              <a:ext uri="{FF2B5EF4-FFF2-40B4-BE49-F238E27FC236}">
                <a16:creationId xmlns:a16="http://schemas.microsoft.com/office/drawing/2014/main" id="{1344CD15-F6C3-4C84-892D-AC625B889297}"/>
              </a:ext>
            </a:extLst>
          </p:cNvPr>
          <p:cNvSpPr>
            <a:spLocks noGrp="1"/>
          </p:cNvSpPr>
          <p:nvPr>
            <p:ph idx="1"/>
          </p:nvPr>
        </p:nvSpPr>
        <p:spPr/>
        <p:txBody>
          <a:bodyPr>
            <a:normAutofit/>
          </a:bodyPr>
          <a:lstStyle/>
          <a:p>
            <a:pPr marL="0" indent="0" algn="justLow" rtl="1">
              <a:buNone/>
              <a:tabLst>
                <a:tab pos="1426210" algn="l"/>
              </a:tabLst>
            </a:pPr>
            <a:r>
              <a:rPr lang="ar-SA" b="1" dirty="0">
                <a:effectLst/>
                <a:latin typeface="Times New Roman" panose="02020603050405020304" pitchFamily="18" charset="0"/>
                <a:ea typeface="Times New Roman" panose="02020603050405020304" pitchFamily="18" charset="0"/>
                <a:cs typeface="Simplified Arabic" panose="02020603050405020304" pitchFamily="18" charset="-78"/>
              </a:rPr>
              <a:t>تعرف الجريمة بأنها " الواقعة المنطبقة على أحد نصوص التجريم، إذا أحدثها إنسان أهلٌ للمسؤولية الجنائية.</a:t>
            </a:r>
          </a:p>
          <a:p>
            <a:pPr marL="0" indent="0" algn="justLow" rtl="1">
              <a:buNone/>
              <a:tabLst>
                <a:tab pos="1426210" algn="l"/>
              </a:tabLst>
            </a:pPr>
            <a:r>
              <a:rPr lang="ar-SA" b="1" baseline="300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b="1" dirty="0">
                <a:effectLst/>
                <a:latin typeface="Times New Roman" panose="02020603050405020304" pitchFamily="18" charset="0"/>
                <a:ea typeface="Times New Roman" panose="02020603050405020304" pitchFamily="18" charset="0"/>
                <a:cs typeface="Simplified Arabic" panose="02020603050405020304" pitchFamily="18" charset="-78"/>
              </a:rPr>
              <a:t>أو هي سلوك يجرمه القانون ويرد عليه بعقوبة جزائية أو تدبير.</a:t>
            </a:r>
            <a:endParaRPr lang="en-US" b="1" dirty="0">
              <a:effectLst/>
              <a:latin typeface="Times New Roman" panose="02020603050405020304" pitchFamily="18" charset="0"/>
              <a:ea typeface="Times New Roman" panose="02020603050405020304" pitchFamily="18" charset="0"/>
            </a:endParaRPr>
          </a:p>
          <a:p>
            <a:pPr algn="justLow" rtl="1">
              <a:tabLst>
                <a:tab pos="1426210" algn="l"/>
              </a:tabLst>
            </a:pPr>
            <a:r>
              <a:rPr lang="ar-SA" b="1" dirty="0">
                <a:effectLst/>
                <a:latin typeface="Times New Roman" panose="02020603050405020304" pitchFamily="18" charset="0"/>
                <a:ea typeface="Times New Roman" panose="02020603050405020304" pitchFamily="18" charset="0"/>
                <a:cs typeface="Simplified Arabic" panose="02020603050405020304" pitchFamily="18" charset="-78"/>
              </a:rPr>
              <a:t>وحددت الجريمة قانوناً أيضاً بأنها "ارتكاب فعل، أو الامتناع عن القيام بواجب منصوص عليه قانوناً، ومعاقب عليه بمقتضى هذا القانون.</a:t>
            </a:r>
          </a:p>
          <a:p>
            <a:pPr algn="justLow" rtl="1">
              <a:tabLst>
                <a:tab pos="1426210" algn="l"/>
              </a:tabLst>
            </a:pPr>
            <a:r>
              <a:rPr lang="ar-SA" b="1" dirty="0">
                <a:effectLst/>
                <a:latin typeface="Times New Roman" panose="02020603050405020304" pitchFamily="18" charset="0"/>
                <a:ea typeface="Times New Roman" panose="02020603050405020304" pitchFamily="18" charset="0"/>
                <a:cs typeface="Simplified Arabic" panose="02020603050405020304" pitchFamily="18" charset="-78"/>
              </a:rPr>
              <a:t> أو هي "عبا رة عن نوع من التعدي المتعّمد على القانون الجنائي، يحدث بلا دافع أو مبرر وتعاقب عليه الدولة.</a:t>
            </a:r>
            <a:endParaRPr lang="en-US"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136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26A0B-8296-414F-88CB-B18FCF368CC6}"/>
              </a:ext>
            </a:extLst>
          </p:cNvPr>
          <p:cNvSpPr>
            <a:spLocks noGrp="1"/>
          </p:cNvSpPr>
          <p:nvPr>
            <p:ph type="title"/>
          </p:nvPr>
        </p:nvSpPr>
        <p:spPr/>
        <p:txBody>
          <a:bodyPr/>
          <a:lstStyle/>
          <a:p>
            <a:pPr algn="r" rtl="1"/>
            <a:r>
              <a:rPr lang="ar-SA" dirty="0"/>
              <a:t>العلاقة بين البطالة والجريمة في الدراسات الميدانية</a:t>
            </a:r>
            <a:endParaRPr lang="en-US" dirty="0"/>
          </a:p>
        </p:txBody>
      </p:sp>
      <p:sp>
        <p:nvSpPr>
          <p:cNvPr id="3" name="Content Placeholder 2">
            <a:extLst>
              <a:ext uri="{FF2B5EF4-FFF2-40B4-BE49-F238E27FC236}">
                <a16:creationId xmlns:a16="http://schemas.microsoft.com/office/drawing/2014/main" id="{9A08DFDD-D03F-439E-BC12-66235E6292E7}"/>
              </a:ext>
            </a:extLst>
          </p:cNvPr>
          <p:cNvSpPr>
            <a:spLocks noGrp="1"/>
          </p:cNvSpPr>
          <p:nvPr>
            <p:ph idx="1"/>
          </p:nvPr>
        </p:nvSpPr>
        <p:spPr/>
        <p:txBody>
          <a:bodyPr>
            <a:normAutofit/>
          </a:bodyPr>
          <a:lstStyle/>
          <a:p>
            <a:pPr algn="just" rtl="1"/>
            <a:r>
              <a:rPr lang="ar-SA" b="1" i="0" dirty="0">
                <a:solidFill>
                  <a:srgbClr val="000000"/>
                </a:solidFill>
                <a:effectLst/>
                <a:latin typeface="Times New Roman" panose="02020603050405020304" pitchFamily="18" charset="0"/>
              </a:rPr>
              <a:t>أن الدراسات التطبيقية التي أجريت في هذا الصدد تشير إلى أن البطالة تحتوي على بذور الجريمة بذاتها لأنها تتضمن العناصر الانحرافية الآتية:</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1- عدم استقرار العلاقات الاجتماعية للعاطل، وتقلبها مكانياً وزمانياً.</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2- تحلل أساليب الرقابة وموانع الجريمة الذاتية في داخل العاطل.</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3- تركز وتذكي عوامل الضياع وطغيان الشعور بالإحباط وخيبة الأمل لدى العاطل.</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4- ابتعاد (اغتراب) العاطل عن المجتمع وقيمه السائدة نتيجة شعوره بالوحدة والعزلة والنبذ.</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وهذه جميعاً عوامل تؤدي – تحت ظروف معينة – إلى الجريمة.</a:t>
            </a:r>
            <a:endParaRPr lang="en-US" dirty="0"/>
          </a:p>
        </p:txBody>
      </p:sp>
    </p:spTree>
    <p:extLst>
      <p:ext uri="{BB962C8B-B14F-4D97-AF65-F5344CB8AC3E}">
        <p14:creationId xmlns:p14="http://schemas.microsoft.com/office/powerpoint/2010/main" val="2298882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6728-AD1A-462E-9FAE-EBE2C1A27931}"/>
              </a:ext>
            </a:extLst>
          </p:cNvPr>
          <p:cNvSpPr>
            <a:spLocks noGrp="1"/>
          </p:cNvSpPr>
          <p:nvPr>
            <p:ph type="title"/>
          </p:nvPr>
        </p:nvSpPr>
        <p:spPr/>
        <p:txBody>
          <a:bodyPr/>
          <a:lstStyle/>
          <a:p>
            <a:pPr algn="r" rtl="1"/>
            <a:r>
              <a:rPr lang="ar-SA" b="1" i="0" dirty="0">
                <a:solidFill>
                  <a:srgbClr val="000000"/>
                </a:solidFill>
                <a:effectLst/>
                <a:latin typeface="Times New Roman" panose="02020603050405020304" pitchFamily="18" charset="0"/>
              </a:rPr>
              <a:t>العوامل الاقتصادية</a:t>
            </a:r>
            <a:endParaRPr lang="en-US" dirty="0"/>
          </a:p>
        </p:txBody>
      </p:sp>
      <p:sp>
        <p:nvSpPr>
          <p:cNvPr id="3" name="Content Placeholder 2">
            <a:extLst>
              <a:ext uri="{FF2B5EF4-FFF2-40B4-BE49-F238E27FC236}">
                <a16:creationId xmlns:a16="http://schemas.microsoft.com/office/drawing/2014/main" id="{673FC509-4510-4CDA-BC18-DD9E088D7A33}"/>
              </a:ext>
            </a:extLst>
          </p:cNvPr>
          <p:cNvSpPr>
            <a:spLocks noGrp="1"/>
          </p:cNvSpPr>
          <p:nvPr>
            <p:ph idx="1"/>
          </p:nvPr>
        </p:nvSpPr>
        <p:spPr/>
        <p:txBody>
          <a:bodyPr>
            <a:normAutofit/>
          </a:bodyPr>
          <a:lstStyle/>
          <a:p>
            <a:pPr marL="0" indent="0" algn="just" rtl="1">
              <a:buNone/>
            </a:pPr>
            <a:r>
              <a:rPr lang="ar-SA" dirty="0">
                <a:solidFill>
                  <a:srgbClr val="000000"/>
                </a:solidFill>
                <a:latin typeface="Times New Roman" panose="02020603050405020304" pitchFamily="18" charset="0"/>
              </a:rPr>
              <a:t>1</a:t>
            </a:r>
            <a:r>
              <a:rPr lang="ar-SA" b="1" i="0" dirty="0">
                <a:solidFill>
                  <a:srgbClr val="000000"/>
                </a:solidFill>
                <a:effectLst/>
                <a:latin typeface="Times New Roman" panose="02020603050405020304" pitchFamily="18" charset="0"/>
              </a:rPr>
              <a:t>- تدني مستوى المهارة العملية (المهارة المهنية) للمجرم العاطل يترتب عليها انخفاض دخله من جهة وسهولة الاستغناء عنه من جهة أخرى.</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2- انخفاض دخل المجرم العاطل من عمله كان أهم دافع له لترك العمل باختياره.</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3- امتداد فترة البطالة لمدة طويلة لدى المجرم العاطل قد تؤدي به إلى مواجهة حالة من العوز والفاقة بصورة مستمرة ولاسيما إذا كان عائلاً لأسرة.</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4- لا يكون للمجرم العاطل في العادة أي دخل يستعين به على مواجهة مطالب الحياة اليومية له ولأسرته.</a:t>
            </a:r>
            <a:endParaRPr lang="ar-SA" b="0" i="0" dirty="0">
              <a:solidFill>
                <a:srgbClr val="000000"/>
              </a:solidFill>
              <a:effectLst/>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9818576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485AFD-1678-4BE3-B2E7-ACDDB3CF9BEF}"/>
              </a:ext>
            </a:extLst>
          </p:cNvPr>
          <p:cNvSpPr>
            <a:spLocks noGrp="1"/>
          </p:cNvSpPr>
          <p:nvPr>
            <p:ph idx="1"/>
          </p:nvPr>
        </p:nvSpPr>
        <p:spPr>
          <a:xfrm>
            <a:off x="838200" y="708917"/>
            <a:ext cx="10515600" cy="5468046"/>
          </a:xfrm>
        </p:spPr>
        <p:txBody>
          <a:bodyPr/>
          <a:lstStyle/>
          <a:p>
            <a:pPr algn="just" rtl="1"/>
            <a:r>
              <a:rPr lang="ar-SA" b="1" i="0" dirty="0">
                <a:solidFill>
                  <a:srgbClr val="000000"/>
                </a:solidFill>
                <a:effectLst/>
                <a:latin typeface="Times New Roman" panose="02020603050405020304" pitchFamily="18" charset="0"/>
              </a:rPr>
              <a:t>5- في الحالات القليلة التي لجأ فيها المجرم العاطل إلى المؤسسات لطلب المساعدة، عانى من سوء المعاملة وطول الإجراءات وعقمها، إضافة إلى ضآلة المساعدات المالية، مما يجعل المشكلة المادية التي يواجهها مشكلة اجتماعية ونفسية أيضاً، تدفعه إلى العزلة الاجتماعية والانسحاب من المجتمع.</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6- ونتيجة لمحصلة ما سبق، يتجه المجرم العاطل إلى ارتكاب الجريمة، بهدف مواجهة أزمته المالية التي سببتها البطالة.</a:t>
            </a:r>
            <a:endParaRPr lang="ar-SA" b="0" i="0" dirty="0">
              <a:solidFill>
                <a:srgbClr val="000000"/>
              </a:solidFill>
              <a:effectLst/>
              <a:latin typeface="Times New Roman" panose="02020603050405020304" pitchFamily="18" charset="0"/>
            </a:endParaRPr>
          </a:p>
          <a:p>
            <a:pPr marL="0" indent="0" algn="just" rtl="1">
              <a:buNone/>
            </a:pPr>
            <a:endParaRPr lang="ar-SA" b="1" i="0" dirty="0">
              <a:solidFill>
                <a:srgbClr val="000000"/>
              </a:solidFill>
              <a:effectLst/>
              <a:latin typeface="Times New Roman" panose="02020603050405020304" pitchFamily="18" charset="0"/>
            </a:endParaRPr>
          </a:p>
          <a:p>
            <a:pPr marL="0" indent="0" algn="just" rtl="1">
              <a:buNone/>
            </a:pPr>
            <a:r>
              <a:rPr lang="ar-SA" b="1" i="0" dirty="0">
                <a:solidFill>
                  <a:srgbClr val="000000"/>
                </a:solidFill>
                <a:effectLst/>
                <a:latin typeface="Times New Roman" panose="02020603050405020304" pitchFamily="18" charset="0"/>
              </a:rPr>
              <a:t>هذا وقد اتضح في هذا الصدد أن اكثر من 60% من الجرائم التي يرتكبها المجرم العاطل قد تمت بدافع الحاجة إلى المال.</a:t>
            </a:r>
            <a:endParaRPr lang="ar-SA" b="0" i="0" dirty="0">
              <a:solidFill>
                <a:srgbClr val="000000"/>
              </a:solidFill>
              <a:effectLst/>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2223072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205ED-98AA-40D8-8D84-CE1750A1A0A0}"/>
              </a:ext>
            </a:extLst>
          </p:cNvPr>
          <p:cNvSpPr>
            <a:spLocks noGrp="1"/>
          </p:cNvSpPr>
          <p:nvPr>
            <p:ph type="title"/>
          </p:nvPr>
        </p:nvSpPr>
        <p:spPr/>
        <p:txBody>
          <a:bodyPr/>
          <a:lstStyle/>
          <a:p>
            <a:pPr algn="r" rtl="1"/>
            <a:r>
              <a:rPr lang="ar-SA" b="1" i="0" dirty="0">
                <a:solidFill>
                  <a:srgbClr val="000000"/>
                </a:solidFill>
                <a:effectLst/>
                <a:latin typeface="Times New Roman" panose="02020603050405020304" pitchFamily="18" charset="0"/>
              </a:rPr>
              <a:t>العوامل الاجتماعية (والثقافية)</a:t>
            </a:r>
            <a:r>
              <a:rPr lang="ar-SA" b="0" i="0" dirty="0">
                <a:solidFill>
                  <a:srgbClr val="000000"/>
                </a:solidFill>
                <a:effectLst/>
                <a:latin typeface="Times New Roman" panose="02020603050405020304" pitchFamily="18" charset="0"/>
              </a:rPr>
              <a:t/>
            </a:r>
            <a:br>
              <a:rPr lang="ar-SA" b="0" i="0" dirty="0">
                <a:solidFill>
                  <a:srgbClr val="000000"/>
                </a:solidFill>
                <a:effectLst/>
                <a:latin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233F09F-44D1-4074-AF17-ACD03F75FC52}"/>
              </a:ext>
            </a:extLst>
          </p:cNvPr>
          <p:cNvSpPr>
            <a:spLocks noGrp="1"/>
          </p:cNvSpPr>
          <p:nvPr>
            <p:ph idx="1"/>
          </p:nvPr>
        </p:nvSpPr>
        <p:spPr/>
        <p:txBody>
          <a:bodyPr>
            <a:normAutofit/>
          </a:bodyPr>
          <a:lstStyle/>
          <a:p>
            <a:pPr algn="just" rtl="1"/>
            <a:r>
              <a:rPr lang="ar-SA" b="1" i="0" dirty="0">
                <a:solidFill>
                  <a:srgbClr val="000000"/>
                </a:solidFill>
                <a:effectLst/>
                <a:latin typeface="Times New Roman" panose="02020603050405020304" pitchFamily="18" charset="0"/>
              </a:rPr>
              <a:t>1- انتشار الأمية والإعاقات الجسدية بين المجرمين العاطلين يقلل من مهاراتهم العملية ويقلل من دخولهم.</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2- تميز الخلفية الأسرية للمجرم العاطل بالتفكك الملحوظ في العلاقات الأسرية والعلاقات الاجتماعية بصفة عامة بشكل مستمر، وكذلك إتسام أسرته بارتفاع نسبة البطالة والجرائم بين أفرادها.</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3- اتسام الأحياء السكنية التي يقيم بها المجرم العاطل بانتشار الجريمة وإيواء المجرمين والهاربين من وجه العدالة.</a:t>
            </a:r>
            <a:endParaRPr lang="ar-SA" b="0" i="0" dirty="0">
              <a:solidFill>
                <a:srgbClr val="000000"/>
              </a:solidFill>
              <a:effectLst/>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089422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E8AEB0-D1F2-4AD4-AFF4-70012D856475}"/>
              </a:ext>
            </a:extLst>
          </p:cNvPr>
          <p:cNvSpPr>
            <a:spLocks noGrp="1"/>
          </p:cNvSpPr>
          <p:nvPr>
            <p:ph idx="1"/>
          </p:nvPr>
        </p:nvSpPr>
        <p:spPr/>
        <p:txBody>
          <a:bodyPr/>
          <a:lstStyle/>
          <a:p>
            <a:pPr algn="just" rtl="1"/>
            <a:r>
              <a:rPr lang="ar-SA" b="1" i="0" dirty="0">
                <a:solidFill>
                  <a:srgbClr val="000000"/>
                </a:solidFill>
                <a:effectLst/>
                <a:latin typeface="Times New Roman" panose="02020603050405020304" pitchFamily="18" charset="0"/>
              </a:rPr>
              <a:t>4- ميل المجرم العاطل إلى مخالطة جيران وأصدقاء يتسمون بالسلوك الإجرامي.</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5- ضعف الوازع الديني لدى المجرم العاطل.</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6- نزوع المجرم العاطل إلى الهجرة الداخلية بحثاً عن العمل، إلا أنه سرعان ما يتركه.</a:t>
            </a:r>
            <a:endParaRPr lang="ar-SA" b="0" i="0" dirty="0">
              <a:solidFill>
                <a:srgbClr val="000000"/>
              </a:solidFill>
              <a:effectLst/>
              <a:latin typeface="Times New Roman" panose="02020603050405020304" pitchFamily="18" charset="0"/>
            </a:endParaRPr>
          </a:p>
          <a:p>
            <a:pPr algn="just" rtl="1"/>
            <a:r>
              <a:rPr lang="ar-SA" b="1" i="0" dirty="0">
                <a:solidFill>
                  <a:srgbClr val="000000"/>
                </a:solidFill>
                <a:effectLst/>
                <a:latin typeface="Times New Roman" panose="02020603050405020304" pitchFamily="18" charset="0"/>
              </a:rPr>
              <a:t>7- ظهور مظاهر العزلة الاجتماعية لدى المجرم العاطل، وهذا يتمثل بعضها في سوء علاقته بزملاء العمل وجيران السكن.</a:t>
            </a:r>
            <a:endParaRPr lang="ar-SA" b="0" i="0" dirty="0">
              <a:solidFill>
                <a:srgbClr val="000000"/>
              </a:solidFill>
              <a:effectLst/>
              <a:latin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180596799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0</TotalTime>
  <Words>927</Words>
  <Application>Microsoft Office PowerPoint</Application>
  <PresentationFormat>Breitbild</PresentationFormat>
  <Paragraphs>47</Paragraphs>
  <Slides>14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14</vt:i4>
      </vt:variant>
    </vt:vector>
  </HeadingPairs>
  <TitlesOfParts>
    <vt:vector size="21" baseType="lpstr">
      <vt:lpstr>Arial</vt:lpstr>
      <vt:lpstr>Calibri</vt:lpstr>
      <vt:lpstr>Gill Sans MT</vt:lpstr>
      <vt:lpstr>NassimArabic-Rg</vt:lpstr>
      <vt:lpstr>Simplified Arabic</vt:lpstr>
      <vt:lpstr>Times New Roman</vt:lpstr>
      <vt:lpstr>Gallery</vt:lpstr>
      <vt:lpstr>THE RELATIONSHIP BETWEEN THE UNEMPLOYMENT CRISIS IN IRAQ AND CRIME   Dr. Salim Ibrahim Ali Dr. Hashim ALjuhaishi </vt:lpstr>
      <vt:lpstr>العلاقة بين البطالة والجريمة في العراق  الدكتور سالم ابراهيم علي الدكتور هاشم محمد احمد</vt:lpstr>
      <vt:lpstr>تعريف البطالة</vt:lpstr>
      <vt:lpstr>تعريف الجريمة</vt:lpstr>
      <vt:lpstr>العلاقة بين البطالة والجريمة في الدراسات الميدانية</vt:lpstr>
      <vt:lpstr>العوامل الاقتصادية</vt:lpstr>
      <vt:lpstr>PowerPoint-Präsentation</vt:lpstr>
      <vt:lpstr>العوامل الاجتماعية (والثقافية) </vt:lpstr>
      <vt:lpstr>PowerPoint-Präsentation</vt:lpstr>
      <vt:lpstr>العوامل النفسية </vt:lpstr>
      <vt:lpstr>PowerPoint-Präsentation</vt:lpstr>
      <vt:lpstr>اثر البطالة على السلوك الاجرامي في العراق</vt:lpstr>
      <vt:lpstr>PowerPoint-Präsentation</vt:lpstr>
      <vt:lpstr>الخاتمة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RELATIONSHIP BETWEEN THE UNEMPLOYMENT CRISIS IN IRAQ AND CRIME   Dr. Salim Ibrahim Ali Dr. Hashim ALjuhaishi</dc:title>
  <dc:creator>salim ali</dc:creator>
  <cp:lastModifiedBy>Senger, Paul Felix</cp:lastModifiedBy>
  <cp:revision>1</cp:revision>
  <dcterms:created xsi:type="dcterms:W3CDTF">2021-06-16T19:29:55Z</dcterms:created>
  <dcterms:modified xsi:type="dcterms:W3CDTF">2021-06-16T21:20:44Z</dcterms:modified>
</cp:coreProperties>
</file>