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glb" ContentType="model/gltf.binary"/>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94" r:id="rId2"/>
    <p:sldId id="295" r:id="rId3"/>
    <p:sldId id="293" r:id="rId4"/>
    <p:sldId id="264" r:id="rId5"/>
    <p:sldId id="292" r:id="rId6"/>
    <p:sldId id="297" r:id="rId7"/>
    <p:sldId id="296" r:id="rId8"/>
    <p:sldId id="298" r:id="rId9"/>
    <p:sldId id="290" r:id="rId10"/>
    <p:sldId id="291" r:id="rId11"/>
    <p:sldId id="299" r:id="rId12"/>
    <p:sldId id="300" r:id="rId13"/>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15D"/>
    <a:srgbClr val="851022"/>
    <a:srgbClr val="FA9E28"/>
    <a:srgbClr val="1BB6B3"/>
    <a:srgbClr val="EF3E22"/>
    <a:srgbClr val="FFD700"/>
    <a:srgbClr val="6F6E6E"/>
    <a:srgbClr val="869A14"/>
    <a:srgbClr val="12525B"/>
    <a:srgbClr val="F589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1" autoAdjust="0"/>
    <p:restoredTop sz="94249" autoAdjust="0"/>
  </p:normalViewPr>
  <p:slideViewPr>
    <p:cSldViewPr snapToGrid="0">
      <p:cViewPr varScale="1">
        <p:scale>
          <a:sx n="105" d="100"/>
          <a:sy n="105"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94AE2E-2067-43FA-86EF-92B7E6A721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0D164A-CC1C-4612-97EB-EE4D0CA492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AEEE20-E94D-494D-8BC6-E0C36E233436}" type="datetime1">
              <a:rPr lang="en-US" smtClean="0"/>
              <a:t>6/16/2021</a:t>
            </a:fld>
            <a:endParaRPr lang="en-US"/>
          </a:p>
        </p:txBody>
      </p:sp>
      <p:sp>
        <p:nvSpPr>
          <p:cNvPr id="4" name="Footer Placeholder 3">
            <a:extLst>
              <a:ext uri="{FF2B5EF4-FFF2-40B4-BE49-F238E27FC236}">
                <a16:creationId xmlns:a16="http://schemas.microsoft.com/office/drawing/2014/main" id="{205EC34F-80DF-41DD-8BD4-59FFF612E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RESI Project/ TU Dortmund, Mosul University &amp; Graz University</a:t>
            </a:r>
          </a:p>
        </p:txBody>
      </p:sp>
      <p:sp>
        <p:nvSpPr>
          <p:cNvPr id="5" name="Slide Number Placeholder 4">
            <a:extLst>
              <a:ext uri="{FF2B5EF4-FFF2-40B4-BE49-F238E27FC236}">
                <a16:creationId xmlns:a16="http://schemas.microsoft.com/office/drawing/2014/main" id="{34945511-1CA8-43E3-9918-0466B5D11B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5346A5-17F3-49D5-A237-27051722BD42}" type="slidenum">
              <a:rPr lang="en-US" smtClean="0"/>
              <a:t>‹Nr.›</a:t>
            </a:fld>
            <a:endParaRPr lang="en-US"/>
          </a:p>
        </p:txBody>
      </p:sp>
    </p:spTree>
    <p:extLst>
      <p:ext uri="{BB962C8B-B14F-4D97-AF65-F5344CB8AC3E}">
        <p14:creationId xmlns:p14="http://schemas.microsoft.com/office/powerpoint/2010/main" val="405219220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6EEA5-6B2B-4EF9-81AF-C6A596A01897}" type="datetime1">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RESI Project/ TU Dortmund, Mosul University &amp; Graz University</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4F705F-EF5B-4800-BA1B-64B451FC9CD1}" type="slidenum">
              <a:rPr lang="en-US" smtClean="0"/>
              <a:t>‹Nr.›</a:t>
            </a:fld>
            <a:endParaRPr lang="en-US"/>
          </a:p>
        </p:txBody>
      </p:sp>
    </p:spTree>
    <p:extLst>
      <p:ext uri="{BB962C8B-B14F-4D97-AF65-F5344CB8AC3E}">
        <p14:creationId xmlns:p14="http://schemas.microsoft.com/office/powerpoint/2010/main" val="261613163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RESI Project/ TU Dortmund, Mosul University &amp; Graz University</a:t>
            </a:r>
          </a:p>
        </p:txBody>
      </p:sp>
      <p:sp>
        <p:nvSpPr>
          <p:cNvPr id="5" name="Slide Number Placeholder 4"/>
          <p:cNvSpPr>
            <a:spLocks noGrp="1"/>
          </p:cNvSpPr>
          <p:nvPr>
            <p:ph type="sldNum" sz="quarter" idx="5"/>
          </p:nvPr>
        </p:nvSpPr>
        <p:spPr/>
        <p:txBody>
          <a:bodyPr/>
          <a:lstStyle/>
          <a:p>
            <a:fld id="{7A4F705F-EF5B-4800-BA1B-64B451FC9CD1}" type="slidenum">
              <a:rPr lang="en-US" smtClean="0"/>
              <a:t>1</a:t>
            </a:fld>
            <a:endParaRPr lang="en-US"/>
          </a:p>
        </p:txBody>
      </p:sp>
    </p:spTree>
    <p:extLst>
      <p:ext uri="{BB962C8B-B14F-4D97-AF65-F5344CB8AC3E}">
        <p14:creationId xmlns:p14="http://schemas.microsoft.com/office/powerpoint/2010/main" val="2663544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5398-81E6-4CA3-955C-B2B48BEE53FA}"/>
              </a:ext>
            </a:extLst>
          </p:cNvPr>
          <p:cNvSpPr>
            <a:spLocks noGrp="1"/>
          </p:cNvSpPr>
          <p:nvPr>
            <p:ph type="title"/>
          </p:nvPr>
        </p:nvSpPr>
        <p:spPr>
          <a:xfrm>
            <a:off x="838200" y="483582"/>
            <a:ext cx="10515600" cy="618385"/>
          </a:xfrm>
          <a:prstGeom prst="rect">
            <a:avLst/>
          </a:prstGeom>
        </p:spPr>
        <p:txBody>
          <a:bodyPr>
            <a:normAutofit/>
          </a:bodyPr>
          <a:lstStyle>
            <a:lvl1pPr algn="ctr">
              <a:defRPr lang="en-US" sz="4000" kern="1200" dirty="0" smtClean="0">
                <a:solidFill>
                  <a:schemeClr val="tx1">
                    <a:lumMod val="65000"/>
                    <a:lumOff val="35000"/>
                  </a:schemeClr>
                </a:solidFill>
                <a:latin typeface="Montserrat SemiBold" panose="00000700000000000000" pitchFamily="50" charset="0"/>
                <a:ea typeface="+mn-ea"/>
                <a:cs typeface="+mn-cs"/>
              </a:defRPr>
            </a:lvl1pPr>
          </a:lstStyle>
          <a:p>
            <a:r>
              <a:rPr lang="en-US" dirty="0"/>
              <a:t>Click to edit Master title style</a:t>
            </a:r>
          </a:p>
        </p:txBody>
      </p:sp>
      <p:sp>
        <p:nvSpPr>
          <p:cNvPr id="3" name="Date Placeholder 2">
            <a:extLst>
              <a:ext uri="{FF2B5EF4-FFF2-40B4-BE49-F238E27FC236}">
                <a16:creationId xmlns:a16="http://schemas.microsoft.com/office/drawing/2014/main" id="{B9D468B6-BDA9-4E02-B3DC-5EA738356CE7}"/>
              </a:ext>
            </a:extLst>
          </p:cNvPr>
          <p:cNvSpPr>
            <a:spLocks noGrp="1"/>
          </p:cNvSpPr>
          <p:nvPr>
            <p:ph type="dt" sz="half" idx="10"/>
          </p:nvPr>
        </p:nvSpPr>
        <p:spPr>
          <a:xfrm>
            <a:off x="838200" y="6356350"/>
            <a:ext cx="2743200" cy="365125"/>
          </a:xfrm>
          <a:prstGeom prst="rect">
            <a:avLst/>
          </a:prstGeom>
        </p:spPr>
        <p:txBody>
          <a:bodyPr/>
          <a:lstStyle/>
          <a:p>
            <a:fld id="{5A49FC92-E985-4DCB-84E2-ECEFAB585917}" type="datetime1">
              <a:rPr lang="en-US" smtClean="0"/>
              <a:t>6/16/2021</a:t>
            </a:fld>
            <a:endParaRPr lang="en-US"/>
          </a:p>
        </p:txBody>
      </p:sp>
      <p:sp>
        <p:nvSpPr>
          <p:cNvPr id="4" name="Footer Placeholder 3">
            <a:extLst>
              <a:ext uri="{FF2B5EF4-FFF2-40B4-BE49-F238E27FC236}">
                <a16:creationId xmlns:a16="http://schemas.microsoft.com/office/drawing/2014/main" id="{E10DE4ED-AA87-4719-A4DC-C188BEE4A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1EC7619-D268-4F40-BA1D-826D3B42A364}"/>
              </a:ext>
            </a:extLst>
          </p:cNvPr>
          <p:cNvSpPr>
            <a:spLocks noGrp="1"/>
          </p:cNvSpPr>
          <p:nvPr>
            <p:ph type="sldNum" sz="quarter" idx="12"/>
          </p:nvPr>
        </p:nvSpPr>
        <p:spPr>
          <a:xfrm>
            <a:off x="8610600" y="6356350"/>
            <a:ext cx="2743200" cy="365125"/>
          </a:xfrm>
          <a:prstGeom prst="rect">
            <a:avLst/>
          </a:prstGeom>
        </p:spPr>
        <p:txBody>
          <a:bodyPr/>
          <a:lstStyle/>
          <a:p>
            <a:fld id="{BCFA9220-940B-4813-A195-894EEF29EEA6}" type="slidenum">
              <a:rPr lang="en-US" smtClean="0"/>
              <a:t>‹Nr.›</a:t>
            </a:fld>
            <a:endParaRPr lang="en-US"/>
          </a:p>
        </p:txBody>
      </p:sp>
    </p:spTree>
    <p:extLst>
      <p:ext uri="{BB962C8B-B14F-4D97-AF65-F5344CB8AC3E}">
        <p14:creationId xmlns:p14="http://schemas.microsoft.com/office/powerpoint/2010/main" val="214159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0572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4664BF6-A064-4731-AD8E-9C155F5F1CF9}"/>
              </a:ext>
            </a:extLst>
          </p:cNvPr>
          <p:cNvGraphicFramePr>
            <a:graphicFrameLocks noChangeAspect="1"/>
          </p:cNvGraphicFramePr>
          <p:nvPr userDrawn="1">
            <p:custDataLst>
              <p:tags r:id="rId5"/>
            </p:custDataLst>
            <p:extLst>
              <p:ext uri="{D42A27DB-BD31-4B8C-83A1-F6EECF244321}">
                <p14:modId xmlns:p14="http://schemas.microsoft.com/office/powerpoint/2010/main" val="237606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6" imgW="421" imgH="423" progId="TCLayout.ActiveDocument.1">
                  <p:embed/>
                </p:oleObj>
              </mc:Choice>
              <mc:Fallback>
                <p:oleObj name="think-cell Slide" r:id="rId6" imgW="421" imgH="423"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892830904"/>
      </p:ext>
    </p:extLst>
  </p:cSld>
  <p:clrMap bg1="lt1" tx1="dk1" bg2="lt2" tx2="dk2" accent1="accent1" accent2="accent2" accent3="accent3" accent4="accent4" accent5="accent5" accent6="accent6" hlink="hlink" folHlink="folHlink"/>
  <p:sldLayoutIdLst>
    <p:sldLayoutId id="2147483654" r:id="rId1"/>
    <p:sldLayoutId id="2147483655" r:id="rId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7/06/relationships/model3d" Target="../media/model3d4.glb"/><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9.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microsoft.com/office/2017/06/relationships/model3d" Target="../media/model3d2.glb"/><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0.png"/><Relationship Id="rId4" Type="http://schemas.microsoft.com/office/2017/06/relationships/model3d" Target="../media/model3d3.glb"/></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hyperlink" Target="https://architizer.com/projects/changsha-meixihu-international-culture-arts-centre/" TargetMode="External"/><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https://architizer.com/projects/generali-tower/" TargetMode="External"/><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050" name="Picture 2" descr="وزير التخطيط يعرض “تقرير العراق الطوعي الوطني الأول للتنمية المستدامة” –  ساحات التحرير">
            <a:extLst>
              <a:ext uri="{FF2B5EF4-FFF2-40B4-BE49-F238E27FC236}">
                <a16:creationId xmlns:a16="http://schemas.microsoft.com/office/drawing/2014/main" id="{5B6C9B81-F990-4293-A81E-2396F84F425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5730240" cy="6847421"/>
          </a:xfrm>
          <a:prstGeom prst="flowChartDelay">
            <a:avLst/>
          </a:prstGeom>
          <a:noFill/>
          <a:extLst>
            <a:ext uri="{909E8E84-426E-40DD-AFC4-6F175D3DCCD1}">
              <a14:hiddenFill xmlns:a14="http://schemas.microsoft.com/office/drawing/2010/main">
                <a:solidFill>
                  <a:srgbClr val="FFFFFF"/>
                </a:solidFill>
              </a14:hiddenFill>
            </a:ext>
          </a:extLst>
        </p:spPr>
      </p:pic>
      <p:pic>
        <p:nvPicPr>
          <p:cNvPr id="2052" name="Picture 4" descr="بحث إنهاء البطالة في العراق: أسهل خطوتين / 2009 تقدر البطالة في العراق بين  25٪ إلى أكثر من 50٪، وفي ظروف العراق الأمنية، توجد نسبة غير قليلة من  البطالة المقنعة وخاصة في الزراعة، وكذلك لدى الإناث القادرات على العمل.  وتعتبر نسبة البطالة الأعلى بين الشباب. ورغم ...">
            <a:extLst>
              <a:ext uri="{FF2B5EF4-FFF2-40B4-BE49-F238E27FC236}">
                <a16:creationId xmlns:a16="http://schemas.microsoft.com/office/drawing/2014/main" id="{6D6E639C-3233-475A-9064-92830AE1E4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68863" y="3879140"/>
            <a:ext cx="4581881" cy="2978860"/>
          </a:xfrm>
          <a:prstGeom prst="pentagon">
            <a:avLst/>
          </a:prstGeom>
          <a:noFill/>
          <a:extLst>
            <a:ext uri="{909E8E84-426E-40DD-AFC4-6F175D3DCCD1}">
              <a14:hiddenFill xmlns:a14="http://schemas.microsoft.com/office/drawing/2010/main">
                <a:solidFill>
                  <a:srgbClr val="FFFFFF"/>
                </a:solidFill>
              </a14:hiddenFill>
            </a:ext>
          </a:extLst>
        </p:spPr>
      </p:pic>
      <p:pic>
        <p:nvPicPr>
          <p:cNvPr id="2054" name="Picture 6" descr="كورونا ترفع نسبة البطالة في العراق">
            <a:extLst>
              <a:ext uri="{FF2B5EF4-FFF2-40B4-BE49-F238E27FC236}">
                <a16:creationId xmlns:a16="http://schemas.microsoft.com/office/drawing/2014/main" id="{EF7314B7-BF6B-4E74-B208-E4E98AD522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27103" y="11674"/>
            <a:ext cx="3006274" cy="296718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6" name="Picture 8" descr="نتائج البطالة في العالم العربي - مفهرس">
            <a:extLst>
              <a:ext uri="{FF2B5EF4-FFF2-40B4-BE49-F238E27FC236}">
                <a16:creationId xmlns:a16="http://schemas.microsoft.com/office/drawing/2014/main" id="{D7B159E8-E8F1-480C-BFC8-94214B49FA5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08960" y="1495267"/>
            <a:ext cx="4251520" cy="425152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A16DBCD-5084-4DA2-A092-5A40785DD580}"/>
              </a:ext>
            </a:extLst>
          </p:cNvPr>
          <p:cNvSpPr txBox="1"/>
          <p:nvPr/>
        </p:nvSpPr>
        <p:spPr>
          <a:xfrm>
            <a:off x="6961239" y="0"/>
            <a:ext cx="5230762" cy="1620957"/>
          </a:xfrm>
          <a:prstGeom prst="rect">
            <a:avLst/>
          </a:prstGeom>
          <a:solidFill>
            <a:schemeClr val="tx1"/>
          </a:solidFill>
        </p:spPr>
        <p:txBody>
          <a:bodyPr wrap="square">
            <a:spAutoFit/>
          </a:bodyPr>
          <a:lstStyle/>
          <a:p>
            <a:pPr algn="ctr">
              <a:spcBef>
                <a:spcPts val="60"/>
              </a:spcBef>
              <a:spcAft>
                <a:spcPts val="50"/>
              </a:spcAft>
              <a:tabLst>
                <a:tab pos="457200" algn="l"/>
              </a:tabLst>
            </a:pPr>
            <a:r>
              <a:rPr lang="en-US" sz="2400" b="1" dirty="0">
                <a:solidFill>
                  <a:schemeClr val="bg1"/>
                </a:solidFill>
                <a:latin typeface="Algerian" panose="04020705040A02060702" pitchFamily="82" charset="0"/>
              </a:rPr>
              <a:t>Turning brain drain into gain for Iraq</a:t>
            </a:r>
          </a:p>
          <a:p>
            <a:pPr algn="ctr">
              <a:spcBef>
                <a:spcPts val="60"/>
              </a:spcBef>
              <a:spcAft>
                <a:spcPts val="50"/>
              </a:spcAft>
              <a:tabLst>
                <a:tab pos="457200" algn="l"/>
              </a:tabLst>
            </a:pPr>
            <a:r>
              <a:rPr lang="ar-SA" sz="2400" b="1" dirty="0">
                <a:solidFill>
                  <a:schemeClr val="bg1"/>
                </a:solidFill>
                <a:effectLst>
                  <a:outerShdw blurRad="63500" dist="50800" algn="ctr" rotWithShape="0">
                    <a:srgbClr val="000000">
                      <a:alpha val="43137"/>
                    </a:srgbClr>
                  </a:outerShdw>
                </a:effectLst>
                <a:latin typeface="Algerian" panose="04020705040A02060702" pitchFamily="82" charset="0"/>
                <a:cs typeface="+mj-cs"/>
              </a:rPr>
              <a:t>تحويل هجرة الأدمغة العرقية إلى مكاسب</a:t>
            </a:r>
          </a:p>
          <a:p>
            <a:pPr algn="ctr">
              <a:spcBef>
                <a:spcPts val="60"/>
              </a:spcBef>
              <a:spcAft>
                <a:spcPts val="50"/>
              </a:spcAft>
              <a:tabLst>
                <a:tab pos="457200" algn="l"/>
              </a:tabLst>
            </a:pPr>
            <a:r>
              <a:rPr lang="ar-SA" sz="2400" b="1" dirty="0">
                <a:solidFill>
                  <a:schemeClr val="bg1"/>
                </a:solidFill>
                <a:effectLst>
                  <a:outerShdw blurRad="63500" dist="50800" algn="ctr" rotWithShape="0">
                    <a:srgbClr val="000000">
                      <a:alpha val="43137"/>
                    </a:srgbClr>
                  </a:outerShdw>
                </a:effectLst>
                <a:latin typeface="Algerian" panose="04020705040A02060702" pitchFamily="82" charset="0"/>
                <a:cs typeface="+mj-cs"/>
              </a:rPr>
              <a:t>للعراق</a:t>
            </a:r>
            <a:endParaRPr lang="en-US" sz="2400" b="1" dirty="0">
              <a:solidFill>
                <a:schemeClr val="bg1"/>
              </a:solidFill>
              <a:effectLst>
                <a:outerShdw blurRad="63500" dist="50800" algn="ctr" rotWithShape="0">
                  <a:srgbClr val="000000">
                    <a:alpha val="43137"/>
                  </a:srgbClr>
                </a:outerShdw>
              </a:effectLst>
              <a:latin typeface="Algerian" panose="04020705040A02060702" pitchFamily="82" charset="0"/>
              <a:cs typeface="+mj-cs"/>
            </a:endParaRPr>
          </a:p>
        </p:txBody>
      </p:sp>
      <p:sp>
        <p:nvSpPr>
          <p:cNvPr id="3" name="TextBox 2">
            <a:extLst>
              <a:ext uri="{FF2B5EF4-FFF2-40B4-BE49-F238E27FC236}">
                <a16:creationId xmlns:a16="http://schemas.microsoft.com/office/drawing/2014/main" id="{82A50515-82D9-40B4-AE12-05085CACFF2D}"/>
              </a:ext>
            </a:extLst>
          </p:cNvPr>
          <p:cNvSpPr txBox="1"/>
          <p:nvPr/>
        </p:nvSpPr>
        <p:spPr>
          <a:xfrm>
            <a:off x="7729464" y="4654621"/>
            <a:ext cx="1702190" cy="338554"/>
          </a:xfrm>
          <a:prstGeom prst="rect">
            <a:avLst/>
          </a:prstGeom>
          <a:noFill/>
        </p:spPr>
        <p:txBody>
          <a:bodyPr wrap="square" rtlCol="0">
            <a:spAutoFit/>
          </a:bodyPr>
          <a:lstStyle/>
          <a:p>
            <a:r>
              <a:rPr lang="en-US" sz="1600" b="1" dirty="0">
                <a:latin typeface="Aharoni" panose="02010803020104030203" pitchFamily="2" charset="-79"/>
                <a:cs typeface="Aharoni" panose="02010803020104030203" pitchFamily="2" charset="-79"/>
              </a:rPr>
              <a:t>Unemployment </a:t>
            </a:r>
          </a:p>
        </p:txBody>
      </p:sp>
      <p:sp>
        <p:nvSpPr>
          <p:cNvPr id="4" name="TextBox 3">
            <a:extLst>
              <a:ext uri="{FF2B5EF4-FFF2-40B4-BE49-F238E27FC236}">
                <a16:creationId xmlns:a16="http://schemas.microsoft.com/office/drawing/2014/main" id="{B4F28D3E-9875-4D8D-97A3-4FD3D33719B2}"/>
              </a:ext>
            </a:extLst>
          </p:cNvPr>
          <p:cNvSpPr txBox="1"/>
          <p:nvPr/>
        </p:nvSpPr>
        <p:spPr>
          <a:xfrm>
            <a:off x="6959624" y="5746787"/>
            <a:ext cx="4750191" cy="1077218"/>
          </a:xfrm>
          <a:prstGeom prst="rect">
            <a:avLst/>
          </a:prstGeom>
          <a:solidFill>
            <a:schemeClr val="tx1"/>
          </a:solidFill>
        </p:spPr>
        <p:txBody>
          <a:bodyPr wrap="square" rtlCol="0">
            <a:spAutoFit/>
          </a:bodyPr>
          <a:lstStyle/>
          <a:p>
            <a:r>
              <a:rPr lang="en-US" sz="3200" dirty="0">
                <a:solidFill>
                  <a:schemeClr val="bg1"/>
                </a:solidFill>
                <a:latin typeface="Algerian" panose="04020705040A02060702" pitchFamily="82" charset="0"/>
              </a:rPr>
              <a:t>RESI PROGECT </a:t>
            </a:r>
          </a:p>
          <a:p>
            <a:r>
              <a:rPr lang="en-US" sz="3200" dirty="0">
                <a:solidFill>
                  <a:schemeClr val="bg1"/>
                </a:solidFill>
                <a:latin typeface="Algerian" panose="04020705040A02060702" pitchFamily="82" charset="0"/>
              </a:rPr>
              <a:t>GROUP: ED05</a:t>
            </a:r>
          </a:p>
        </p:txBody>
      </p:sp>
    </p:spTree>
    <p:extLst>
      <p:ext uri="{BB962C8B-B14F-4D97-AF65-F5344CB8AC3E}">
        <p14:creationId xmlns:p14="http://schemas.microsoft.com/office/powerpoint/2010/main" val="2658664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4" name="TextBox 33">
            <a:extLst>
              <a:ext uri="{FF2B5EF4-FFF2-40B4-BE49-F238E27FC236}">
                <a16:creationId xmlns:a16="http://schemas.microsoft.com/office/drawing/2014/main" id="{5DBBD0B5-3A18-41C7-9865-9499A97AC9ED}"/>
              </a:ext>
            </a:extLst>
          </p:cNvPr>
          <p:cNvSpPr txBox="1"/>
          <p:nvPr/>
        </p:nvSpPr>
        <p:spPr>
          <a:xfrm>
            <a:off x="211057" y="420462"/>
            <a:ext cx="3658181" cy="646331"/>
          </a:xfrm>
          <a:prstGeom prst="rect">
            <a:avLst/>
          </a:prstGeom>
          <a:noFill/>
        </p:spPr>
        <p:txBody>
          <a:bodyPr wrap="square" rtlCol="0">
            <a:spAutoFit/>
          </a:bodyPr>
          <a:lstStyle/>
          <a:p>
            <a:r>
              <a:rPr lang="en-US" sz="3600" b="1" dirty="0">
                <a:solidFill>
                  <a:schemeClr val="tx1">
                    <a:lumMod val="95000"/>
                    <a:lumOff val="5000"/>
                  </a:schemeClr>
                </a:solidFill>
                <a:effectLst>
                  <a:outerShdw blurRad="63500" dist="50800" algn="ctr" rotWithShape="0">
                    <a:srgbClr val="000000">
                      <a:alpha val="43137"/>
                    </a:srgbClr>
                  </a:outerShdw>
                </a:effectLst>
                <a:cs typeface="+mj-cs"/>
              </a:rPr>
              <a:t>Conclusion</a:t>
            </a:r>
            <a:endParaRPr lang="en-US" dirty="0">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8612322" y="424230"/>
            <a:ext cx="3026428" cy="769441"/>
          </a:xfrm>
          <a:prstGeom prst="rect">
            <a:avLst/>
          </a:prstGeom>
          <a:noFill/>
        </p:spPr>
        <p:txBody>
          <a:bodyPr wrap="square" rtlCol="0">
            <a:spAutoFit/>
          </a:bodyPr>
          <a:lstStyle/>
          <a:p>
            <a:pPr algn="r"/>
            <a:r>
              <a:rPr lang="ar-SA" sz="4400" b="1" dirty="0">
                <a:cs typeface="+mj-cs"/>
              </a:rPr>
              <a:t>استنتاج</a:t>
            </a:r>
            <a:endParaRPr lang="en-US" sz="4400" b="1" dirty="0">
              <a:cs typeface="+mj-cs"/>
            </a:endParaRPr>
          </a:p>
        </p:txBody>
      </p:sp>
      <p:sp>
        <p:nvSpPr>
          <p:cNvPr id="67" name="TextBox 66">
            <a:extLst>
              <a:ext uri="{FF2B5EF4-FFF2-40B4-BE49-F238E27FC236}">
                <a16:creationId xmlns:a16="http://schemas.microsoft.com/office/drawing/2014/main" id="{4D1A12F9-EC91-43EF-8C07-ACAD9079351A}"/>
              </a:ext>
            </a:extLst>
          </p:cNvPr>
          <p:cNvSpPr txBox="1"/>
          <p:nvPr/>
        </p:nvSpPr>
        <p:spPr>
          <a:xfrm>
            <a:off x="-150054" y="1300463"/>
            <a:ext cx="6246054" cy="4893647"/>
          </a:xfrm>
          <a:prstGeom prst="rect">
            <a:avLst/>
          </a:prstGeom>
          <a:noFill/>
        </p:spPr>
        <p:txBody>
          <a:bodyPr wrap="square">
            <a:spAutoFit/>
          </a:bodyPr>
          <a:lstStyle/>
          <a:p>
            <a:pPr marL="342900" indent="-342900">
              <a:buFont typeface="Wingdings" panose="05000000000000000000" pitchFamily="2" charset="2"/>
              <a:buChar char="§"/>
            </a:pPr>
            <a:r>
              <a:rPr lang="en-US" sz="2400" dirty="0">
                <a:solidFill>
                  <a:schemeClr val="bg1"/>
                </a:solidFill>
              </a:rPr>
              <a:t>The urgent need for collaborative workplaces between Iraqi and international experts inside and outside Iraq, to study the current situation in Iraq. </a:t>
            </a:r>
            <a:endParaRPr lang="ar-SA" sz="2400" dirty="0">
              <a:solidFill>
                <a:schemeClr val="bg1"/>
              </a:solidFill>
            </a:endParaRPr>
          </a:p>
          <a:p>
            <a:pPr marL="342900" indent="-342900">
              <a:buFont typeface="Wingdings" panose="05000000000000000000" pitchFamily="2" charset="2"/>
              <a:buChar char="§"/>
            </a:pPr>
            <a:r>
              <a:rPr lang="en-US" sz="2400" dirty="0">
                <a:solidFill>
                  <a:schemeClr val="bg1"/>
                </a:solidFill>
              </a:rPr>
              <a:t>Develop several solutions for the short, medium and long term. </a:t>
            </a:r>
            <a:endParaRPr lang="ar-SA" sz="2400" dirty="0">
              <a:solidFill>
                <a:schemeClr val="bg1"/>
              </a:solidFill>
            </a:endParaRPr>
          </a:p>
          <a:p>
            <a:pPr marL="342900" indent="-342900">
              <a:buFont typeface="Wingdings" panose="05000000000000000000" pitchFamily="2" charset="2"/>
              <a:buChar char="§"/>
            </a:pPr>
            <a:r>
              <a:rPr lang="en-US" sz="2400" dirty="0">
                <a:solidFill>
                  <a:schemeClr val="bg1"/>
                </a:solidFill>
              </a:rPr>
              <a:t>Re-review the rules and regulations of the workforce, including those related to foreign workers. </a:t>
            </a:r>
            <a:endParaRPr lang="ar-SA" sz="2400" dirty="0">
              <a:solidFill>
                <a:schemeClr val="bg1"/>
              </a:solidFill>
            </a:endParaRPr>
          </a:p>
          <a:p>
            <a:pPr marL="342900" indent="-342900">
              <a:buFont typeface="Wingdings" panose="05000000000000000000" pitchFamily="2" charset="2"/>
              <a:buChar char="§"/>
            </a:pPr>
            <a:r>
              <a:rPr lang="en-US" sz="2400" dirty="0">
                <a:solidFill>
                  <a:schemeClr val="bg1"/>
                </a:solidFill>
              </a:rPr>
              <a:t>Birth control to avoid aggravating the situation. </a:t>
            </a:r>
            <a:endParaRPr lang="ar-SA" sz="2400" dirty="0">
              <a:solidFill>
                <a:schemeClr val="bg1"/>
              </a:solidFill>
            </a:endParaRPr>
          </a:p>
          <a:p>
            <a:pPr marL="342900" indent="-342900">
              <a:buFont typeface="Wingdings" panose="05000000000000000000" pitchFamily="2" charset="2"/>
              <a:buChar char="§"/>
            </a:pPr>
            <a:r>
              <a:rPr lang="en-US" sz="2400" dirty="0">
                <a:solidFill>
                  <a:schemeClr val="bg1"/>
                </a:solidFill>
              </a:rPr>
              <a:t>Making private sector support a priority for investment and job creation.</a:t>
            </a:r>
          </a:p>
        </p:txBody>
      </p:sp>
      <p:sp>
        <p:nvSpPr>
          <p:cNvPr id="69" name="TextBox 68">
            <a:extLst>
              <a:ext uri="{FF2B5EF4-FFF2-40B4-BE49-F238E27FC236}">
                <a16:creationId xmlns:a16="http://schemas.microsoft.com/office/drawing/2014/main" id="{81EBA067-255B-4302-ADFF-CBB88B5D06ED}"/>
              </a:ext>
            </a:extLst>
          </p:cNvPr>
          <p:cNvSpPr txBox="1"/>
          <p:nvPr/>
        </p:nvSpPr>
        <p:spPr>
          <a:xfrm>
            <a:off x="6095999" y="1427341"/>
            <a:ext cx="6087049" cy="5016758"/>
          </a:xfrm>
          <a:prstGeom prst="rect">
            <a:avLst/>
          </a:prstGeom>
          <a:noFill/>
        </p:spPr>
        <p:txBody>
          <a:bodyPr wrap="square">
            <a:spAutoFit/>
          </a:bodyPr>
          <a:lstStyle/>
          <a:p>
            <a:pPr algn="r"/>
            <a:r>
              <a:rPr lang="ar-SA" sz="3200" dirty="0">
                <a:solidFill>
                  <a:srgbClr val="FF0000"/>
                </a:solidFill>
              </a:rPr>
              <a:t>-</a:t>
            </a:r>
            <a:r>
              <a:rPr lang="ar-SA" sz="3200" dirty="0">
                <a:solidFill>
                  <a:schemeClr val="bg1"/>
                </a:solidFill>
              </a:rPr>
              <a:t> الحاجة الطارئة لأماكن العمل التعاونية بين الخبراء العراقيين والدوليين داخل وخارج العراق ، لدراسة الوضع الحالي للعراق.</a:t>
            </a:r>
          </a:p>
          <a:p>
            <a:pPr algn="r"/>
            <a:r>
              <a:rPr lang="ar-SA" sz="3200" dirty="0">
                <a:solidFill>
                  <a:srgbClr val="FF0000"/>
                </a:solidFill>
              </a:rPr>
              <a:t>-</a:t>
            </a:r>
            <a:r>
              <a:rPr lang="ar-SA" sz="3200" dirty="0">
                <a:solidFill>
                  <a:schemeClr val="bg1"/>
                </a:solidFill>
              </a:rPr>
              <a:t> وضع العديد من الحلول لفترة قصيرة ومتوسطة وطويلة الأجل.</a:t>
            </a:r>
          </a:p>
          <a:p>
            <a:pPr algn="r"/>
            <a:r>
              <a:rPr lang="ar-SA" sz="3200" dirty="0">
                <a:solidFill>
                  <a:srgbClr val="FF0000"/>
                </a:solidFill>
              </a:rPr>
              <a:t>-</a:t>
            </a:r>
            <a:r>
              <a:rPr lang="ar-SA" sz="3200" dirty="0">
                <a:solidFill>
                  <a:schemeClr val="bg1"/>
                </a:solidFill>
              </a:rPr>
              <a:t> إعادة مراجعة قواعد وأنظمة القوى العاملة بما في ذلك القواعد المتعلقة بالعمال الأجانب. </a:t>
            </a:r>
          </a:p>
          <a:p>
            <a:pPr algn="r"/>
            <a:r>
              <a:rPr lang="ar-SA" sz="3200" dirty="0">
                <a:solidFill>
                  <a:srgbClr val="FF0000"/>
                </a:solidFill>
              </a:rPr>
              <a:t>-</a:t>
            </a:r>
            <a:r>
              <a:rPr lang="ar-SA" sz="3200" dirty="0">
                <a:solidFill>
                  <a:schemeClr val="bg1"/>
                </a:solidFill>
              </a:rPr>
              <a:t> تحديد النسل لتجنب تفاقم الوضع.</a:t>
            </a:r>
          </a:p>
          <a:p>
            <a:pPr algn="r"/>
            <a:r>
              <a:rPr lang="ar-SA" sz="3200" dirty="0">
                <a:solidFill>
                  <a:srgbClr val="FF0000"/>
                </a:solidFill>
              </a:rPr>
              <a:t>-</a:t>
            </a:r>
            <a:r>
              <a:rPr lang="ar-SA" sz="3200" dirty="0">
                <a:solidFill>
                  <a:schemeClr val="bg1"/>
                </a:solidFill>
              </a:rPr>
              <a:t> جعل دعم القطاع الخاص من أولويات الاستثمار ولخلق فرص العمل.</a:t>
            </a:r>
            <a:endParaRPr lang="en-US" sz="3200" dirty="0">
              <a:solidFill>
                <a:schemeClr val="bg1"/>
              </a:solidFill>
            </a:endParaRPr>
          </a:p>
        </p:txBody>
      </p:sp>
      <p:cxnSp>
        <p:nvCxnSpPr>
          <p:cNvPr id="70" name="Straight Connector 69">
            <a:extLst>
              <a:ext uri="{FF2B5EF4-FFF2-40B4-BE49-F238E27FC236}">
                <a16:creationId xmlns:a16="http://schemas.microsoft.com/office/drawing/2014/main" id="{336B04BF-F27A-45A9-B631-1BA73D8699F1}"/>
              </a:ext>
            </a:extLst>
          </p:cNvPr>
          <p:cNvCxnSpPr>
            <a:cxnSpLocks/>
          </p:cNvCxnSpPr>
          <p:nvPr/>
        </p:nvCxnSpPr>
        <p:spPr>
          <a:xfrm>
            <a:off x="6294294" y="1154700"/>
            <a:ext cx="0" cy="566679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26" name="Picture 2" descr="An Easy Way To Two Point Conclusion Writing - Research And Development  Background Clipart (#17998) - PikPng">
            <a:extLst>
              <a:ext uri="{FF2B5EF4-FFF2-40B4-BE49-F238E27FC236}">
                <a16:creationId xmlns:a16="http://schemas.microsoft.com/office/drawing/2014/main" id="{A6EB11DA-C0DD-4AF3-99EA-0FB4B533783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56406" y="28135"/>
            <a:ext cx="3051210" cy="104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117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4" name="TextBox 33">
            <a:extLst>
              <a:ext uri="{FF2B5EF4-FFF2-40B4-BE49-F238E27FC236}">
                <a16:creationId xmlns:a16="http://schemas.microsoft.com/office/drawing/2014/main" id="{5DBBD0B5-3A18-41C7-9865-9499A97AC9ED}"/>
              </a:ext>
            </a:extLst>
          </p:cNvPr>
          <p:cNvSpPr txBox="1"/>
          <p:nvPr/>
        </p:nvSpPr>
        <p:spPr>
          <a:xfrm>
            <a:off x="211057" y="420462"/>
            <a:ext cx="3658181" cy="646331"/>
          </a:xfrm>
          <a:prstGeom prst="rect">
            <a:avLst/>
          </a:prstGeom>
          <a:noFill/>
        </p:spPr>
        <p:txBody>
          <a:bodyPr wrap="square" rtlCol="0">
            <a:spAutoFit/>
          </a:bodyPr>
          <a:lstStyle/>
          <a:p>
            <a:r>
              <a:rPr lang="en-US" sz="3600" b="1" dirty="0">
                <a:solidFill>
                  <a:schemeClr val="tx1">
                    <a:lumMod val="95000"/>
                    <a:lumOff val="5000"/>
                  </a:schemeClr>
                </a:solidFill>
                <a:effectLst>
                  <a:outerShdw blurRad="63500" dist="50800" algn="ctr" rotWithShape="0">
                    <a:srgbClr val="000000">
                      <a:alpha val="43137"/>
                    </a:srgbClr>
                  </a:outerShdw>
                </a:effectLst>
                <a:cs typeface="+mj-cs"/>
              </a:rPr>
              <a:t>Discussion</a:t>
            </a:r>
            <a:endParaRPr lang="en-US" dirty="0">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8837809" y="409929"/>
            <a:ext cx="3026428" cy="769441"/>
          </a:xfrm>
          <a:prstGeom prst="rect">
            <a:avLst/>
          </a:prstGeom>
          <a:noFill/>
        </p:spPr>
        <p:txBody>
          <a:bodyPr wrap="square" rtlCol="0">
            <a:spAutoFit/>
          </a:bodyPr>
          <a:lstStyle/>
          <a:p>
            <a:pPr algn="r"/>
            <a:r>
              <a:rPr lang="ar-SA" sz="4400" b="1" dirty="0">
                <a:cs typeface="+mj-cs"/>
              </a:rPr>
              <a:t>مناقشة</a:t>
            </a:r>
            <a:endParaRPr lang="en-US" sz="4400" b="1" dirty="0">
              <a:cs typeface="+mj-cs"/>
            </a:endParaRPr>
          </a:p>
        </p:txBody>
      </p:sp>
      <p:sp>
        <p:nvSpPr>
          <p:cNvPr id="66" name="TextBox 65">
            <a:extLst>
              <a:ext uri="{FF2B5EF4-FFF2-40B4-BE49-F238E27FC236}">
                <a16:creationId xmlns:a16="http://schemas.microsoft.com/office/drawing/2014/main" id="{9D9C9F49-8CA9-4D2D-9303-AB52CC250004}"/>
              </a:ext>
            </a:extLst>
          </p:cNvPr>
          <p:cNvSpPr txBox="1"/>
          <p:nvPr/>
        </p:nvSpPr>
        <p:spPr>
          <a:xfrm>
            <a:off x="370018" y="2694453"/>
            <a:ext cx="11934523" cy="1815882"/>
          </a:xfrm>
          <a:prstGeom prst="rect">
            <a:avLst/>
          </a:prstGeom>
          <a:noFill/>
        </p:spPr>
        <p:txBody>
          <a:bodyPr wrap="square">
            <a:spAutoFit/>
          </a:bodyPr>
          <a:lstStyle/>
          <a:p>
            <a:r>
              <a:rPr lang="en-US" sz="2800" dirty="0">
                <a:solidFill>
                  <a:schemeClr val="bg1"/>
                </a:solidFill>
              </a:rPr>
              <a:t>To what extent do you agree with the following statement: There is an urgent need for collaborative workspaces between Iraqi experts inside and outside Iraq and the higher authorities in the Iraqi government to study the current situation and find possible solutions.</a:t>
            </a:r>
          </a:p>
        </p:txBody>
      </p:sp>
      <p:sp>
        <p:nvSpPr>
          <p:cNvPr id="68" name="TextBox 67">
            <a:extLst>
              <a:ext uri="{FF2B5EF4-FFF2-40B4-BE49-F238E27FC236}">
                <a16:creationId xmlns:a16="http://schemas.microsoft.com/office/drawing/2014/main" id="{EF4C1BA9-B69F-4580-B9DA-0FDACE5340CD}"/>
              </a:ext>
            </a:extLst>
          </p:cNvPr>
          <p:cNvSpPr txBox="1"/>
          <p:nvPr/>
        </p:nvSpPr>
        <p:spPr>
          <a:xfrm>
            <a:off x="370018" y="4537432"/>
            <a:ext cx="11610925" cy="1754326"/>
          </a:xfrm>
          <a:prstGeom prst="rect">
            <a:avLst/>
          </a:prstGeom>
          <a:noFill/>
        </p:spPr>
        <p:txBody>
          <a:bodyPr wrap="square">
            <a:spAutoFit/>
          </a:bodyPr>
          <a:lstStyle/>
          <a:p>
            <a:pPr algn="r"/>
            <a:r>
              <a:rPr lang="en-US" sz="3600" dirty="0" err="1">
                <a:solidFill>
                  <a:schemeClr val="bg1"/>
                </a:solidFill>
              </a:rPr>
              <a:t>إلى</a:t>
            </a:r>
            <a:r>
              <a:rPr lang="en-US" sz="3600" dirty="0">
                <a:solidFill>
                  <a:schemeClr val="bg1"/>
                </a:solidFill>
              </a:rPr>
              <a:t> </a:t>
            </a:r>
            <a:r>
              <a:rPr lang="en-US" sz="3600" dirty="0" err="1">
                <a:solidFill>
                  <a:schemeClr val="bg1"/>
                </a:solidFill>
              </a:rPr>
              <a:t>أي</a:t>
            </a:r>
            <a:r>
              <a:rPr lang="en-US" sz="3600" dirty="0">
                <a:solidFill>
                  <a:schemeClr val="bg1"/>
                </a:solidFill>
              </a:rPr>
              <a:t> </a:t>
            </a:r>
            <a:r>
              <a:rPr lang="en-US" sz="3600" dirty="0" err="1">
                <a:solidFill>
                  <a:schemeClr val="bg1"/>
                </a:solidFill>
              </a:rPr>
              <a:t>مدى</a:t>
            </a:r>
            <a:r>
              <a:rPr lang="en-US" sz="3600" dirty="0">
                <a:solidFill>
                  <a:schemeClr val="bg1"/>
                </a:solidFill>
              </a:rPr>
              <a:t> </a:t>
            </a:r>
            <a:r>
              <a:rPr lang="en-US" sz="3600" dirty="0" err="1">
                <a:solidFill>
                  <a:schemeClr val="bg1"/>
                </a:solidFill>
              </a:rPr>
              <a:t>توافق</a:t>
            </a:r>
            <a:r>
              <a:rPr lang="en-US" sz="3600" dirty="0">
                <a:solidFill>
                  <a:schemeClr val="bg1"/>
                </a:solidFill>
              </a:rPr>
              <a:t> </a:t>
            </a:r>
            <a:r>
              <a:rPr lang="en-US" sz="3600" dirty="0" err="1">
                <a:solidFill>
                  <a:schemeClr val="bg1"/>
                </a:solidFill>
              </a:rPr>
              <a:t>على</a:t>
            </a:r>
            <a:r>
              <a:rPr lang="en-US" sz="3600" dirty="0">
                <a:solidFill>
                  <a:schemeClr val="bg1"/>
                </a:solidFill>
              </a:rPr>
              <a:t> </a:t>
            </a:r>
            <a:r>
              <a:rPr lang="en-US" sz="3600" dirty="0" err="1">
                <a:solidFill>
                  <a:schemeClr val="bg1"/>
                </a:solidFill>
              </a:rPr>
              <a:t>العبارة</a:t>
            </a:r>
            <a:r>
              <a:rPr lang="en-US" sz="3600" dirty="0">
                <a:solidFill>
                  <a:schemeClr val="bg1"/>
                </a:solidFill>
              </a:rPr>
              <a:t> </a:t>
            </a:r>
            <a:r>
              <a:rPr lang="en-US" sz="3600" dirty="0" err="1">
                <a:solidFill>
                  <a:schemeClr val="bg1"/>
                </a:solidFill>
              </a:rPr>
              <a:t>التالية</a:t>
            </a:r>
            <a:r>
              <a:rPr lang="en-US" sz="3600" dirty="0">
                <a:solidFill>
                  <a:schemeClr val="bg1"/>
                </a:solidFill>
              </a:rPr>
              <a:t>: </a:t>
            </a:r>
            <a:r>
              <a:rPr lang="en-US" sz="3600" dirty="0" err="1">
                <a:solidFill>
                  <a:schemeClr val="bg1"/>
                </a:solidFill>
              </a:rPr>
              <a:t>هناك</a:t>
            </a:r>
            <a:r>
              <a:rPr lang="en-US" sz="3600" dirty="0">
                <a:solidFill>
                  <a:schemeClr val="bg1"/>
                </a:solidFill>
              </a:rPr>
              <a:t> </a:t>
            </a:r>
            <a:r>
              <a:rPr lang="en-US" sz="3600" dirty="0" err="1">
                <a:solidFill>
                  <a:schemeClr val="bg1"/>
                </a:solidFill>
              </a:rPr>
              <a:t>حاجة</a:t>
            </a:r>
            <a:r>
              <a:rPr lang="en-US" sz="3600" dirty="0">
                <a:solidFill>
                  <a:schemeClr val="bg1"/>
                </a:solidFill>
              </a:rPr>
              <a:t> </a:t>
            </a:r>
            <a:r>
              <a:rPr lang="en-US" sz="3600" dirty="0" err="1">
                <a:solidFill>
                  <a:schemeClr val="bg1"/>
                </a:solidFill>
              </a:rPr>
              <a:t>ملحة</a:t>
            </a:r>
            <a:r>
              <a:rPr lang="en-US" sz="3600" dirty="0">
                <a:solidFill>
                  <a:schemeClr val="bg1"/>
                </a:solidFill>
              </a:rPr>
              <a:t> </a:t>
            </a:r>
            <a:r>
              <a:rPr lang="en-US" sz="3600" dirty="0" err="1">
                <a:solidFill>
                  <a:schemeClr val="bg1"/>
                </a:solidFill>
              </a:rPr>
              <a:t>لمساحات</a:t>
            </a:r>
            <a:r>
              <a:rPr lang="en-US" sz="3600" dirty="0">
                <a:solidFill>
                  <a:schemeClr val="bg1"/>
                </a:solidFill>
              </a:rPr>
              <a:t> </a:t>
            </a:r>
            <a:r>
              <a:rPr lang="en-US" sz="3600" dirty="0" err="1">
                <a:solidFill>
                  <a:schemeClr val="bg1"/>
                </a:solidFill>
              </a:rPr>
              <a:t>عمل</a:t>
            </a:r>
            <a:r>
              <a:rPr lang="en-US" sz="3600" dirty="0">
                <a:solidFill>
                  <a:schemeClr val="bg1"/>
                </a:solidFill>
              </a:rPr>
              <a:t> </a:t>
            </a:r>
            <a:r>
              <a:rPr lang="en-US" sz="3600" dirty="0" err="1">
                <a:solidFill>
                  <a:schemeClr val="bg1"/>
                </a:solidFill>
              </a:rPr>
              <a:t>تعاونية</a:t>
            </a:r>
            <a:r>
              <a:rPr lang="en-US" sz="3600" dirty="0">
                <a:solidFill>
                  <a:schemeClr val="bg1"/>
                </a:solidFill>
              </a:rPr>
              <a:t> </a:t>
            </a:r>
            <a:r>
              <a:rPr lang="en-US" sz="3600" dirty="0" err="1">
                <a:solidFill>
                  <a:schemeClr val="bg1"/>
                </a:solidFill>
              </a:rPr>
              <a:t>بين</a:t>
            </a:r>
            <a:r>
              <a:rPr lang="en-US" sz="3600" dirty="0">
                <a:solidFill>
                  <a:schemeClr val="bg1"/>
                </a:solidFill>
              </a:rPr>
              <a:t> </a:t>
            </a:r>
            <a:r>
              <a:rPr lang="en-US" sz="3600" dirty="0" err="1">
                <a:solidFill>
                  <a:schemeClr val="bg1"/>
                </a:solidFill>
              </a:rPr>
              <a:t>الخبراء</a:t>
            </a:r>
            <a:r>
              <a:rPr lang="en-US" sz="3600" dirty="0">
                <a:solidFill>
                  <a:schemeClr val="bg1"/>
                </a:solidFill>
              </a:rPr>
              <a:t> </a:t>
            </a:r>
            <a:r>
              <a:rPr lang="en-US" sz="3600" dirty="0" err="1">
                <a:solidFill>
                  <a:schemeClr val="bg1"/>
                </a:solidFill>
              </a:rPr>
              <a:t>العراقيين</a:t>
            </a:r>
            <a:r>
              <a:rPr lang="en-US" sz="3600" dirty="0">
                <a:solidFill>
                  <a:schemeClr val="bg1"/>
                </a:solidFill>
              </a:rPr>
              <a:t> </a:t>
            </a:r>
            <a:r>
              <a:rPr lang="en-US" sz="3600" dirty="0" err="1">
                <a:solidFill>
                  <a:schemeClr val="bg1"/>
                </a:solidFill>
              </a:rPr>
              <a:t>داخل</a:t>
            </a:r>
            <a:r>
              <a:rPr lang="en-US" sz="3600" dirty="0">
                <a:solidFill>
                  <a:schemeClr val="bg1"/>
                </a:solidFill>
              </a:rPr>
              <a:t> </a:t>
            </a:r>
            <a:r>
              <a:rPr lang="en-US" sz="3600" dirty="0" err="1">
                <a:solidFill>
                  <a:schemeClr val="bg1"/>
                </a:solidFill>
              </a:rPr>
              <a:t>وخارج</a:t>
            </a:r>
            <a:r>
              <a:rPr lang="en-US" sz="3600" dirty="0">
                <a:solidFill>
                  <a:schemeClr val="bg1"/>
                </a:solidFill>
              </a:rPr>
              <a:t> </a:t>
            </a:r>
            <a:r>
              <a:rPr lang="en-US" sz="3600" dirty="0" err="1">
                <a:solidFill>
                  <a:schemeClr val="bg1"/>
                </a:solidFill>
              </a:rPr>
              <a:t>العراق</a:t>
            </a:r>
            <a:r>
              <a:rPr lang="en-US" sz="3600" dirty="0">
                <a:solidFill>
                  <a:schemeClr val="bg1"/>
                </a:solidFill>
              </a:rPr>
              <a:t> </a:t>
            </a:r>
            <a:r>
              <a:rPr lang="en-US" sz="3600" dirty="0" err="1">
                <a:solidFill>
                  <a:schemeClr val="bg1"/>
                </a:solidFill>
              </a:rPr>
              <a:t>والسلطات</a:t>
            </a:r>
            <a:r>
              <a:rPr lang="en-US" sz="3600" dirty="0">
                <a:solidFill>
                  <a:schemeClr val="bg1"/>
                </a:solidFill>
              </a:rPr>
              <a:t> </a:t>
            </a:r>
            <a:r>
              <a:rPr lang="en-US" sz="3600" dirty="0" err="1">
                <a:solidFill>
                  <a:schemeClr val="bg1"/>
                </a:solidFill>
              </a:rPr>
              <a:t>العليا</a:t>
            </a:r>
            <a:r>
              <a:rPr lang="en-US" sz="3600" dirty="0">
                <a:solidFill>
                  <a:schemeClr val="bg1"/>
                </a:solidFill>
              </a:rPr>
              <a:t> </a:t>
            </a:r>
            <a:r>
              <a:rPr lang="en-US" sz="3600" dirty="0" err="1">
                <a:solidFill>
                  <a:schemeClr val="bg1"/>
                </a:solidFill>
              </a:rPr>
              <a:t>في</a:t>
            </a:r>
            <a:r>
              <a:rPr lang="en-US" sz="3600" dirty="0">
                <a:solidFill>
                  <a:schemeClr val="bg1"/>
                </a:solidFill>
              </a:rPr>
              <a:t> </a:t>
            </a:r>
            <a:r>
              <a:rPr lang="en-US" sz="3600" dirty="0" err="1">
                <a:solidFill>
                  <a:schemeClr val="bg1"/>
                </a:solidFill>
              </a:rPr>
              <a:t>الحكومة</a:t>
            </a:r>
            <a:r>
              <a:rPr lang="en-US" sz="3600" dirty="0">
                <a:solidFill>
                  <a:schemeClr val="bg1"/>
                </a:solidFill>
              </a:rPr>
              <a:t> </a:t>
            </a:r>
            <a:r>
              <a:rPr lang="en-US" sz="3600" dirty="0" err="1">
                <a:solidFill>
                  <a:schemeClr val="bg1"/>
                </a:solidFill>
              </a:rPr>
              <a:t>العراقية</a:t>
            </a:r>
            <a:r>
              <a:rPr lang="en-US" sz="3600" dirty="0">
                <a:solidFill>
                  <a:schemeClr val="bg1"/>
                </a:solidFill>
              </a:rPr>
              <a:t> </a:t>
            </a:r>
            <a:r>
              <a:rPr lang="en-US" sz="3600" dirty="0" err="1">
                <a:solidFill>
                  <a:schemeClr val="bg1"/>
                </a:solidFill>
              </a:rPr>
              <a:t>لدراسة</a:t>
            </a:r>
            <a:r>
              <a:rPr lang="en-US" sz="3600" dirty="0">
                <a:solidFill>
                  <a:schemeClr val="bg1"/>
                </a:solidFill>
              </a:rPr>
              <a:t> </a:t>
            </a:r>
            <a:r>
              <a:rPr lang="en-US" sz="3600" dirty="0" err="1">
                <a:solidFill>
                  <a:schemeClr val="bg1"/>
                </a:solidFill>
              </a:rPr>
              <a:t>الوضع</a:t>
            </a:r>
            <a:r>
              <a:rPr lang="en-US" sz="3600" dirty="0">
                <a:solidFill>
                  <a:schemeClr val="bg1"/>
                </a:solidFill>
              </a:rPr>
              <a:t> </a:t>
            </a:r>
            <a:r>
              <a:rPr lang="en-US" sz="3600" dirty="0" err="1">
                <a:solidFill>
                  <a:schemeClr val="bg1"/>
                </a:solidFill>
              </a:rPr>
              <a:t>الحالي</a:t>
            </a:r>
            <a:r>
              <a:rPr lang="en-US" sz="3600" dirty="0">
                <a:solidFill>
                  <a:schemeClr val="bg1"/>
                </a:solidFill>
              </a:rPr>
              <a:t> </a:t>
            </a:r>
            <a:r>
              <a:rPr lang="en-US" sz="3600" dirty="0" err="1">
                <a:solidFill>
                  <a:schemeClr val="bg1"/>
                </a:solidFill>
              </a:rPr>
              <a:t>وإيجاد</a:t>
            </a:r>
            <a:r>
              <a:rPr lang="en-US" sz="3600" dirty="0">
                <a:solidFill>
                  <a:schemeClr val="bg1"/>
                </a:solidFill>
              </a:rPr>
              <a:t> </a:t>
            </a:r>
            <a:r>
              <a:rPr lang="en-US" sz="3600" dirty="0" err="1">
                <a:solidFill>
                  <a:schemeClr val="bg1"/>
                </a:solidFill>
              </a:rPr>
              <a:t>الحلول</a:t>
            </a:r>
            <a:r>
              <a:rPr lang="en-US" sz="3600" dirty="0">
                <a:solidFill>
                  <a:schemeClr val="bg1"/>
                </a:solidFill>
              </a:rPr>
              <a:t> </a:t>
            </a:r>
            <a:r>
              <a:rPr lang="en-US" sz="3600" dirty="0" err="1">
                <a:solidFill>
                  <a:schemeClr val="bg1"/>
                </a:solidFill>
              </a:rPr>
              <a:t>الممكنة</a:t>
            </a:r>
            <a:endParaRPr lang="en-US" sz="3600" dirty="0">
              <a:solidFill>
                <a:schemeClr val="bg1"/>
              </a:solidFill>
            </a:endParaRPr>
          </a:p>
        </p:txBody>
      </p:sp>
      <mc:AlternateContent xmlns:mc="http://schemas.openxmlformats.org/markup-compatibility/2006">
        <mc:Choice xmlns:am3d="http://schemas.microsoft.com/office/drawing/2017/model3d" xmlns="" Requires="am3d">
          <p:graphicFrame>
            <p:nvGraphicFramePr>
              <p:cNvPr id="2" name="3D Model 1" descr="Question Mark">
                <a:extLst>
                  <a:ext uri="{FF2B5EF4-FFF2-40B4-BE49-F238E27FC236}">
                    <a16:creationId xmlns:a16="http://schemas.microsoft.com/office/drawing/2014/main" id="{5EFC1283-4626-4789-9E7B-7659E8173D9A}"/>
                  </a:ext>
                </a:extLst>
              </p:cNvPr>
              <p:cNvGraphicFramePr>
                <a:graphicFrameLocks noChangeAspect="1"/>
              </p:cNvGraphicFramePr>
              <p:nvPr>
                <p:extLst>
                  <p:ext uri="{D42A27DB-BD31-4B8C-83A1-F6EECF244321}">
                    <p14:modId xmlns:p14="http://schemas.microsoft.com/office/powerpoint/2010/main" val="2900981230"/>
                  </p:ext>
                </p:extLst>
              </p:nvPr>
            </p:nvGraphicFramePr>
            <p:xfrm>
              <a:off x="5306910" y="200678"/>
              <a:ext cx="1679032" cy="2492585"/>
            </p:xfrm>
            <a:graphic>
              <a:graphicData uri="http://schemas.microsoft.com/office/drawing/2017/model3d">
                <am3d:model3d r:embed="rId2">
                  <am3d:spPr>
                    <a:xfrm>
                      <a:off x="0" y="0"/>
                      <a:ext cx="1679032" cy="2492585"/>
                    </a:xfrm>
                    <a:prstGeom prst="rect">
                      <a:avLst/>
                    </a:prstGeom>
                  </am3d:spPr>
                  <am3d:camera>
                    <am3d:pos x="0" y="0" z="58615274"/>
                    <am3d:up dx="0" dy="36000000" dz="0"/>
                    <am3d:lookAt x="0" y="0" z="0"/>
                    <am3d:perspective fov="2700000"/>
                  </am3d:camera>
                  <am3d:trans>
                    <am3d:meterPerModelUnit n="10675758" d="1000000"/>
                    <am3d:preTrans dx="-721111" dy="-18000000" dz="8896"/>
                    <am3d:scale>
                      <am3d:sx n="1000000" d="1000000"/>
                      <am3d:sy n="1000000" d="1000000"/>
                      <am3d:sz n="1000000" d="1000000"/>
                    </am3d:scale>
                    <am3d:rot ax="-208880" ay="1661686" az="-97175"/>
                    <am3d:postTrans dx="0" dy="0" dz="0"/>
                  </am3d:trans>
                  <am3d:raster rName="Office3DRenderer" rVer="16.0.8326">
                    <am3d:blip r:embed="rId3"/>
                  </am3d:raster>
                  <am3d:objViewport viewportSz="29945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Question Mark">
                <a:extLst>
                  <a:ext uri="{FF2B5EF4-FFF2-40B4-BE49-F238E27FC236}">
                    <a16:creationId xmlns:a16="http://schemas.microsoft.com/office/drawing/2014/main" id="{5EFC1283-4626-4789-9E7B-7659E8173D9A}"/>
                  </a:ext>
                </a:extLst>
              </p:cNvPr>
              <p:cNvPicPr>
                <a:picLocks noGrp="1" noRot="1" noChangeAspect="1" noMove="1" noResize="1" noEditPoints="1" noAdjustHandles="1" noChangeArrowheads="1" noChangeShapeType="1" noCrop="1"/>
              </p:cNvPicPr>
              <p:nvPr/>
            </p:nvPicPr>
            <p:blipFill>
              <a:blip r:embed="rId4"/>
              <a:stretch>
                <a:fillRect/>
              </a:stretch>
            </p:blipFill>
            <p:spPr>
              <a:xfrm>
                <a:off x="5306910" y="200678"/>
                <a:ext cx="1679032" cy="2492585"/>
              </a:xfrm>
              <a:prstGeom prst="rect">
                <a:avLst/>
              </a:prstGeom>
            </p:spPr>
          </p:pic>
        </mc:Fallback>
      </mc:AlternateContent>
    </p:spTree>
    <p:extLst>
      <p:ext uri="{BB962C8B-B14F-4D97-AF65-F5344CB8AC3E}">
        <p14:creationId xmlns:p14="http://schemas.microsoft.com/office/powerpoint/2010/main" val="3550050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4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2" name="TextBox 11">
            <a:extLst>
              <a:ext uri="{FF2B5EF4-FFF2-40B4-BE49-F238E27FC236}">
                <a16:creationId xmlns:a16="http://schemas.microsoft.com/office/drawing/2014/main" id="{8CBF2192-566B-459C-BC9B-817C5D1F08BC}"/>
              </a:ext>
            </a:extLst>
          </p:cNvPr>
          <p:cNvSpPr txBox="1"/>
          <p:nvPr/>
        </p:nvSpPr>
        <p:spPr>
          <a:xfrm>
            <a:off x="2972973" y="2527738"/>
            <a:ext cx="7695027" cy="646331"/>
          </a:xfrm>
          <a:prstGeom prst="rect">
            <a:avLst/>
          </a:prstGeom>
          <a:noFill/>
        </p:spPr>
        <p:txBody>
          <a:bodyPr wrap="square">
            <a:spAutoFit/>
          </a:bodyPr>
          <a:lstStyle/>
          <a:p>
            <a:r>
              <a:rPr lang="en-US" sz="3600" dirty="0">
                <a:solidFill>
                  <a:srgbClr val="FF0000"/>
                </a:solidFill>
                <a:latin typeface="Algerian" panose="04020705040A02060702" pitchFamily="82" charset="0"/>
              </a:rPr>
              <a:t>Thank you and stay safe</a:t>
            </a:r>
          </a:p>
        </p:txBody>
      </p:sp>
      <p:sp>
        <p:nvSpPr>
          <p:cNvPr id="14" name="TextBox 13">
            <a:extLst>
              <a:ext uri="{FF2B5EF4-FFF2-40B4-BE49-F238E27FC236}">
                <a16:creationId xmlns:a16="http://schemas.microsoft.com/office/drawing/2014/main" id="{99AA40D0-C343-4E56-9889-E06EED19405C}"/>
              </a:ext>
            </a:extLst>
          </p:cNvPr>
          <p:cNvSpPr txBox="1"/>
          <p:nvPr/>
        </p:nvSpPr>
        <p:spPr>
          <a:xfrm>
            <a:off x="3549749" y="3429000"/>
            <a:ext cx="6246054" cy="769441"/>
          </a:xfrm>
          <a:prstGeom prst="rect">
            <a:avLst/>
          </a:prstGeom>
          <a:noFill/>
        </p:spPr>
        <p:txBody>
          <a:bodyPr wrap="square">
            <a:spAutoFit/>
          </a:bodyPr>
          <a:lstStyle/>
          <a:p>
            <a:r>
              <a:rPr lang="en-US" sz="4400" dirty="0" err="1">
                <a:solidFill>
                  <a:srgbClr val="FF0000"/>
                </a:solidFill>
              </a:rPr>
              <a:t>شكراً</a:t>
            </a:r>
            <a:r>
              <a:rPr lang="en-US" sz="4400" dirty="0">
                <a:solidFill>
                  <a:srgbClr val="FF0000"/>
                </a:solidFill>
              </a:rPr>
              <a:t> </a:t>
            </a:r>
            <a:r>
              <a:rPr lang="en-US" sz="4400" dirty="0" err="1">
                <a:solidFill>
                  <a:srgbClr val="FF0000"/>
                </a:solidFill>
              </a:rPr>
              <a:t>لكم</a:t>
            </a:r>
            <a:r>
              <a:rPr lang="en-US" sz="4400" dirty="0">
                <a:solidFill>
                  <a:srgbClr val="FF0000"/>
                </a:solidFill>
              </a:rPr>
              <a:t> </a:t>
            </a:r>
            <a:r>
              <a:rPr lang="en-US" sz="4400" dirty="0" err="1">
                <a:solidFill>
                  <a:srgbClr val="FF0000"/>
                </a:solidFill>
              </a:rPr>
              <a:t>جميعاً</a:t>
            </a:r>
            <a:r>
              <a:rPr lang="en-US" sz="4400" dirty="0">
                <a:solidFill>
                  <a:srgbClr val="FF0000"/>
                </a:solidFill>
              </a:rPr>
              <a:t> </a:t>
            </a:r>
            <a:r>
              <a:rPr lang="en-US" sz="4400" dirty="0" err="1">
                <a:solidFill>
                  <a:srgbClr val="FF0000"/>
                </a:solidFill>
              </a:rPr>
              <a:t>وابقوا</a:t>
            </a:r>
            <a:r>
              <a:rPr lang="en-US" sz="4400" dirty="0">
                <a:solidFill>
                  <a:srgbClr val="FF0000"/>
                </a:solidFill>
              </a:rPr>
              <a:t> </a:t>
            </a:r>
            <a:r>
              <a:rPr lang="en-US" sz="4400" dirty="0" err="1">
                <a:solidFill>
                  <a:srgbClr val="FF0000"/>
                </a:solidFill>
              </a:rPr>
              <a:t>بأمان</a:t>
            </a:r>
            <a:endParaRPr lang="en-US" sz="4400" dirty="0">
              <a:solidFill>
                <a:srgbClr val="FF0000"/>
              </a:solidFill>
            </a:endParaRPr>
          </a:p>
        </p:txBody>
      </p:sp>
    </p:spTree>
    <p:extLst>
      <p:ext uri="{BB962C8B-B14F-4D97-AF65-F5344CB8AC3E}">
        <p14:creationId xmlns:p14="http://schemas.microsoft.com/office/powerpoint/2010/main" val="104145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2" name="Rectangle 31">
            <a:extLst>
              <a:ext uri="{FF2B5EF4-FFF2-40B4-BE49-F238E27FC236}">
                <a16:creationId xmlns:a16="http://schemas.microsoft.com/office/drawing/2014/main" id="{1D7998D5-357E-4EBB-A740-1B9B456DAD80}"/>
              </a:ext>
            </a:extLst>
          </p:cNvPr>
          <p:cNvSpPr/>
          <p:nvPr/>
        </p:nvSpPr>
        <p:spPr>
          <a:xfrm>
            <a:off x="-7089" y="6678004"/>
            <a:ext cx="5534035" cy="185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a:cs typeface="+mj-cs"/>
              </a:rPr>
              <a:t>https://www.migrationpolicy.org/topics/brain-drain-brain-gain</a:t>
            </a:r>
          </a:p>
        </p:txBody>
      </p:sp>
      <p:sp>
        <p:nvSpPr>
          <p:cNvPr id="34" name="TextBox 33">
            <a:extLst>
              <a:ext uri="{FF2B5EF4-FFF2-40B4-BE49-F238E27FC236}">
                <a16:creationId xmlns:a16="http://schemas.microsoft.com/office/drawing/2014/main" id="{5DBBD0B5-3A18-41C7-9865-9499A97AC9ED}"/>
              </a:ext>
            </a:extLst>
          </p:cNvPr>
          <p:cNvSpPr txBox="1"/>
          <p:nvPr/>
        </p:nvSpPr>
        <p:spPr>
          <a:xfrm>
            <a:off x="391141" y="176340"/>
            <a:ext cx="3761957" cy="1608133"/>
          </a:xfrm>
          <a:prstGeom prst="rect">
            <a:avLst/>
          </a:prstGeom>
          <a:noFill/>
        </p:spPr>
        <p:txBody>
          <a:bodyPr wrap="square" rtlCol="0">
            <a:spAutoFit/>
          </a:bodyPr>
          <a:lstStyle/>
          <a:p>
            <a:pPr>
              <a:spcBef>
                <a:spcPts val="60"/>
              </a:spcBef>
              <a:spcAft>
                <a:spcPts val="50"/>
              </a:spcAft>
              <a:tabLst>
                <a:tab pos="457200" algn="l"/>
              </a:tabLst>
            </a:pPr>
            <a:r>
              <a:rPr lang="en-US" sz="3200" b="1" dirty="0"/>
              <a:t>Brain Drain  </a:t>
            </a:r>
          </a:p>
          <a:p>
            <a:pPr>
              <a:spcBef>
                <a:spcPts val="60"/>
              </a:spcBef>
              <a:spcAft>
                <a:spcPts val="50"/>
              </a:spcAft>
              <a:tabLst>
                <a:tab pos="457200" algn="l"/>
              </a:tabLst>
            </a:pPr>
            <a:r>
              <a:rPr lang="en-US" sz="3200" b="1" dirty="0"/>
              <a:t> &amp; Brain Gain</a:t>
            </a:r>
            <a:r>
              <a:rPr lang="en-US" sz="3200" b="1" dirty="0">
                <a:effectLst>
                  <a:outerShdw blurRad="63500" dist="50800" algn="ctr" rotWithShape="0">
                    <a:srgbClr val="000000">
                      <a:alpha val="43137"/>
                    </a:srgbClr>
                  </a:outerShdw>
                </a:effectLst>
                <a:cs typeface="+mj-cs"/>
              </a:rPr>
              <a:t> </a:t>
            </a:r>
          </a:p>
          <a:p>
            <a:endParaRPr lang="en-US" sz="3200" dirty="0">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9557999" y="252165"/>
            <a:ext cx="2242860" cy="954107"/>
          </a:xfrm>
          <a:prstGeom prst="rect">
            <a:avLst/>
          </a:prstGeom>
          <a:noFill/>
        </p:spPr>
        <p:txBody>
          <a:bodyPr wrap="square" rtlCol="0">
            <a:spAutoFit/>
          </a:bodyPr>
          <a:lstStyle/>
          <a:p>
            <a:pPr algn="r"/>
            <a:r>
              <a:rPr lang="en-US" sz="2800" b="1" dirty="0" err="1"/>
              <a:t>هجرة</a:t>
            </a:r>
            <a:r>
              <a:rPr lang="en-US" sz="2800" b="1" dirty="0"/>
              <a:t> </a:t>
            </a:r>
            <a:r>
              <a:rPr lang="en-US" sz="2800" b="1" dirty="0" err="1"/>
              <a:t>الأدمغة</a:t>
            </a:r>
            <a:r>
              <a:rPr lang="en-US" sz="2800" b="1" dirty="0"/>
              <a:t> </a:t>
            </a:r>
            <a:r>
              <a:rPr lang="en-US" sz="2800" b="1" dirty="0" err="1"/>
              <a:t>واكتساب</a:t>
            </a:r>
            <a:r>
              <a:rPr lang="en-US" sz="2800" b="1" dirty="0"/>
              <a:t> </a:t>
            </a:r>
            <a:r>
              <a:rPr lang="en-US" sz="2800" b="1" dirty="0" err="1"/>
              <a:t>الأدمغة</a:t>
            </a:r>
            <a:endParaRPr lang="en-US" sz="2800" b="1" dirty="0">
              <a:cs typeface="+mj-cs"/>
            </a:endParaRPr>
          </a:p>
        </p:txBody>
      </p:sp>
      <p:sp>
        <p:nvSpPr>
          <p:cNvPr id="14" name="TextBox 13">
            <a:extLst>
              <a:ext uri="{FF2B5EF4-FFF2-40B4-BE49-F238E27FC236}">
                <a16:creationId xmlns:a16="http://schemas.microsoft.com/office/drawing/2014/main" id="{F5C17E7E-C157-4ACD-91D5-D4F1A5BD5B5B}"/>
              </a:ext>
            </a:extLst>
          </p:cNvPr>
          <p:cNvSpPr txBox="1"/>
          <p:nvPr/>
        </p:nvSpPr>
        <p:spPr>
          <a:xfrm>
            <a:off x="5943601" y="1343792"/>
            <a:ext cx="6141117" cy="2862322"/>
          </a:xfrm>
          <a:prstGeom prst="rect">
            <a:avLst/>
          </a:prstGeom>
          <a:noFill/>
        </p:spPr>
        <p:txBody>
          <a:bodyPr wrap="square">
            <a:spAutoFit/>
          </a:bodyPr>
          <a:lstStyle/>
          <a:p>
            <a:pPr algn="r"/>
            <a:r>
              <a:rPr lang="en-US" sz="3600" dirty="0" err="1">
                <a:solidFill>
                  <a:schemeClr val="bg1"/>
                </a:solidFill>
              </a:rPr>
              <a:t>يشير</a:t>
            </a:r>
            <a:r>
              <a:rPr lang="en-US" sz="3600" dirty="0">
                <a:solidFill>
                  <a:schemeClr val="bg1"/>
                </a:solidFill>
              </a:rPr>
              <a:t> </a:t>
            </a:r>
            <a:r>
              <a:rPr lang="en-US" sz="3600" dirty="0" err="1">
                <a:solidFill>
                  <a:schemeClr val="bg1"/>
                </a:solidFill>
              </a:rPr>
              <a:t>مصطلح</a:t>
            </a:r>
            <a:r>
              <a:rPr lang="en-US" sz="3600" dirty="0">
                <a:solidFill>
                  <a:schemeClr val="bg1"/>
                </a:solidFill>
              </a:rPr>
              <a:t> </a:t>
            </a:r>
            <a:r>
              <a:rPr lang="ar-SA" sz="3600" dirty="0">
                <a:solidFill>
                  <a:schemeClr val="bg1"/>
                </a:solidFill>
              </a:rPr>
              <a:t>"</a:t>
            </a:r>
            <a:r>
              <a:rPr lang="en-US" sz="3600" dirty="0" err="1">
                <a:solidFill>
                  <a:schemeClr val="bg1"/>
                </a:solidFill>
              </a:rPr>
              <a:t>هجرة</a:t>
            </a:r>
            <a:r>
              <a:rPr lang="en-US" sz="3600" dirty="0">
                <a:solidFill>
                  <a:schemeClr val="bg1"/>
                </a:solidFill>
              </a:rPr>
              <a:t> </a:t>
            </a:r>
            <a:r>
              <a:rPr lang="en-US" sz="3600" dirty="0" err="1">
                <a:solidFill>
                  <a:schemeClr val="bg1"/>
                </a:solidFill>
              </a:rPr>
              <a:t>الأدمغة</a:t>
            </a:r>
            <a:r>
              <a:rPr lang="en-US" sz="3600" dirty="0">
                <a:solidFill>
                  <a:schemeClr val="bg1"/>
                </a:solidFill>
              </a:rPr>
              <a:t> </a:t>
            </a:r>
            <a:r>
              <a:rPr lang="en-US" sz="3600" dirty="0" err="1">
                <a:solidFill>
                  <a:schemeClr val="bg1"/>
                </a:solidFill>
              </a:rPr>
              <a:t>واكتساب</a:t>
            </a:r>
            <a:r>
              <a:rPr lang="en-US" sz="3600" dirty="0">
                <a:solidFill>
                  <a:schemeClr val="bg1"/>
                </a:solidFill>
              </a:rPr>
              <a:t> </a:t>
            </a:r>
            <a:r>
              <a:rPr lang="en-US" sz="3600" dirty="0" err="1">
                <a:solidFill>
                  <a:schemeClr val="bg1"/>
                </a:solidFill>
              </a:rPr>
              <a:t>الأدمغة</a:t>
            </a:r>
            <a:r>
              <a:rPr lang="ar-SA" sz="3600" dirty="0">
                <a:solidFill>
                  <a:schemeClr val="bg1"/>
                </a:solidFill>
              </a:rPr>
              <a:t>"</a:t>
            </a:r>
            <a:r>
              <a:rPr lang="en-US" sz="3600" dirty="0">
                <a:solidFill>
                  <a:schemeClr val="bg1"/>
                </a:solidFill>
              </a:rPr>
              <a:t> </a:t>
            </a:r>
            <a:r>
              <a:rPr lang="en-US" sz="3600" dirty="0" err="1">
                <a:solidFill>
                  <a:schemeClr val="bg1"/>
                </a:solidFill>
              </a:rPr>
              <a:t>إلى</a:t>
            </a:r>
            <a:r>
              <a:rPr lang="en-US" sz="3600" dirty="0">
                <a:solidFill>
                  <a:schemeClr val="bg1"/>
                </a:solidFill>
              </a:rPr>
              <a:t> </a:t>
            </a:r>
            <a:r>
              <a:rPr lang="en-US" sz="3600" dirty="0" err="1">
                <a:solidFill>
                  <a:schemeClr val="bg1"/>
                </a:solidFill>
              </a:rPr>
              <a:t>حركة</a:t>
            </a:r>
            <a:r>
              <a:rPr lang="en-US" sz="3600" dirty="0">
                <a:solidFill>
                  <a:schemeClr val="bg1"/>
                </a:solidFill>
              </a:rPr>
              <a:t> </a:t>
            </a:r>
            <a:r>
              <a:rPr lang="en-US" sz="3600" dirty="0" err="1">
                <a:solidFill>
                  <a:schemeClr val="bg1"/>
                </a:solidFill>
              </a:rPr>
              <a:t>العمال</a:t>
            </a:r>
            <a:r>
              <a:rPr lang="en-US" sz="3600" dirty="0">
                <a:solidFill>
                  <a:schemeClr val="bg1"/>
                </a:solidFill>
              </a:rPr>
              <a:t> </a:t>
            </a:r>
            <a:r>
              <a:rPr lang="en-US" sz="3600" dirty="0" err="1">
                <a:solidFill>
                  <a:schemeClr val="bg1"/>
                </a:solidFill>
              </a:rPr>
              <a:t>المهرة</a:t>
            </a:r>
            <a:r>
              <a:rPr lang="en-US" sz="3600" dirty="0">
                <a:solidFill>
                  <a:schemeClr val="bg1"/>
                </a:solidFill>
              </a:rPr>
              <a:t> </a:t>
            </a:r>
            <a:r>
              <a:rPr lang="en-US" sz="3600" dirty="0" err="1">
                <a:solidFill>
                  <a:schemeClr val="bg1"/>
                </a:solidFill>
              </a:rPr>
              <a:t>على</a:t>
            </a:r>
            <a:r>
              <a:rPr lang="en-US" sz="3600" dirty="0">
                <a:solidFill>
                  <a:schemeClr val="bg1"/>
                </a:solidFill>
              </a:rPr>
              <a:t> </a:t>
            </a:r>
            <a:r>
              <a:rPr lang="en-US" sz="3600" dirty="0" err="1">
                <a:solidFill>
                  <a:schemeClr val="bg1"/>
                </a:solidFill>
              </a:rPr>
              <a:t>المستوى</a:t>
            </a:r>
            <a:r>
              <a:rPr lang="en-US" sz="3600" dirty="0">
                <a:solidFill>
                  <a:schemeClr val="bg1"/>
                </a:solidFill>
              </a:rPr>
              <a:t> </a:t>
            </a:r>
            <a:r>
              <a:rPr lang="en-US" sz="3600" dirty="0" err="1">
                <a:solidFill>
                  <a:schemeClr val="bg1"/>
                </a:solidFill>
              </a:rPr>
              <a:t>الدولي</a:t>
            </a:r>
            <a:r>
              <a:rPr lang="en-US" sz="3600" dirty="0">
                <a:solidFill>
                  <a:schemeClr val="bg1"/>
                </a:solidFill>
              </a:rPr>
              <a:t> </a:t>
            </a:r>
            <a:r>
              <a:rPr lang="en-US" sz="3600" dirty="0" err="1">
                <a:solidFill>
                  <a:schemeClr val="bg1"/>
                </a:solidFill>
              </a:rPr>
              <a:t>ويمثل</a:t>
            </a:r>
            <a:r>
              <a:rPr lang="en-US" sz="3600" dirty="0">
                <a:solidFill>
                  <a:schemeClr val="bg1"/>
                </a:solidFill>
              </a:rPr>
              <a:t> </a:t>
            </a:r>
            <a:r>
              <a:rPr lang="en-US" sz="3600" dirty="0" err="1">
                <a:solidFill>
                  <a:schemeClr val="bg1"/>
                </a:solidFill>
              </a:rPr>
              <a:t>اكتساب</a:t>
            </a:r>
            <a:r>
              <a:rPr lang="en-US" sz="3600" dirty="0">
                <a:solidFill>
                  <a:schemeClr val="bg1"/>
                </a:solidFill>
              </a:rPr>
              <a:t> </a:t>
            </a:r>
            <a:r>
              <a:rPr lang="en-US" sz="3600" dirty="0" err="1">
                <a:solidFill>
                  <a:schemeClr val="bg1"/>
                </a:solidFill>
              </a:rPr>
              <a:t>الأدمغة</a:t>
            </a:r>
            <a:r>
              <a:rPr lang="en-US" sz="3600" dirty="0">
                <a:solidFill>
                  <a:schemeClr val="bg1"/>
                </a:solidFill>
              </a:rPr>
              <a:t> </a:t>
            </a:r>
            <a:r>
              <a:rPr lang="en-US" sz="3600" dirty="0" err="1">
                <a:solidFill>
                  <a:schemeClr val="bg1"/>
                </a:solidFill>
              </a:rPr>
              <a:t>للبلدان</a:t>
            </a:r>
            <a:r>
              <a:rPr lang="en-US" sz="3600" dirty="0">
                <a:solidFill>
                  <a:schemeClr val="bg1"/>
                </a:solidFill>
              </a:rPr>
              <a:t> </a:t>
            </a:r>
            <a:r>
              <a:rPr lang="en-US" sz="3600" dirty="0" err="1">
                <a:solidFill>
                  <a:schemeClr val="bg1"/>
                </a:solidFill>
              </a:rPr>
              <a:t>التي</a:t>
            </a:r>
            <a:r>
              <a:rPr lang="en-US" sz="3600" dirty="0">
                <a:solidFill>
                  <a:schemeClr val="bg1"/>
                </a:solidFill>
              </a:rPr>
              <a:t> </a:t>
            </a:r>
            <a:r>
              <a:rPr lang="en-US" sz="3600" dirty="0" err="1">
                <a:solidFill>
                  <a:schemeClr val="bg1"/>
                </a:solidFill>
              </a:rPr>
              <a:t>تجني</a:t>
            </a:r>
            <a:r>
              <a:rPr lang="en-US" sz="3600" dirty="0">
                <a:solidFill>
                  <a:schemeClr val="bg1"/>
                </a:solidFill>
              </a:rPr>
              <a:t> </a:t>
            </a:r>
            <a:r>
              <a:rPr lang="en-US" sz="3600" dirty="0" err="1">
                <a:solidFill>
                  <a:schemeClr val="bg1"/>
                </a:solidFill>
              </a:rPr>
              <a:t>مهاراتها</a:t>
            </a:r>
            <a:r>
              <a:rPr lang="en-US" sz="3600" dirty="0">
                <a:solidFill>
                  <a:schemeClr val="bg1"/>
                </a:solidFill>
              </a:rPr>
              <a:t> </a:t>
            </a:r>
            <a:r>
              <a:rPr lang="en-US" sz="3600" dirty="0" err="1">
                <a:solidFill>
                  <a:schemeClr val="bg1"/>
                </a:solidFill>
              </a:rPr>
              <a:t>وخبراتها</a:t>
            </a:r>
            <a:r>
              <a:rPr lang="en-US" sz="3600" dirty="0">
                <a:solidFill>
                  <a:schemeClr val="bg1"/>
                </a:solidFill>
              </a:rPr>
              <a:t> </a:t>
            </a:r>
            <a:r>
              <a:rPr lang="en-US" sz="3600" dirty="0" err="1">
                <a:solidFill>
                  <a:schemeClr val="bg1"/>
                </a:solidFill>
              </a:rPr>
              <a:t>وهجرة</a:t>
            </a:r>
            <a:r>
              <a:rPr lang="en-US" sz="3600" dirty="0">
                <a:solidFill>
                  <a:schemeClr val="bg1"/>
                </a:solidFill>
              </a:rPr>
              <a:t> </a:t>
            </a:r>
            <a:r>
              <a:rPr lang="en-US" sz="3600" dirty="0" err="1">
                <a:solidFill>
                  <a:schemeClr val="bg1"/>
                </a:solidFill>
              </a:rPr>
              <a:t>العقول</a:t>
            </a:r>
            <a:r>
              <a:rPr lang="en-US" sz="3600" dirty="0">
                <a:solidFill>
                  <a:schemeClr val="bg1"/>
                </a:solidFill>
              </a:rPr>
              <a:t> </a:t>
            </a:r>
            <a:r>
              <a:rPr lang="en-US" sz="3600" dirty="0" err="1">
                <a:solidFill>
                  <a:schemeClr val="bg1"/>
                </a:solidFill>
              </a:rPr>
              <a:t>لبلدانها</a:t>
            </a:r>
            <a:r>
              <a:rPr lang="en-US" sz="3600" dirty="0">
                <a:solidFill>
                  <a:schemeClr val="bg1"/>
                </a:solidFill>
              </a:rPr>
              <a:t> </a:t>
            </a:r>
            <a:r>
              <a:rPr lang="en-US" sz="3600" dirty="0" err="1">
                <a:solidFill>
                  <a:schemeClr val="bg1"/>
                </a:solidFill>
              </a:rPr>
              <a:t>الأصلية</a:t>
            </a:r>
            <a:endParaRPr lang="en-US" sz="3600" dirty="0">
              <a:solidFill>
                <a:schemeClr val="bg1"/>
              </a:solidFill>
            </a:endParaRPr>
          </a:p>
        </p:txBody>
      </p:sp>
      <p:sp>
        <p:nvSpPr>
          <p:cNvPr id="16" name="TextBox 15">
            <a:extLst>
              <a:ext uri="{FF2B5EF4-FFF2-40B4-BE49-F238E27FC236}">
                <a16:creationId xmlns:a16="http://schemas.microsoft.com/office/drawing/2014/main" id="{309805CC-9BD1-49D3-A027-0B7B68F9D5FA}"/>
              </a:ext>
            </a:extLst>
          </p:cNvPr>
          <p:cNvSpPr txBox="1"/>
          <p:nvPr/>
        </p:nvSpPr>
        <p:spPr>
          <a:xfrm>
            <a:off x="211057" y="1263974"/>
            <a:ext cx="5534035" cy="5078313"/>
          </a:xfrm>
          <a:prstGeom prst="rect">
            <a:avLst/>
          </a:prstGeom>
          <a:noFill/>
        </p:spPr>
        <p:txBody>
          <a:bodyPr wrap="square">
            <a:spAutoFit/>
          </a:bodyPr>
          <a:lstStyle/>
          <a:p>
            <a:r>
              <a:rPr lang="en-US" sz="3600" dirty="0">
                <a:solidFill>
                  <a:schemeClr val="bg1"/>
                </a:solidFill>
              </a:rPr>
              <a:t>The terms “brain drain, and brain gain” refer to the movement of skilled workers at the international level and represents the brain gain of countries that reap their skills and experience and the brain drain of their countries of origin.</a:t>
            </a:r>
          </a:p>
        </p:txBody>
      </p:sp>
      <p:pic>
        <p:nvPicPr>
          <p:cNvPr id="5122" name="Picture 2" descr="Educated youth leaving the shores of Sri Lanka: Is it brain drain or brain  gain? | Daily FT">
            <a:extLst>
              <a:ext uri="{FF2B5EF4-FFF2-40B4-BE49-F238E27FC236}">
                <a16:creationId xmlns:a16="http://schemas.microsoft.com/office/drawing/2014/main" id="{F2D28FBA-791F-49BA-AC6B-571145DA2D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5450" y="4197486"/>
            <a:ext cx="6686551" cy="26616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90CB53-960A-4B22-9F13-6C2D904FFBEF}"/>
              </a:ext>
            </a:extLst>
          </p:cNvPr>
          <p:cNvSpPr/>
          <p:nvPr/>
        </p:nvSpPr>
        <p:spPr>
          <a:xfrm>
            <a:off x="5865798" y="1120954"/>
            <a:ext cx="350908" cy="30734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AC64326-E5AB-41B1-A94E-BC9F39C442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529" t="3641" r="18057" b="4977"/>
          <a:stretch/>
        </p:blipFill>
        <p:spPr>
          <a:xfrm>
            <a:off x="4882985" y="7585"/>
            <a:ext cx="2242860" cy="1111836"/>
          </a:xfrm>
          <a:prstGeom prst="rect">
            <a:avLst/>
          </a:prstGeom>
        </p:spPr>
      </p:pic>
      <mc:AlternateContent xmlns:mc="http://schemas.openxmlformats.org/markup-compatibility/2006">
        <mc:Choice xmlns:am3d="http://schemas.microsoft.com/office/drawing/2017/model3d" xmlns="" Requires="am3d">
          <p:graphicFrame>
            <p:nvGraphicFramePr>
              <p:cNvPr id="2" name="3D Model 1" descr="Head With Gears">
                <a:extLst>
                  <a:ext uri="{FF2B5EF4-FFF2-40B4-BE49-F238E27FC236}">
                    <a16:creationId xmlns:a16="http://schemas.microsoft.com/office/drawing/2014/main" id="{FF6277F0-8BB9-4D58-B2B9-203EF300439F}"/>
                  </a:ext>
                </a:extLst>
              </p:cNvPr>
              <p:cNvGraphicFramePr>
                <a:graphicFrameLocks noChangeAspect="1"/>
              </p:cNvGraphicFramePr>
              <p:nvPr>
                <p:extLst>
                  <p:ext uri="{D42A27DB-BD31-4B8C-83A1-F6EECF244321}">
                    <p14:modId xmlns:p14="http://schemas.microsoft.com/office/powerpoint/2010/main" val="3749246718"/>
                  </p:ext>
                </p:extLst>
              </p:nvPr>
            </p:nvGraphicFramePr>
            <p:xfrm>
              <a:off x="5935170" y="5737045"/>
              <a:ext cx="1006891" cy="1143625"/>
            </p:xfrm>
            <a:graphic>
              <a:graphicData uri="http://schemas.microsoft.com/office/drawing/2017/model3d">
                <am3d:model3d r:embed="rId4">
                  <am3d:spPr>
                    <a:xfrm>
                      <a:off x="0" y="0"/>
                      <a:ext cx="1006891" cy="1143625"/>
                    </a:xfrm>
                    <a:prstGeom prst="rect">
                      <a:avLst/>
                    </a:prstGeom>
                    <a:noFill/>
                  </am3d:spPr>
                  <am3d:camera>
                    <am3d:pos x="0" y="0" z="62689370"/>
                    <am3d:up dx="0" dy="36000000" dz="0"/>
                    <am3d:lookAt x="0" y="0" z="0"/>
                    <am3d:perspective fov="2700000"/>
                  </am3d:camera>
                  <am3d:trans>
                    <am3d:meterPerModelUnit n="119171" d="1000000"/>
                    <am3d:preTrans dx="-164765" dy="-18081215" dz="-21786"/>
                    <am3d:scale>
                      <am3d:sx n="1000000" d="1000000"/>
                      <am3d:sy n="1000000" d="1000000"/>
                      <am3d:sz n="1000000" d="1000000"/>
                    </am3d:scale>
                    <am3d:rot/>
                    <am3d:postTrans dx="0" dy="0" dz="0"/>
                  </am3d:trans>
                  <am3d:raster rName="Office3DRenderer" rVer="16.0.8326">
                    <am3d:blip r:embed="rId5"/>
                  </am3d:raster>
                  <am3d:objViewport viewportSz="16337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Head With Gears">
                <a:extLst>
                  <a:ext uri="{FF2B5EF4-FFF2-40B4-BE49-F238E27FC236}">
                    <a16:creationId xmlns:a16="http://schemas.microsoft.com/office/drawing/2014/main" id="{FF6277F0-8BB9-4D58-B2B9-203EF300439F}"/>
                  </a:ext>
                </a:extLst>
              </p:cNvPr>
              <p:cNvPicPr>
                <a:picLocks noGrp="1" noRot="1" noChangeAspect="1" noMove="1" noResize="1" noEditPoints="1" noAdjustHandles="1" noChangeArrowheads="1" noChangeShapeType="1" noCrop="1"/>
              </p:cNvPicPr>
              <p:nvPr/>
            </p:nvPicPr>
            <p:blipFill>
              <a:blip r:embed="rId6"/>
              <a:stretch>
                <a:fillRect/>
              </a:stretch>
            </p:blipFill>
            <p:spPr>
              <a:xfrm>
                <a:off x="5935170" y="5737045"/>
                <a:ext cx="1006891" cy="1143625"/>
              </a:xfrm>
              <a:prstGeom prst="rect">
                <a:avLst/>
              </a:prstGeom>
              <a:noFill/>
            </p:spPr>
          </p:pic>
        </mc:Fallback>
      </mc:AlternateContent>
    </p:spTree>
    <p:extLst>
      <p:ext uri="{BB962C8B-B14F-4D97-AF65-F5344CB8AC3E}">
        <p14:creationId xmlns:p14="http://schemas.microsoft.com/office/powerpoint/2010/main" val="355246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4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2" name="Rectangle 31">
            <a:extLst>
              <a:ext uri="{FF2B5EF4-FFF2-40B4-BE49-F238E27FC236}">
                <a16:creationId xmlns:a16="http://schemas.microsoft.com/office/drawing/2014/main" id="{1D7998D5-357E-4EBB-A740-1B9B456DAD80}"/>
              </a:ext>
            </a:extLst>
          </p:cNvPr>
          <p:cNvSpPr/>
          <p:nvPr/>
        </p:nvSpPr>
        <p:spPr>
          <a:xfrm>
            <a:off x="-7089" y="6625854"/>
            <a:ext cx="3876327" cy="2381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a:cs typeface="+mj-cs"/>
              </a:rPr>
              <a:t>https://www.alaraby.co.uk/society/</a:t>
            </a:r>
          </a:p>
        </p:txBody>
      </p:sp>
      <p:sp>
        <p:nvSpPr>
          <p:cNvPr id="34" name="TextBox 33">
            <a:extLst>
              <a:ext uri="{FF2B5EF4-FFF2-40B4-BE49-F238E27FC236}">
                <a16:creationId xmlns:a16="http://schemas.microsoft.com/office/drawing/2014/main" id="{5DBBD0B5-3A18-41C7-9865-9499A97AC9ED}"/>
              </a:ext>
            </a:extLst>
          </p:cNvPr>
          <p:cNvSpPr txBox="1"/>
          <p:nvPr/>
        </p:nvSpPr>
        <p:spPr>
          <a:xfrm>
            <a:off x="-7089" y="420462"/>
            <a:ext cx="3876327" cy="646331"/>
          </a:xfrm>
          <a:prstGeom prst="rect">
            <a:avLst/>
          </a:prstGeom>
          <a:noFill/>
        </p:spPr>
        <p:txBody>
          <a:bodyPr wrap="square" rtlCol="0">
            <a:spAutoFit/>
          </a:bodyPr>
          <a:lstStyle/>
          <a:p>
            <a:r>
              <a:rPr lang="en-US" sz="3600" b="1" dirty="0"/>
              <a:t>Population Growth</a:t>
            </a:r>
            <a:endParaRPr lang="en-US" b="1" dirty="0">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8459612" y="385259"/>
            <a:ext cx="3026428" cy="769441"/>
          </a:xfrm>
          <a:prstGeom prst="rect">
            <a:avLst/>
          </a:prstGeom>
          <a:noFill/>
        </p:spPr>
        <p:txBody>
          <a:bodyPr wrap="square" rtlCol="0">
            <a:spAutoFit/>
          </a:bodyPr>
          <a:lstStyle/>
          <a:p>
            <a:pPr algn="r"/>
            <a:r>
              <a:rPr lang="ar-SA" sz="4400" b="1" dirty="0"/>
              <a:t>النمو السكاني</a:t>
            </a:r>
            <a:endParaRPr lang="en-US" sz="4400" b="1" dirty="0">
              <a:cs typeface="+mj-cs"/>
            </a:endParaRPr>
          </a:p>
        </p:txBody>
      </p:sp>
      <p:pic>
        <p:nvPicPr>
          <p:cNvPr id="2052" name="Picture 4" descr="Population of Iraq 2019 - PopulationPyramid.net">
            <a:extLst>
              <a:ext uri="{FF2B5EF4-FFF2-40B4-BE49-F238E27FC236}">
                <a16:creationId xmlns:a16="http://schemas.microsoft.com/office/drawing/2014/main" id="{666F4C70-BEFB-46DD-977C-F72A05A76D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347" y="1343792"/>
            <a:ext cx="4359595" cy="44050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crease Population Glyph Style Vector Icon Stock Vector (Royalty Free)  1673737672">
            <a:extLst>
              <a:ext uri="{FF2B5EF4-FFF2-40B4-BE49-F238E27FC236}">
                <a16:creationId xmlns:a16="http://schemas.microsoft.com/office/drawing/2014/main" id="{AABB76C6-40FF-4E3A-8FF2-DD7823B4276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43137" y="7584"/>
            <a:ext cx="3171041" cy="11015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C95A06-5381-4B5D-950F-3B159A2A3110}"/>
              </a:ext>
            </a:extLst>
          </p:cNvPr>
          <p:cNvSpPr txBox="1"/>
          <p:nvPr/>
        </p:nvSpPr>
        <p:spPr>
          <a:xfrm>
            <a:off x="38389" y="1169266"/>
            <a:ext cx="4032957" cy="5262979"/>
          </a:xfrm>
          <a:prstGeom prst="rect">
            <a:avLst/>
          </a:prstGeom>
          <a:noFill/>
        </p:spPr>
        <p:txBody>
          <a:bodyPr wrap="square">
            <a:spAutoFit/>
          </a:bodyPr>
          <a:lstStyle/>
          <a:p>
            <a:r>
              <a:rPr lang="en-US" sz="2800" dirty="0">
                <a:solidFill>
                  <a:schemeClr val="bg1"/>
                </a:solidFill>
              </a:rPr>
              <a:t>Annual population growth rates are still at their normal rates, ranging between 2.5 and 2.6 percent, and sometimes increase to 2.7 percent. The population of Iraq increases between 850,000 to one million people annually, and the number is expected to reach 50 million in 2030.</a:t>
            </a:r>
          </a:p>
        </p:txBody>
      </p:sp>
      <p:sp>
        <p:nvSpPr>
          <p:cNvPr id="17" name="TextBox 16">
            <a:extLst>
              <a:ext uri="{FF2B5EF4-FFF2-40B4-BE49-F238E27FC236}">
                <a16:creationId xmlns:a16="http://schemas.microsoft.com/office/drawing/2014/main" id="{7BEE9C02-9C64-4E86-93DC-C6B49C7D9798}"/>
              </a:ext>
            </a:extLst>
          </p:cNvPr>
          <p:cNvSpPr txBox="1"/>
          <p:nvPr/>
        </p:nvSpPr>
        <p:spPr>
          <a:xfrm>
            <a:off x="8532685" y="1509009"/>
            <a:ext cx="3591482" cy="4401205"/>
          </a:xfrm>
          <a:prstGeom prst="rect">
            <a:avLst/>
          </a:prstGeom>
          <a:noFill/>
        </p:spPr>
        <p:txBody>
          <a:bodyPr wrap="square">
            <a:spAutoFit/>
          </a:bodyPr>
          <a:lstStyle/>
          <a:p>
            <a:pPr algn="r"/>
            <a:r>
              <a:rPr lang="ar-SA" sz="2800" dirty="0">
                <a:solidFill>
                  <a:schemeClr val="bg1"/>
                </a:solidFill>
              </a:rPr>
              <a:t>نسب النمو السكانية السنوية ما زالت عند معدلاتها الطبيعية، وتتراوح بين 2.5 و 2.6 في المائة، وتزيد في بعض الاحيان إلى 2.7 في المائة.</a:t>
            </a:r>
          </a:p>
          <a:p>
            <a:pPr algn="r"/>
            <a:r>
              <a:rPr lang="ar-SA" sz="2800" dirty="0">
                <a:solidFill>
                  <a:schemeClr val="bg1"/>
                </a:solidFill>
              </a:rPr>
              <a:t>فإن عدد سكان العراق يزيد ما بين 850 الفاً إلى مليون نسمة سنويا، ويتوقع وصول العدد إلى 50 مليون نسمة في عام 2030"</a:t>
            </a:r>
            <a:endParaRPr lang="en-US" sz="2800" dirty="0">
              <a:solidFill>
                <a:schemeClr val="bg1"/>
              </a:solidFill>
            </a:endParaRPr>
          </a:p>
        </p:txBody>
      </p:sp>
    </p:spTree>
    <p:extLst>
      <p:ext uri="{BB962C8B-B14F-4D97-AF65-F5344CB8AC3E}">
        <p14:creationId xmlns:p14="http://schemas.microsoft.com/office/powerpoint/2010/main" val="362423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13" name="Freeform: Shape 212">
            <a:extLst>
              <a:ext uri="{FF2B5EF4-FFF2-40B4-BE49-F238E27FC236}">
                <a16:creationId xmlns:a16="http://schemas.microsoft.com/office/drawing/2014/main" id="{E62BBE25-D6D2-4E22-AEFA-9B860AD7CE05}"/>
              </a:ext>
            </a:extLst>
          </p:cNvPr>
          <p:cNvSpPr/>
          <p:nvPr/>
        </p:nvSpPr>
        <p:spPr>
          <a:xfrm flipH="1" flipV="1">
            <a:off x="7381254" y="3941946"/>
            <a:ext cx="590550" cy="1419225"/>
          </a:xfrm>
          <a:custGeom>
            <a:avLst/>
            <a:gdLst>
              <a:gd name="connsiteX0" fmla="*/ 599027 w 590550"/>
              <a:gd name="connsiteY0" fmla="*/ 0 h 1419225"/>
              <a:gd name="connsiteX1" fmla="*/ 0 w 590550"/>
              <a:gd name="connsiteY1" fmla="*/ 0 h 1419225"/>
              <a:gd name="connsiteX2" fmla="*/ 0 w 590550"/>
              <a:gd name="connsiteY2" fmla="*/ 1421225 h 1419225"/>
            </a:gdLst>
            <a:ahLst/>
            <a:cxnLst>
              <a:cxn ang="0">
                <a:pos x="connsiteX0" y="connsiteY0"/>
              </a:cxn>
              <a:cxn ang="0">
                <a:pos x="connsiteX1" y="connsiteY1"/>
              </a:cxn>
              <a:cxn ang="0">
                <a:pos x="connsiteX2" y="connsiteY2"/>
              </a:cxn>
            </a:cxnLst>
            <a:rect l="l" t="t" r="r" b="b"/>
            <a:pathLst>
              <a:path w="590550" h="1419225">
                <a:moveTo>
                  <a:pt x="599027" y="0"/>
                </a:moveTo>
                <a:lnTo>
                  <a:pt x="0" y="0"/>
                </a:lnTo>
                <a:lnTo>
                  <a:pt x="0" y="1421225"/>
                </a:lnTo>
              </a:path>
            </a:pathLst>
          </a:custGeom>
          <a:noFill/>
          <a:ln w="13581" cap="rnd">
            <a:solidFill>
              <a:srgbClr val="9094A8"/>
            </a:solidFill>
            <a:prstDash val="solid"/>
            <a:round/>
          </a:ln>
        </p:spPr>
        <p:txBody>
          <a:bodyPr rtlCol="0" anchor="ctr"/>
          <a:lstStyle/>
          <a:p>
            <a:endParaRPr lang="en-US">
              <a:cs typeface="+mj-cs"/>
            </a:endParaRPr>
          </a:p>
        </p:txBody>
      </p:sp>
      <p:sp>
        <p:nvSpPr>
          <p:cNvPr id="214" name="Freeform: Shape 213">
            <a:extLst>
              <a:ext uri="{FF2B5EF4-FFF2-40B4-BE49-F238E27FC236}">
                <a16:creationId xmlns:a16="http://schemas.microsoft.com/office/drawing/2014/main" id="{631DFFDA-3BAD-4E26-8E32-00E74CCA1A84}"/>
              </a:ext>
            </a:extLst>
          </p:cNvPr>
          <p:cNvSpPr/>
          <p:nvPr/>
        </p:nvSpPr>
        <p:spPr>
          <a:xfrm flipV="1">
            <a:off x="6758166" y="4710192"/>
            <a:ext cx="1171575" cy="9525"/>
          </a:xfrm>
          <a:custGeom>
            <a:avLst/>
            <a:gdLst>
              <a:gd name="connsiteX0" fmla="*/ 0 w 1171575"/>
              <a:gd name="connsiteY0" fmla="*/ 0 h 0"/>
              <a:gd name="connsiteX1" fmla="*/ 1171575 w 1171575"/>
              <a:gd name="connsiteY1" fmla="*/ 0 h 0"/>
            </a:gdLst>
            <a:ahLst/>
            <a:cxnLst>
              <a:cxn ang="0">
                <a:pos x="connsiteX0" y="connsiteY0"/>
              </a:cxn>
              <a:cxn ang="0">
                <a:pos x="connsiteX1" y="connsiteY1"/>
              </a:cxn>
            </a:cxnLst>
            <a:rect l="l" t="t" r="r" b="b"/>
            <a:pathLst>
              <a:path w="1171575">
                <a:moveTo>
                  <a:pt x="0" y="0"/>
                </a:moveTo>
                <a:lnTo>
                  <a:pt x="1171575" y="0"/>
                </a:lnTo>
              </a:path>
            </a:pathLst>
          </a:custGeom>
          <a:ln w="13581" cap="rnd">
            <a:solidFill>
              <a:srgbClr val="9094A8"/>
            </a:solidFill>
            <a:prstDash val="solid"/>
            <a:round/>
          </a:ln>
        </p:spPr>
        <p:txBody>
          <a:bodyPr rtlCol="0" anchor="ctr"/>
          <a:lstStyle/>
          <a:p>
            <a:endParaRPr lang="en-US">
              <a:cs typeface="+mj-cs"/>
            </a:endParaRPr>
          </a:p>
        </p:txBody>
      </p:sp>
      <p:grpSp>
        <p:nvGrpSpPr>
          <p:cNvPr id="244" name="Group 243">
            <a:extLst>
              <a:ext uri="{FF2B5EF4-FFF2-40B4-BE49-F238E27FC236}">
                <a16:creationId xmlns:a16="http://schemas.microsoft.com/office/drawing/2014/main" id="{929F106E-21B7-402B-BA32-420CB659A3B5}"/>
              </a:ext>
            </a:extLst>
          </p:cNvPr>
          <p:cNvGrpSpPr/>
          <p:nvPr/>
        </p:nvGrpSpPr>
        <p:grpSpPr>
          <a:xfrm>
            <a:off x="6871163" y="4960874"/>
            <a:ext cx="971550" cy="971550"/>
            <a:chOff x="6871163" y="4960874"/>
            <a:chExt cx="971550" cy="971550"/>
          </a:xfrm>
        </p:grpSpPr>
        <p:sp>
          <p:nvSpPr>
            <p:cNvPr id="217" name="Freeform: Shape 216">
              <a:extLst>
                <a:ext uri="{FF2B5EF4-FFF2-40B4-BE49-F238E27FC236}">
                  <a16:creationId xmlns:a16="http://schemas.microsoft.com/office/drawing/2014/main" id="{ECE3A2B1-1A6B-42A7-BA3E-7F0F362DC3E8}"/>
                </a:ext>
              </a:extLst>
            </p:cNvPr>
            <p:cNvSpPr/>
            <p:nvPr/>
          </p:nvSpPr>
          <p:spPr>
            <a:xfrm flipV="1">
              <a:off x="6919710" y="5017088"/>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851022"/>
            </a:solidFill>
            <a:ln w="9525" cap="flat">
              <a:noFill/>
              <a:prstDash val="solid"/>
              <a:miter/>
            </a:ln>
          </p:spPr>
          <p:txBody>
            <a:bodyPr rtlCol="0" anchor="ctr"/>
            <a:lstStyle/>
            <a:p>
              <a:endParaRPr lang="en-US">
                <a:cs typeface="+mj-cs"/>
              </a:endParaRPr>
            </a:p>
          </p:txBody>
        </p:sp>
        <p:sp>
          <p:nvSpPr>
            <p:cNvPr id="218" name="Freeform: Shape 217">
              <a:extLst>
                <a:ext uri="{FF2B5EF4-FFF2-40B4-BE49-F238E27FC236}">
                  <a16:creationId xmlns:a16="http://schemas.microsoft.com/office/drawing/2014/main" id="{9268B033-E459-401B-A941-FB4C59EAFEE9}"/>
                </a:ext>
              </a:extLst>
            </p:cNvPr>
            <p:cNvSpPr/>
            <p:nvPr/>
          </p:nvSpPr>
          <p:spPr>
            <a:xfrm flipV="1">
              <a:off x="6871163" y="496087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851022"/>
            </a:solidFill>
            <a:ln w="13581" cap="rnd">
              <a:solidFill>
                <a:srgbClr val="FFFFFF"/>
              </a:solidFill>
              <a:prstDash val="solid"/>
              <a:round/>
            </a:ln>
          </p:spPr>
          <p:txBody>
            <a:bodyPr rtlCol="0" anchor="ctr"/>
            <a:lstStyle/>
            <a:p>
              <a:endParaRPr lang="en-US">
                <a:cs typeface="+mj-cs"/>
              </a:endParaRPr>
            </a:p>
          </p:txBody>
        </p:sp>
        <p:sp>
          <p:nvSpPr>
            <p:cNvPr id="219" name="Freeform: Shape 218">
              <a:extLst>
                <a:ext uri="{FF2B5EF4-FFF2-40B4-BE49-F238E27FC236}">
                  <a16:creationId xmlns:a16="http://schemas.microsoft.com/office/drawing/2014/main" id="{628CAEEC-B9EA-42A8-9B94-D2CF63FC9ADE}"/>
                </a:ext>
              </a:extLst>
            </p:cNvPr>
            <p:cNvSpPr/>
            <p:nvPr/>
          </p:nvSpPr>
          <p:spPr>
            <a:xfrm rot="10800000" flipV="1">
              <a:off x="6919554" y="5017210"/>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r>
                <a:rPr lang="en-US" b="1" dirty="0">
                  <a:cs typeface="+mj-cs"/>
                </a:rPr>
                <a:t>   40%</a:t>
              </a:r>
              <a:endParaRPr lang="en-US" dirty="0">
                <a:cs typeface="+mj-cs"/>
              </a:endParaRPr>
            </a:p>
          </p:txBody>
        </p:sp>
      </p:grpSp>
      <p:sp>
        <p:nvSpPr>
          <p:cNvPr id="224" name="Freeform: Shape 223">
            <a:extLst>
              <a:ext uri="{FF2B5EF4-FFF2-40B4-BE49-F238E27FC236}">
                <a16:creationId xmlns:a16="http://schemas.microsoft.com/office/drawing/2014/main" id="{8A75EDF2-9E7F-4037-89CC-C879C2CBA0CA}"/>
              </a:ext>
            </a:extLst>
          </p:cNvPr>
          <p:cNvSpPr/>
          <p:nvPr/>
        </p:nvSpPr>
        <p:spPr>
          <a:xfrm flipH="1" flipV="1">
            <a:off x="9821700" y="4048525"/>
            <a:ext cx="590550" cy="1419225"/>
          </a:xfrm>
          <a:custGeom>
            <a:avLst/>
            <a:gdLst>
              <a:gd name="connsiteX0" fmla="*/ 598932 w 590550"/>
              <a:gd name="connsiteY0" fmla="*/ 0 h 1419225"/>
              <a:gd name="connsiteX1" fmla="*/ 0 w 590550"/>
              <a:gd name="connsiteY1" fmla="*/ 0 h 1419225"/>
              <a:gd name="connsiteX2" fmla="*/ 0 w 590550"/>
              <a:gd name="connsiteY2" fmla="*/ 1421225 h 1419225"/>
            </a:gdLst>
            <a:ahLst/>
            <a:cxnLst>
              <a:cxn ang="0">
                <a:pos x="connsiteX0" y="connsiteY0"/>
              </a:cxn>
              <a:cxn ang="0">
                <a:pos x="connsiteX1" y="connsiteY1"/>
              </a:cxn>
              <a:cxn ang="0">
                <a:pos x="connsiteX2" y="connsiteY2"/>
              </a:cxn>
            </a:cxnLst>
            <a:rect l="l" t="t" r="r" b="b"/>
            <a:pathLst>
              <a:path w="590550" h="1419225">
                <a:moveTo>
                  <a:pt x="598932" y="0"/>
                </a:moveTo>
                <a:lnTo>
                  <a:pt x="0" y="0"/>
                </a:lnTo>
                <a:lnTo>
                  <a:pt x="0" y="1421225"/>
                </a:lnTo>
              </a:path>
            </a:pathLst>
          </a:custGeom>
          <a:noFill/>
          <a:ln w="13581" cap="rnd">
            <a:solidFill>
              <a:srgbClr val="9094A8"/>
            </a:solidFill>
            <a:prstDash val="solid"/>
            <a:round/>
          </a:ln>
        </p:spPr>
        <p:txBody>
          <a:bodyPr rtlCol="0" anchor="ctr"/>
          <a:lstStyle/>
          <a:p>
            <a:endParaRPr lang="en-US">
              <a:cs typeface="+mj-cs"/>
            </a:endParaRPr>
          </a:p>
        </p:txBody>
      </p:sp>
      <p:sp>
        <p:nvSpPr>
          <p:cNvPr id="225" name="Freeform: Shape 224">
            <a:extLst>
              <a:ext uri="{FF2B5EF4-FFF2-40B4-BE49-F238E27FC236}">
                <a16:creationId xmlns:a16="http://schemas.microsoft.com/office/drawing/2014/main" id="{E942DD57-9BF9-4D6D-A4AF-42798E8CFDE6}"/>
              </a:ext>
            </a:extLst>
          </p:cNvPr>
          <p:cNvSpPr/>
          <p:nvPr/>
        </p:nvSpPr>
        <p:spPr>
          <a:xfrm flipV="1">
            <a:off x="9281148" y="4287732"/>
            <a:ext cx="1057275" cy="438150"/>
          </a:xfrm>
          <a:custGeom>
            <a:avLst/>
            <a:gdLst>
              <a:gd name="connsiteX0" fmla="*/ 0 w 1057275"/>
              <a:gd name="connsiteY0" fmla="*/ 0 h 438150"/>
              <a:gd name="connsiteX1" fmla="*/ 1062323 w 1057275"/>
              <a:gd name="connsiteY1" fmla="*/ 0 h 438150"/>
              <a:gd name="connsiteX2" fmla="*/ 1062323 w 1057275"/>
              <a:gd name="connsiteY2" fmla="*/ 443865 h 438150"/>
              <a:gd name="connsiteX3" fmla="*/ 0 w 1057275"/>
              <a:gd name="connsiteY3" fmla="*/ 443865 h 438150"/>
            </a:gdLst>
            <a:ahLst/>
            <a:cxnLst>
              <a:cxn ang="0">
                <a:pos x="connsiteX0" y="connsiteY0"/>
              </a:cxn>
              <a:cxn ang="0">
                <a:pos x="connsiteX1" y="connsiteY1"/>
              </a:cxn>
              <a:cxn ang="0">
                <a:pos x="connsiteX2" y="connsiteY2"/>
              </a:cxn>
              <a:cxn ang="0">
                <a:pos x="connsiteX3" y="connsiteY3"/>
              </a:cxn>
            </a:cxnLst>
            <a:rect l="l" t="t" r="r" b="b"/>
            <a:pathLst>
              <a:path w="1057275" h="438150">
                <a:moveTo>
                  <a:pt x="0" y="0"/>
                </a:moveTo>
                <a:lnTo>
                  <a:pt x="1062323" y="0"/>
                </a:lnTo>
                <a:lnTo>
                  <a:pt x="1062323" y="443865"/>
                </a:lnTo>
                <a:lnTo>
                  <a:pt x="0" y="443865"/>
                </a:lnTo>
                <a:close/>
              </a:path>
            </a:pathLst>
          </a:custGeom>
          <a:noFill/>
          <a:ln w="9525" cap="flat">
            <a:noFill/>
            <a:prstDash val="solid"/>
            <a:miter/>
          </a:ln>
        </p:spPr>
        <p:txBody>
          <a:bodyPr rtlCol="0" anchor="ctr"/>
          <a:lstStyle/>
          <a:p>
            <a:endParaRPr lang="en-US">
              <a:cs typeface="+mj-cs"/>
            </a:endParaRPr>
          </a:p>
        </p:txBody>
      </p:sp>
      <p:sp>
        <p:nvSpPr>
          <p:cNvPr id="226" name="Freeform: Shape 225">
            <a:extLst>
              <a:ext uri="{FF2B5EF4-FFF2-40B4-BE49-F238E27FC236}">
                <a16:creationId xmlns:a16="http://schemas.microsoft.com/office/drawing/2014/main" id="{2CAE26AB-5418-4CF7-94CF-2A06F7B4362C}"/>
              </a:ext>
            </a:extLst>
          </p:cNvPr>
          <p:cNvSpPr/>
          <p:nvPr/>
        </p:nvSpPr>
        <p:spPr>
          <a:xfrm flipV="1">
            <a:off x="9190089" y="4710192"/>
            <a:ext cx="1162050" cy="9525"/>
          </a:xfrm>
          <a:custGeom>
            <a:avLst/>
            <a:gdLst>
              <a:gd name="connsiteX0" fmla="*/ 0 w 1162050"/>
              <a:gd name="connsiteY0" fmla="*/ 0 h 0"/>
              <a:gd name="connsiteX1" fmla="*/ 1171480 w 1162050"/>
              <a:gd name="connsiteY1" fmla="*/ 0 h 0"/>
            </a:gdLst>
            <a:ahLst/>
            <a:cxnLst>
              <a:cxn ang="0">
                <a:pos x="connsiteX0" y="connsiteY0"/>
              </a:cxn>
              <a:cxn ang="0">
                <a:pos x="connsiteX1" y="connsiteY1"/>
              </a:cxn>
            </a:cxnLst>
            <a:rect l="l" t="t" r="r" b="b"/>
            <a:pathLst>
              <a:path w="1162050">
                <a:moveTo>
                  <a:pt x="0" y="0"/>
                </a:moveTo>
                <a:lnTo>
                  <a:pt x="1171480" y="0"/>
                </a:lnTo>
              </a:path>
            </a:pathLst>
          </a:custGeom>
          <a:ln w="13581" cap="rnd">
            <a:solidFill>
              <a:srgbClr val="9094A8"/>
            </a:solidFill>
            <a:prstDash val="solid"/>
            <a:round/>
          </a:ln>
        </p:spPr>
        <p:txBody>
          <a:bodyPr rtlCol="0" anchor="ctr"/>
          <a:lstStyle/>
          <a:p>
            <a:endParaRPr lang="en-US">
              <a:cs typeface="+mj-cs"/>
            </a:endParaRPr>
          </a:p>
        </p:txBody>
      </p:sp>
      <p:grpSp>
        <p:nvGrpSpPr>
          <p:cNvPr id="264" name="Group 263">
            <a:extLst>
              <a:ext uri="{FF2B5EF4-FFF2-40B4-BE49-F238E27FC236}">
                <a16:creationId xmlns:a16="http://schemas.microsoft.com/office/drawing/2014/main" id="{07C6C773-BE84-499A-A885-096930F997B7}"/>
              </a:ext>
            </a:extLst>
          </p:cNvPr>
          <p:cNvGrpSpPr/>
          <p:nvPr/>
        </p:nvGrpSpPr>
        <p:grpSpPr>
          <a:xfrm>
            <a:off x="9320339" y="4980776"/>
            <a:ext cx="934499" cy="934333"/>
            <a:chOff x="9320339" y="4980776"/>
            <a:chExt cx="934499" cy="934333"/>
          </a:xfrm>
        </p:grpSpPr>
        <p:sp>
          <p:nvSpPr>
            <p:cNvPr id="229" name="Freeform: Shape 228">
              <a:extLst>
                <a:ext uri="{FF2B5EF4-FFF2-40B4-BE49-F238E27FC236}">
                  <a16:creationId xmlns:a16="http://schemas.microsoft.com/office/drawing/2014/main" id="{1E7CB91E-4C8E-4BCD-B7C2-53A3FAF5C8B8}"/>
                </a:ext>
              </a:extLst>
            </p:cNvPr>
            <p:cNvSpPr/>
            <p:nvPr/>
          </p:nvSpPr>
          <p:spPr>
            <a:xfrm flipV="1">
              <a:off x="9351633" y="5017088"/>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000"/>
            </a:solidFill>
            <a:ln w="9525" cap="flat">
              <a:noFill/>
              <a:prstDash val="solid"/>
              <a:miter/>
            </a:ln>
          </p:spPr>
          <p:txBody>
            <a:bodyPr rtlCol="0" anchor="ctr"/>
            <a:lstStyle/>
            <a:p>
              <a:endParaRPr lang="en-US">
                <a:cs typeface="+mj-cs"/>
              </a:endParaRPr>
            </a:p>
          </p:txBody>
        </p:sp>
        <p:sp>
          <p:nvSpPr>
            <p:cNvPr id="230" name="Freeform: Shape 229">
              <a:extLst>
                <a:ext uri="{FF2B5EF4-FFF2-40B4-BE49-F238E27FC236}">
                  <a16:creationId xmlns:a16="http://schemas.microsoft.com/office/drawing/2014/main" id="{7C65E8D8-115C-459E-AB0B-81AC065CE3B5}"/>
                </a:ext>
              </a:extLst>
            </p:cNvPr>
            <p:cNvSpPr/>
            <p:nvPr/>
          </p:nvSpPr>
          <p:spPr>
            <a:xfrm flipV="1">
              <a:off x="9321388" y="4980776"/>
              <a:ext cx="933450" cy="933450"/>
            </a:xfrm>
            <a:custGeom>
              <a:avLst/>
              <a:gdLst>
                <a:gd name="connsiteX0" fmla="*/ 556132 w 933450"/>
                <a:gd name="connsiteY0" fmla="*/ 88073 h 933450"/>
                <a:gd name="connsiteX1" fmla="*/ 848044 w 933450"/>
                <a:gd name="connsiteY1" fmla="*/ 556132 h 933450"/>
                <a:gd name="connsiteX2" fmla="*/ 379985 w 933450"/>
                <a:gd name="connsiteY2" fmla="*/ 848044 h 933450"/>
                <a:gd name="connsiteX3" fmla="*/ 88073 w 933450"/>
                <a:gd name="connsiteY3" fmla="*/ 379986 h 933450"/>
                <a:gd name="connsiteX4" fmla="*/ 556132 w 933450"/>
                <a:gd name="connsiteY4" fmla="*/ 88073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933450">
                  <a:moveTo>
                    <a:pt x="556132" y="88073"/>
                  </a:moveTo>
                  <a:cubicBezTo>
                    <a:pt x="765992" y="136714"/>
                    <a:pt x="896685" y="346272"/>
                    <a:pt x="848044" y="556132"/>
                  </a:cubicBezTo>
                  <a:cubicBezTo>
                    <a:pt x="799403" y="765992"/>
                    <a:pt x="589846" y="896686"/>
                    <a:pt x="379985" y="848044"/>
                  </a:cubicBezTo>
                  <a:cubicBezTo>
                    <a:pt x="170125" y="799403"/>
                    <a:pt x="39432" y="589846"/>
                    <a:pt x="88073" y="379986"/>
                  </a:cubicBezTo>
                  <a:cubicBezTo>
                    <a:pt x="136714" y="170125"/>
                    <a:pt x="346271" y="39432"/>
                    <a:pt x="556132" y="88073"/>
                  </a:cubicBezTo>
                  <a:close/>
                </a:path>
              </a:pathLst>
            </a:custGeom>
            <a:solidFill>
              <a:srgbClr val="FFC000"/>
            </a:solidFill>
            <a:ln w="13581" cap="rnd">
              <a:solidFill>
                <a:srgbClr val="FFFFFF"/>
              </a:solidFill>
              <a:prstDash val="solid"/>
              <a:round/>
            </a:ln>
          </p:spPr>
          <p:txBody>
            <a:bodyPr rtlCol="0" anchor="ctr"/>
            <a:lstStyle/>
            <a:p>
              <a:endParaRPr lang="en-US">
                <a:cs typeface="+mj-cs"/>
              </a:endParaRPr>
            </a:p>
          </p:txBody>
        </p:sp>
        <p:sp>
          <p:nvSpPr>
            <p:cNvPr id="231" name="Freeform: Shape 230">
              <a:extLst>
                <a:ext uri="{FF2B5EF4-FFF2-40B4-BE49-F238E27FC236}">
                  <a16:creationId xmlns:a16="http://schemas.microsoft.com/office/drawing/2014/main" id="{2773A94A-CB11-48F5-812A-2ACF5CD075CF}"/>
                </a:ext>
              </a:extLst>
            </p:cNvPr>
            <p:cNvSpPr/>
            <p:nvPr/>
          </p:nvSpPr>
          <p:spPr>
            <a:xfrm rot="10800000" flipV="1">
              <a:off x="9320339" y="4981659"/>
              <a:ext cx="933450" cy="933450"/>
            </a:xfrm>
            <a:custGeom>
              <a:avLst/>
              <a:gdLst>
                <a:gd name="connsiteX0" fmla="*/ 703551 w 933450"/>
                <a:gd name="connsiteY0" fmla="*/ 234517 h 933450"/>
                <a:gd name="connsiteX1" fmla="*/ 703551 w 933450"/>
                <a:gd name="connsiteY1" fmla="*/ 703552 h 933450"/>
                <a:gd name="connsiteX2" fmla="*/ 234517 w 933450"/>
                <a:gd name="connsiteY2" fmla="*/ 703552 h 933450"/>
                <a:gd name="connsiteX3" fmla="*/ 234517 w 933450"/>
                <a:gd name="connsiteY3" fmla="*/ 234517 h 933450"/>
                <a:gd name="connsiteX4" fmla="*/ 703551 w 933450"/>
                <a:gd name="connsiteY4" fmla="*/ 234517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933450">
                  <a:moveTo>
                    <a:pt x="703551" y="234517"/>
                  </a:moveTo>
                  <a:cubicBezTo>
                    <a:pt x="833072" y="364037"/>
                    <a:pt x="833072" y="574031"/>
                    <a:pt x="703551" y="703552"/>
                  </a:cubicBezTo>
                  <a:cubicBezTo>
                    <a:pt x="574031" y="833072"/>
                    <a:pt x="364037" y="833072"/>
                    <a:pt x="234517" y="703552"/>
                  </a:cubicBezTo>
                  <a:cubicBezTo>
                    <a:pt x="104997" y="574031"/>
                    <a:pt x="104997" y="364038"/>
                    <a:pt x="234517" y="234517"/>
                  </a:cubicBezTo>
                  <a:cubicBezTo>
                    <a:pt x="364037" y="104997"/>
                    <a:pt x="574031" y="104997"/>
                    <a:pt x="703551" y="234517"/>
                  </a:cubicBezTo>
                  <a:close/>
                </a:path>
              </a:pathLst>
            </a:custGeom>
            <a:solidFill>
              <a:srgbClr val="FFFFFF"/>
            </a:solidFill>
            <a:ln w="9525" cap="flat">
              <a:noFill/>
              <a:prstDash val="solid"/>
              <a:miter/>
            </a:ln>
          </p:spPr>
          <p:txBody>
            <a:bodyPr rtlCol="0" anchor="ctr"/>
            <a:lstStyle/>
            <a:p>
              <a:endParaRPr lang="en-US" b="1" dirty="0">
                <a:cs typeface="+mj-cs"/>
              </a:endParaRPr>
            </a:p>
            <a:p>
              <a:r>
                <a:rPr lang="en-US" b="1" dirty="0">
                  <a:cs typeface="+mj-cs"/>
                </a:rPr>
                <a:t>  12.3%</a:t>
              </a:r>
            </a:p>
            <a:p>
              <a:endParaRPr lang="en-US" dirty="0">
                <a:cs typeface="+mj-cs"/>
              </a:endParaRPr>
            </a:p>
          </p:txBody>
        </p:sp>
      </p:grpSp>
      <p:sp>
        <p:nvSpPr>
          <p:cNvPr id="255" name="Freeform: Shape 254">
            <a:extLst>
              <a:ext uri="{FF2B5EF4-FFF2-40B4-BE49-F238E27FC236}">
                <a16:creationId xmlns:a16="http://schemas.microsoft.com/office/drawing/2014/main" id="{A2E8BF0C-492E-45CE-B042-DBEA142367D1}"/>
              </a:ext>
            </a:extLst>
          </p:cNvPr>
          <p:cNvSpPr/>
          <p:nvPr/>
        </p:nvSpPr>
        <p:spPr>
          <a:xfrm flipH="1" flipV="1">
            <a:off x="8598621" y="2594962"/>
            <a:ext cx="590550" cy="1419225"/>
          </a:xfrm>
          <a:custGeom>
            <a:avLst/>
            <a:gdLst>
              <a:gd name="connsiteX0" fmla="*/ 599027 w 590550"/>
              <a:gd name="connsiteY0" fmla="*/ 1421225 h 1419225"/>
              <a:gd name="connsiteX1" fmla="*/ 0 w 590550"/>
              <a:gd name="connsiteY1" fmla="*/ 1421225 h 1419225"/>
              <a:gd name="connsiteX2" fmla="*/ 0 w 590550"/>
              <a:gd name="connsiteY2" fmla="*/ 0 h 1419225"/>
            </a:gdLst>
            <a:ahLst/>
            <a:cxnLst>
              <a:cxn ang="0">
                <a:pos x="connsiteX0" y="connsiteY0"/>
              </a:cxn>
              <a:cxn ang="0">
                <a:pos x="connsiteX1" y="connsiteY1"/>
              </a:cxn>
              <a:cxn ang="0">
                <a:pos x="connsiteX2" y="connsiteY2"/>
              </a:cxn>
            </a:cxnLst>
            <a:rect l="l" t="t" r="r" b="b"/>
            <a:pathLst>
              <a:path w="590550" h="1419225">
                <a:moveTo>
                  <a:pt x="599027" y="1421225"/>
                </a:moveTo>
                <a:lnTo>
                  <a:pt x="0" y="1421225"/>
                </a:lnTo>
                <a:lnTo>
                  <a:pt x="0" y="0"/>
                </a:lnTo>
              </a:path>
            </a:pathLst>
          </a:custGeom>
          <a:noFill/>
          <a:ln w="13581" cap="rnd">
            <a:solidFill>
              <a:srgbClr val="9094A8"/>
            </a:solidFill>
            <a:prstDash val="solid"/>
            <a:round/>
          </a:ln>
        </p:spPr>
        <p:txBody>
          <a:bodyPr rtlCol="0" anchor="ctr"/>
          <a:lstStyle/>
          <a:p>
            <a:endParaRPr lang="en-US">
              <a:cs typeface="+mj-cs"/>
            </a:endParaRPr>
          </a:p>
        </p:txBody>
      </p:sp>
      <p:sp>
        <p:nvSpPr>
          <p:cNvPr id="256" name="Freeform: Shape 255">
            <a:extLst>
              <a:ext uri="{FF2B5EF4-FFF2-40B4-BE49-F238E27FC236}">
                <a16:creationId xmlns:a16="http://schemas.microsoft.com/office/drawing/2014/main" id="{BD6579D3-B73C-46D9-8089-780247B2F152}"/>
              </a:ext>
            </a:extLst>
          </p:cNvPr>
          <p:cNvSpPr/>
          <p:nvPr/>
        </p:nvSpPr>
        <p:spPr>
          <a:xfrm flipV="1">
            <a:off x="8064996" y="3488871"/>
            <a:ext cx="1057275" cy="438150"/>
          </a:xfrm>
          <a:custGeom>
            <a:avLst/>
            <a:gdLst>
              <a:gd name="connsiteX0" fmla="*/ 0 w 1057275"/>
              <a:gd name="connsiteY0" fmla="*/ 0 h 438150"/>
              <a:gd name="connsiteX1" fmla="*/ 1062323 w 1057275"/>
              <a:gd name="connsiteY1" fmla="*/ 0 h 438150"/>
              <a:gd name="connsiteX2" fmla="*/ 1062323 w 1057275"/>
              <a:gd name="connsiteY2" fmla="*/ 443865 h 438150"/>
              <a:gd name="connsiteX3" fmla="*/ 0 w 1057275"/>
              <a:gd name="connsiteY3" fmla="*/ 443865 h 438150"/>
            </a:gdLst>
            <a:ahLst/>
            <a:cxnLst>
              <a:cxn ang="0">
                <a:pos x="connsiteX0" y="connsiteY0"/>
              </a:cxn>
              <a:cxn ang="0">
                <a:pos x="connsiteX1" y="connsiteY1"/>
              </a:cxn>
              <a:cxn ang="0">
                <a:pos x="connsiteX2" y="connsiteY2"/>
              </a:cxn>
              <a:cxn ang="0">
                <a:pos x="connsiteX3" y="connsiteY3"/>
              </a:cxn>
            </a:cxnLst>
            <a:rect l="l" t="t" r="r" b="b"/>
            <a:pathLst>
              <a:path w="1057275" h="438150">
                <a:moveTo>
                  <a:pt x="0" y="0"/>
                </a:moveTo>
                <a:lnTo>
                  <a:pt x="1062323" y="0"/>
                </a:lnTo>
                <a:lnTo>
                  <a:pt x="1062323" y="443865"/>
                </a:lnTo>
                <a:lnTo>
                  <a:pt x="0" y="443865"/>
                </a:lnTo>
                <a:close/>
              </a:path>
            </a:pathLst>
          </a:custGeom>
          <a:noFill/>
          <a:ln w="9525" cap="flat">
            <a:noFill/>
            <a:prstDash val="solid"/>
            <a:miter/>
          </a:ln>
        </p:spPr>
        <p:txBody>
          <a:bodyPr rtlCol="0" anchor="ctr"/>
          <a:lstStyle/>
          <a:p>
            <a:endParaRPr lang="en-US">
              <a:cs typeface="+mj-cs"/>
            </a:endParaRPr>
          </a:p>
        </p:txBody>
      </p:sp>
      <p:sp>
        <p:nvSpPr>
          <p:cNvPr id="257" name="Freeform: Shape 256">
            <a:extLst>
              <a:ext uri="{FF2B5EF4-FFF2-40B4-BE49-F238E27FC236}">
                <a16:creationId xmlns:a16="http://schemas.microsoft.com/office/drawing/2014/main" id="{C03437CA-AF3A-425D-877D-8C73FF6FC5DF}"/>
              </a:ext>
            </a:extLst>
          </p:cNvPr>
          <p:cNvSpPr/>
          <p:nvPr/>
        </p:nvSpPr>
        <p:spPr>
          <a:xfrm flipV="1">
            <a:off x="7973937" y="3265886"/>
            <a:ext cx="1196184" cy="53568"/>
          </a:xfrm>
          <a:custGeom>
            <a:avLst/>
            <a:gdLst>
              <a:gd name="connsiteX0" fmla="*/ 0 w 1162050"/>
              <a:gd name="connsiteY0" fmla="*/ 0 h 0"/>
              <a:gd name="connsiteX1" fmla="*/ 1171480 w 1162050"/>
              <a:gd name="connsiteY1" fmla="*/ 0 h 0"/>
            </a:gdLst>
            <a:ahLst/>
            <a:cxnLst>
              <a:cxn ang="0">
                <a:pos x="connsiteX0" y="connsiteY0"/>
              </a:cxn>
              <a:cxn ang="0">
                <a:pos x="connsiteX1" y="connsiteY1"/>
              </a:cxn>
            </a:cxnLst>
            <a:rect l="l" t="t" r="r" b="b"/>
            <a:pathLst>
              <a:path w="1162050">
                <a:moveTo>
                  <a:pt x="0" y="0"/>
                </a:moveTo>
                <a:lnTo>
                  <a:pt x="1171480" y="0"/>
                </a:lnTo>
              </a:path>
            </a:pathLst>
          </a:custGeom>
          <a:ln w="13581" cap="rnd">
            <a:solidFill>
              <a:srgbClr val="9094A8"/>
            </a:solidFill>
            <a:prstDash val="solid"/>
            <a:round/>
          </a:ln>
        </p:spPr>
        <p:txBody>
          <a:bodyPr rtlCol="0" anchor="ctr"/>
          <a:lstStyle/>
          <a:p>
            <a:endParaRPr lang="en-US">
              <a:cs typeface="+mj-cs"/>
            </a:endParaRPr>
          </a:p>
        </p:txBody>
      </p:sp>
      <p:grpSp>
        <p:nvGrpSpPr>
          <p:cNvPr id="252" name="Group 251">
            <a:extLst>
              <a:ext uri="{FF2B5EF4-FFF2-40B4-BE49-F238E27FC236}">
                <a16:creationId xmlns:a16="http://schemas.microsoft.com/office/drawing/2014/main" id="{931F0009-1728-4669-9E5C-B7C1CEB3636C}"/>
              </a:ext>
            </a:extLst>
          </p:cNvPr>
          <p:cNvGrpSpPr/>
          <p:nvPr/>
        </p:nvGrpSpPr>
        <p:grpSpPr>
          <a:xfrm>
            <a:off x="7998497" y="2017141"/>
            <a:ext cx="1143000" cy="1143000"/>
            <a:chOff x="7998497" y="2017141"/>
            <a:chExt cx="1143000" cy="1143000"/>
          </a:xfrm>
        </p:grpSpPr>
        <p:sp>
          <p:nvSpPr>
            <p:cNvPr id="260" name="Freeform: Shape 259">
              <a:extLst>
                <a:ext uri="{FF2B5EF4-FFF2-40B4-BE49-F238E27FC236}">
                  <a16:creationId xmlns:a16="http://schemas.microsoft.com/office/drawing/2014/main" id="{2D1CAF8D-35EA-4FD8-B383-DE71F91D758A}"/>
                </a:ext>
              </a:extLst>
            </p:cNvPr>
            <p:cNvSpPr/>
            <p:nvPr/>
          </p:nvSpPr>
          <p:spPr>
            <a:xfrm flipV="1">
              <a:off x="7998497" y="2017141"/>
              <a:ext cx="1143000" cy="1143000"/>
            </a:xfrm>
            <a:custGeom>
              <a:avLst/>
              <a:gdLst>
                <a:gd name="connsiteX0" fmla="*/ 747053 w 1143000"/>
                <a:gd name="connsiteY0" fmla="*/ 172306 h 1143000"/>
                <a:gd name="connsiteX1" fmla="*/ 977188 w 1143000"/>
                <a:gd name="connsiteY1" fmla="*/ 747053 h 1143000"/>
                <a:gd name="connsiteX2" fmla="*/ 402441 w 1143000"/>
                <a:gd name="connsiteY2" fmla="*/ 977188 h 1143000"/>
                <a:gd name="connsiteX3" fmla="*/ 172306 w 1143000"/>
                <a:gd name="connsiteY3" fmla="*/ 402441 h 1143000"/>
                <a:gd name="connsiteX4" fmla="*/ 747053 w 1143000"/>
                <a:gd name="connsiteY4" fmla="*/ 172306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747053" y="172306"/>
                  </a:moveTo>
                  <a:cubicBezTo>
                    <a:pt x="969315" y="267468"/>
                    <a:pt x="1072350" y="524791"/>
                    <a:pt x="977188" y="747053"/>
                  </a:cubicBezTo>
                  <a:cubicBezTo>
                    <a:pt x="882026" y="969315"/>
                    <a:pt x="624703" y="1072350"/>
                    <a:pt x="402441" y="977188"/>
                  </a:cubicBezTo>
                  <a:cubicBezTo>
                    <a:pt x="180179" y="882026"/>
                    <a:pt x="77144" y="624703"/>
                    <a:pt x="172306" y="402441"/>
                  </a:cubicBezTo>
                  <a:cubicBezTo>
                    <a:pt x="267468" y="180179"/>
                    <a:pt x="524791" y="77144"/>
                    <a:pt x="747053" y="172306"/>
                  </a:cubicBezTo>
                  <a:close/>
                </a:path>
              </a:pathLst>
            </a:custGeom>
            <a:solidFill>
              <a:srgbClr val="F5AA4F"/>
            </a:solidFill>
            <a:ln w="9525" cap="flat">
              <a:noFill/>
              <a:prstDash val="solid"/>
              <a:miter/>
            </a:ln>
          </p:spPr>
          <p:txBody>
            <a:bodyPr rtlCol="0" anchor="ctr"/>
            <a:lstStyle/>
            <a:p>
              <a:endParaRPr lang="en-US">
                <a:cs typeface="+mj-cs"/>
              </a:endParaRPr>
            </a:p>
          </p:txBody>
        </p:sp>
        <p:grpSp>
          <p:nvGrpSpPr>
            <p:cNvPr id="250" name="Group 249">
              <a:extLst>
                <a:ext uri="{FF2B5EF4-FFF2-40B4-BE49-F238E27FC236}">
                  <a16:creationId xmlns:a16="http://schemas.microsoft.com/office/drawing/2014/main" id="{51FB8A83-C04A-48E7-B904-8951A149B965}"/>
                </a:ext>
              </a:extLst>
            </p:cNvPr>
            <p:cNvGrpSpPr/>
            <p:nvPr/>
          </p:nvGrpSpPr>
          <p:grpSpPr>
            <a:xfrm>
              <a:off x="8126275" y="2146514"/>
              <a:ext cx="885825" cy="885825"/>
              <a:chOff x="8126275" y="2146514"/>
              <a:chExt cx="885825" cy="885825"/>
            </a:xfrm>
          </p:grpSpPr>
          <p:sp>
            <p:nvSpPr>
              <p:cNvPr id="261" name="Freeform: Shape 260">
                <a:extLst>
                  <a:ext uri="{FF2B5EF4-FFF2-40B4-BE49-F238E27FC236}">
                    <a16:creationId xmlns:a16="http://schemas.microsoft.com/office/drawing/2014/main" id="{4367CFD2-784D-4D67-8009-596B110758A5}"/>
                  </a:ext>
                </a:extLst>
              </p:cNvPr>
              <p:cNvSpPr/>
              <p:nvPr/>
            </p:nvSpPr>
            <p:spPr>
              <a:xfrm flipV="1">
                <a:off x="8126275" y="2146514"/>
                <a:ext cx="885825" cy="885825"/>
              </a:xfrm>
              <a:custGeom>
                <a:avLst/>
                <a:gdLst>
                  <a:gd name="connsiteX0" fmla="*/ 832286 w 885825"/>
                  <a:gd name="connsiteY0" fmla="*/ 385095 h 885825"/>
                  <a:gd name="connsiteX1" fmla="*/ 509287 w 885825"/>
                  <a:gd name="connsiteY1" fmla="*/ 832286 h 885825"/>
                  <a:gd name="connsiteX2" fmla="*/ 62096 w 885825"/>
                  <a:gd name="connsiteY2" fmla="*/ 509287 h 885825"/>
                  <a:gd name="connsiteX3" fmla="*/ 385095 w 885825"/>
                  <a:gd name="connsiteY3" fmla="*/ 62096 h 885825"/>
                  <a:gd name="connsiteX4" fmla="*/ 832286 w 885825"/>
                  <a:gd name="connsiteY4" fmla="*/ 385095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 h="885825">
                    <a:moveTo>
                      <a:pt x="832286" y="385095"/>
                    </a:moveTo>
                    <a:cubicBezTo>
                      <a:pt x="866581" y="597777"/>
                      <a:pt x="721969" y="797992"/>
                      <a:pt x="509287" y="832286"/>
                    </a:cubicBezTo>
                    <a:cubicBezTo>
                      <a:pt x="296605" y="866581"/>
                      <a:pt x="96390" y="721969"/>
                      <a:pt x="62096" y="509287"/>
                    </a:cubicBezTo>
                    <a:cubicBezTo>
                      <a:pt x="27801" y="296605"/>
                      <a:pt x="172413" y="96390"/>
                      <a:pt x="385095" y="62096"/>
                    </a:cubicBezTo>
                    <a:cubicBezTo>
                      <a:pt x="597777" y="27801"/>
                      <a:pt x="797992" y="172413"/>
                      <a:pt x="832286" y="385095"/>
                    </a:cubicBezTo>
                    <a:close/>
                  </a:path>
                </a:pathLst>
              </a:custGeom>
              <a:noFill/>
              <a:ln w="13581" cap="rnd">
                <a:solidFill>
                  <a:srgbClr val="FFFFFF"/>
                </a:solidFill>
                <a:prstDash val="solid"/>
                <a:round/>
              </a:ln>
            </p:spPr>
            <p:txBody>
              <a:bodyPr rtlCol="0" anchor="ctr"/>
              <a:lstStyle/>
              <a:p>
                <a:endParaRPr lang="en-US">
                  <a:cs typeface="+mj-cs"/>
                </a:endParaRPr>
              </a:p>
            </p:txBody>
          </p:sp>
          <p:sp>
            <p:nvSpPr>
              <p:cNvPr id="262" name="Freeform: Shape 261">
                <a:extLst>
                  <a:ext uri="{FF2B5EF4-FFF2-40B4-BE49-F238E27FC236}">
                    <a16:creationId xmlns:a16="http://schemas.microsoft.com/office/drawing/2014/main" id="{B23C0A5C-17BC-4530-882F-ED1EDC1B2FCE}"/>
                  </a:ext>
                </a:extLst>
              </p:cNvPr>
              <p:cNvSpPr/>
              <p:nvPr/>
            </p:nvSpPr>
            <p:spPr>
              <a:xfrm rot="10800000" flipV="1">
                <a:off x="8175103" y="2192971"/>
                <a:ext cx="790575" cy="790575"/>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FFFFFF"/>
              </a:solidFill>
              <a:ln w="9525" cap="flat">
                <a:noFill/>
                <a:prstDash val="solid"/>
                <a:miter/>
              </a:ln>
            </p:spPr>
            <p:txBody>
              <a:bodyPr rtlCol="0" anchor="ctr"/>
              <a:lstStyle/>
              <a:p>
                <a:r>
                  <a:rPr lang="en-US" dirty="0">
                    <a:cs typeface="+mj-cs"/>
                  </a:rPr>
                  <a:t>  </a:t>
                </a:r>
                <a:r>
                  <a:rPr lang="en-US" b="1" dirty="0">
                    <a:cs typeface="+mj-cs"/>
                  </a:rPr>
                  <a:t>22%</a:t>
                </a:r>
              </a:p>
            </p:txBody>
          </p:sp>
        </p:grpSp>
      </p:grpSp>
      <p:sp>
        <p:nvSpPr>
          <p:cNvPr id="269" name="Freeform: Shape 268">
            <a:extLst>
              <a:ext uri="{FF2B5EF4-FFF2-40B4-BE49-F238E27FC236}">
                <a16:creationId xmlns:a16="http://schemas.microsoft.com/office/drawing/2014/main" id="{7EA40930-0615-4F25-BC1D-7D3F5B99EB59}"/>
              </a:ext>
            </a:extLst>
          </p:cNvPr>
          <p:cNvSpPr/>
          <p:nvPr/>
        </p:nvSpPr>
        <p:spPr>
          <a:xfrm flipH="1" flipV="1">
            <a:off x="11035957" y="2594962"/>
            <a:ext cx="590550" cy="1419225"/>
          </a:xfrm>
          <a:custGeom>
            <a:avLst/>
            <a:gdLst>
              <a:gd name="connsiteX0" fmla="*/ 599027 w 590550"/>
              <a:gd name="connsiteY0" fmla="*/ 1421225 h 1419225"/>
              <a:gd name="connsiteX1" fmla="*/ 0 w 590550"/>
              <a:gd name="connsiteY1" fmla="*/ 1421225 h 1419225"/>
              <a:gd name="connsiteX2" fmla="*/ 0 w 590550"/>
              <a:gd name="connsiteY2" fmla="*/ 0 h 1419225"/>
            </a:gdLst>
            <a:ahLst/>
            <a:cxnLst>
              <a:cxn ang="0">
                <a:pos x="connsiteX0" y="connsiteY0"/>
              </a:cxn>
              <a:cxn ang="0">
                <a:pos x="connsiteX1" y="connsiteY1"/>
              </a:cxn>
              <a:cxn ang="0">
                <a:pos x="connsiteX2" y="connsiteY2"/>
              </a:cxn>
            </a:cxnLst>
            <a:rect l="l" t="t" r="r" b="b"/>
            <a:pathLst>
              <a:path w="590550" h="1419225">
                <a:moveTo>
                  <a:pt x="599027" y="1421225"/>
                </a:moveTo>
                <a:lnTo>
                  <a:pt x="0" y="1421225"/>
                </a:lnTo>
                <a:lnTo>
                  <a:pt x="0" y="0"/>
                </a:lnTo>
              </a:path>
            </a:pathLst>
          </a:custGeom>
          <a:noFill/>
          <a:ln w="13581" cap="rnd">
            <a:solidFill>
              <a:srgbClr val="9094A8"/>
            </a:solidFill>
            <a:prstDash val="solid"/>
            <a:round/>
          </a:ln>
        </p:spPr>
        <p:txBody>
          <a:bodyPr rtlCol="0" anchor="ctr"/>
          <a:lstStyle/>
          <a:p>
            <a:endParaRPr lang="en-US">
              <a:cs typeface="+mj-cs"/>
            </a:endParaRPr>
          </a:p>
        </p:txBody>
      </p:sp>
      <p:sp>
        <p:nvSpPr>
          <p:cNvPr id="270" name="Freeform: Shape 269">
            <a:extLst>
              <a:ext uri="{FF2B5EF4-FFF2-40B4-BE49-F238E27FC236}">
                <a16:creationId xmlns:a16="http://schemas.microsoft.com/office/drawing/2014/main" id="{185E1D66-0226-4F17-9463-82D44140B743}"/>
              </a:ext>
            </a:extLst>
          </p:cNvPr>
          <p:cNvSpPr/>
          <p:nvPr/>
        </p:nvSpPr>
        <p:spPr>
          <a:xfrm flipV="1">
            <a:off x="10496919" y="3488871"/>
            <a:ext cx="1057275" cy="438150"/>
          </a:xfrm>
          <a:custGeom>
            <a:avLst/>
            <a:gdLst>
              <a:gd name="connsiteX0" fmla="*/ 0 w 1057275"/>
              <a:gd name="connsiteY0" fmla="*/ 0 h 438150"/>
              <a:gd name="connsiteX1" fmla="*/ 1062323 w 1057275"/>
              <a:gd name="connsiteY1" fmla="*/ 0 h 438150"/>
              <a:gd name="connsiteX2" fmla="*/ 1062323 w 1057275"/>
              <a:gd name="connsiteY2" fmla="*/ 443865 h 438150"/>
              <a:gd name="connsiteX3" fmla="*/ 0 w 1057275"/>
              <a:gd name="connsiteY3" fmla="*/ 443865 h 438150"/>
            </a:gdLst>
            <a:ahLst/>
            <a:cxnLst>
              <a:cxn ang="0">
                <a:pos x="connsiteX0" y="connsiteY0"/>
              </a:cxn>
              <a:cxn ang="0">
                <a:pos x="connsiteX1" y="connsiteY1"/>
              </a:cxn>
              <a:cxn ang="0">
                <a:pos x="connsiteX2" y="connsiteY2"/>
              </a:cxn>
              <a:cxn ang="0">
                <a:pos x="connsiteX3" y="connsiteY3"/>
              </a:cxn>
            </a:cxnLst>
            <a:rect l="l" t="t" r="r" b="b"/>
            <a:pathLst>
              <a:path w="1057275" h="438150">
                <a:moveTo>
                  <a:pt x="0" y="0"/>
                </a:moveTo>
                <a:lnTo>
                  <a:pt x="1062323" y="0"/>
                </a:lnTo>
                <a:lnTo>
                  <a:pt x="1062323" y="443865"/>
                </a:lnTo>
                <a:lnTo>
                  <a:pt x="0" y="443865"/>
                </a:lnTo>
                <a:close/>
              </a:path>
            </a:pathLst>
          </a:custGeom>
          <a:noFill/>
          <a:ln w="9525" cap="flat">
            <a:noFill/>
            <a:prstDash val="solid"/>
            <a:miter/>
          </a:ln>
        </p:spPr>
        <p:txBody>
          <a:bodyPr rtlCol="0" anchor="ctr"/>
          <a:lstStyle/>
          <a:p>
            <a:endParaRPr lang="en-US">
              <a:cs typeface="+mj-cs"/>
            </a:endParaRPr>
          </a:p>
        </p:txBody>
      </p:sp>
      <p:sp>
        <p:nvSpPr>
          <p:cNvPr id="271" name="Freeform: Shape 270">
            <a:extLst>
              <a:ext uri="{FF2B5EF4-FFF2-40B4-BE49-F238E27FC236}">
                <a16:creationId xmlns:a16="http://schemas.microsoft.com/office/drawing/2014/main" id="{C25FA51B-92B5-402B-B399-893F0D8AAF99}"/>
              </a:ext>
            </a:extLst>
          </p:cNvPr>
          <p:cNvSpPr/>
          <p:nvPr/>
        </p:nvSpPr>
        <p:spPr>
          <a:xfrm flipV="1">
            <a:off x="10405860" y="3302082"/>
            <a:ext cx="1162050" cy="9525"/>
          </a:xfrm>
          <a:custGeom>
            <a:avLst/>
            <a:gdLst>
              <a:gd name="connsiteX0" fmla="*/ 0 w 1162050"/>
              <a:gd name="connsiteY0" fmla="*/ 0 h 0"/>
              <a:gd name="connsiteX1" fmla="*/ 1171575 w 1162050"/>
              <a:gd name="connsiteY1" fmla="*/ 0 h 0"/>
            </a:gdLst>
            <a:ahLst/>
            <a:cxnLst>
              <a:cxn ang="0">
                <a:pos x="connsiteX0" y="connsiteY0"/>
              </a:cxn>
              <a:cxn ang="0">
                <a:pos x="connsiteX1" y="connsiteY1"/>
              </a:cxn>
            </a:cxnLst>
            <a:rect l="l" t="t" r="r" b="b"/>
            <a:pathLst>
              <a:path w="1162050">
                <a:moveTo>
                  <a:pt x="0" y="0"/>
                </a:moveTo>
                <a:lnTo>
                  <a:pt x="1171575" y="0"/>
                </a:lnTo>
              </a:path>
            </a:pathLst>
          </a:custGeom>
          <a:ln w="13581" cap="rnd">
            <a:solidFill>
              <a:srgbClr val="9094A8"/>
            </a:solidFill>
            <a:prstDash val="solid"/>
            <a:round/>
          </a:ln>
        </p:spPr>
        <p:txBody>
          <a:bodyPr rtlCol="0" anchor="ctr"/>
          <a:lstStyle/>
          <a:p>
            <a:endParaRPr lang="en-US">
              <a:cs typeface="+mj-cs"/>
            </a:endParaRPr>
          </a:p>
        </p:txBody>
      </p:sp>
      <p:grpSp>
        <p:nvGrpSpPr>
          <p:cNvPr id="268" name="Group 267">
            <a:extLst>
              <a:ext uri="{FF2B5EF4-FFF2-40B4-BE49-F238E27FC236}">
                <a16:creationId xmlns:a16="http://schemas.microsoft.com/office/drawing/2014/main" id="{9BEAB149-05F0-46C4-AFC9-50B721508973}"/>
              </a:ext>
            </a:extLst>
          </p:cNvPr>
          <p:cNvGrpSpPr/>
          <p:nvPr/>
        </p:nvGrpSpPr>
        <p:grpSpPr>
          <a:xfrm>
            <a:off x="10437095" y="2019371"/>
            <a:ext cx="1133475" cy="1133475"/>
            <a:chOff x="10437095" y="2019371"/>
            <a:chExt cx="1133475" cy="1133475"/>
          </a:xfrm>
        </p:grpSpPr>
        <p:sp>
          <p:nvSpPr>
            <p:cNvPr id="274" name="Freeform: Shape 273">
              <a:extLst>
                <a:ext uri="{FF2B5EF4-FFF2-40B4-BE49-F238E27FC236}">
                  <a16:creationId xmlns:a16="http://schemas.microsoft.com/office/drawing/2014/main" id="{E2DC1C6D-2F82-43C2-8FB2-CBE3613460E1}"/>
                </a:ext>
              </a:extLst>
            </p:cNvPr>
            <p:cNvSpPr/>
            <p:nvPr/>
          </p:nvSpPr>
          <p:spPr>
            <a:xfrm flipV="1">
              <a:off x="10437095" y="2019371"/>
              <a:ext cx="1133475" cy="1133475"/>
            </a:xfrm>
            <a:custGeom>
              <a:avLst/>
              <a:gdLst>
                <a:gd name="connsiteX0" fmla="*/ 728097 w 1133475"/>
                <a:gd name="connsiteY0" fmla="*/ 160399 h 1133475"/>
                <a:gd name="connsiteX1" fmla="*/ 974999 w 1133475"/>
                <a:gd name="connsiteY1" fmla="*/ 728097 h 1133475"/>
                <a:gd name="connsiteX2" fmla="*/ 407300 w 1133475"/>
                <a:gd name="connsiteY2" fmla="*/ 974999 h 1133475"/>
                <a:gd name="connsiteX3" fmla="*/ 160399 w 1133475"/>
                <a:gd name="connsiteY3" fmla="*/ 407300 h 1133475"/>
                <a:gd name="connsiteX4" fmla="*/ 728097 w 1133475"/>
                <a:gd name="connsiteY4" fmla="*/ 160399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475" h="1133475">
                  <a:moveTo>
                    <a:pt x="728097" y="160399"/>
                  </a:moveTo>
                  <a:cubicBezTo>
                    <a:pt x="953043" y="248984"/>
                    <a:pt x="1063585" y="503152"/>
                    <a:pt x="974999" y="728097"/>
                  </a:cubicBezTo>
                  <a:cubicBezTo>
                    <a:pt x="886413" y="953043"/>
                    <a:pt x="632246" y="1063585"/>
                    <a:pt x="407300" y="974999"/>
                  </a:cubicBezTo>
                  <a:cubicBezTo>
                    <a:pt x="182355" y="886413"/>
                    <a:pt x="71813" y="632246"/>
                    <a:pt x="160399" y="407300"/>
                  </a:cubicBezTo>
                  <a:cubicBezTo>
                    <a:pt x="248984" y="182354"/>
                    <a:pt x="503152" y="71813"/>
                    <a:pt x="728097" y="160399"/>
                  </a:cubicBezTo>
                  <a:close/>
                </a:path>
              </a:pathLst>
            </a:custGeom>
            <a:solidFill>
              <a:schemeClr val="accent2">
                <a:lumMod val="75000"/>
              </a:schemeClr>
            </a:solidFill>
            <a:ln w="9525" cap="flat">
              <a:noFill/>
              <a:prstDash val="solid"/>
              <a:miter/>
            </a:ln>
          </p:spPr>
          <p:txBody>
            <a:bodyPr rtlCol="0" anchor="ctr"/>
            <a:lstStyle/>
            <a:p>
              <a:endParaRPr lang="en-US">
                <a:cs typeface="+mj-cs"/>
              </a:endParaRPr>
            </a:p>
          </p:txBody>
        </p:sp>
        <p:grpSp>
          <p:nvGrpSpPr>
            <p:cNvPr id="267" name="Group 266">
              <a:extLst>
                <a:ext uri="{FF2B5EF4-FFF2-40B4-BE49-F238E27FC236}">
                  <a16:creationId xmlns:a16="http://schemas.microsoft.com/office/drawing/2014/main" id="{531380AC-6885-4F32-99B7-490D5CB8AABA}"/>
                </a:ext>
              </a:extLst>
            </p:cNvPr>
            <p:cNvGrpSpPr/>
            <p:nvPr/>
          </p:nvGrpSpPr>
          <p:grpSpPr>
            <a:xfrm>
              <a:off x="10548683" y="2136668"/>
              <a:ext cx="904875" cy="904875"/>
              <a:chOff x="10548683" y="2136668"/>
              <a:chExt cx="904875" cy="904875"/>
            </a:xfrm>
          </p:grpSpPr>
          <p:sp>
            <p:nvSpPr>
              <p:cNvPr id="275" name="Freeform: Shape 274">
                <a:extLst>
                  <a:ext uri="{FF2B5EF4-FFF2-40B4-BE49-F238E27FC236}">
                    <a16:creationId xmlns:a16="http://schemas.microsoft.com/office/drawing/2014/main" id="{A9192335-2286-48D7-8AF9-29A97BAA1572}"/>
                  </a:ext>
                </a:extLst>
              </p:cNvPr>
              <p:cNvSpPr/>
              <p:nvPr/>
            </p:nvSpPr>
            <p:spPr>
              <a:xfrm flipV="1">
                <a:off x="10548683" y="2136668"/>
                <a:ext cx="904875" cy="904875"/>
              </a:xfrm>
              <a:custGeom>
                <a:avLst/>
                <a:gdLst>
                  <a:gd name="connsiteX0" fmla="*/ 839424 w 904875"/>
                  <a:gd name="connsiteY0" fmla="*/ 383106 h 904875"/>
                  <a:gd name="connsiteX1" fmla="*/ 529530 w 904875"/>
                  <a:gd name="connsiteY1" fmla="*/ 839424 h 904875"/>
                  <a:gd name="connsiteX2" fmla="*/ 73212 w 904875"/>
                  <a:gd name="connsiteY2" fmla="*/ 529530 h 904875"/>
                  <a:gd name="connsiteX3" fmla="*/ 383106 w 904875"/>
                  <a:gd name="connsiteY3" fmla="*/ 73212 h 904875"/>
                  <a:gd name="connsiteX4" fmla="*/ 839424 w 904875"/>
                  <a:gd name="connsiteY4" fmla="*/ 383106 h 90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904875">
                    <a:moveTo>
                      <a:pt x="839424" y="383106"/>
                    </a:moveTo>
                    <a:cubicBezTo>
                      <a:pt x="879858" y="594689"/>
                      <a:pt x="741114" y="798990"/>
                      <a:pt x="529530" y="839424"/>
                    </a:cubicBezTo>
                    <a:cubicBezTo>
                      <a:pt x="317946" y="879858"/>
                      <a:pt x="113646" y="741114"/>
                      <a:pt x="73212" y="529530"/>
                    </a:cubicBezTo>
                    <a:cubicBezTo>
                      <a:pt x="32778" y="317947"/>
                      <a:pt x="171522" y="113646"/>
                      <a:pt x="383106" y="73212"/>
                    </a:cubicBezTo>
                    <a:cubicBezTo>
                      <a:pt x="594689" y="32778"/>
                      <a:pt x="798990" y="171522"/>
                      <a:pt x="839424" y="383106"/>
                    </a:cubicBezTo>
                    <a:close/>
                  </a:path>
                </a:pathLst>
              </a:custGeom>
              <a:solidFill>
                <a:schemeClr val="accent2"/>
              </a:solidFill>
              <a:ln w="13581" cap="rnd">
                <a:solidFill>
                  <a:srgbClr val="FFFFFF"/>
                </a:solidFill>
                <a:prstDash val="solid"/>
                <a:round/>
              </a:ln>
            </p:spPr>
            <p:txBody>
              <a:bodyPr rtlCol="0" anchor="ctr"/>
              <a:lstStyle/>
              <a:p>
                <a:endParaRPr lang="en-US">
                  <a:cs typeface="+mj-cs"/>
                </a:endParaRPr>
              </a:p>
            </p:txBody>
          </p:sp>
          <p:sp>
            <p:nvSpPr>
              <p:cNvPr id="276" name="Freeform: Shape 275">
                <a:extLst>
                  <a:ext uri="{FF2B5EF4-FFF2-40B4-BE49-F238E27FC236}">
                    <a16:creationId xmlns:a16="http://schemas.microsoft.com/office/drawing/2014/main" id="{33C46A77-E6F3-4074-9B39-8BE0BD4DD0A1}"/>
                  </a:ext>
                </a:extLst>
              </p:cNvPr>
              <p:cNvSpPr/>
              <p:nvPr/>
            </p:nvSpPr>
            <p:spPr>
              <a:xfrm rot="10800000" flipV="1">
                <a:off x="10606929" y="2193028"/>
                <a:ext cx="790575" cy="790575"/>
              </a:xfrm>
              <a:custGeom>
                <a:avLst/>
                <a:gdLst>
                  <a:gd name="connsiteX0" fmla="*/ 721162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2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2" y="323037"/>
                    </a:moveTo>
                    <a:cubicBezTo>
                      <a:pt x="762632" y="501446"/>
                      <a:pt x="651622" y="679693"/>
                      <a:pt x="473213" y="721163"/>
                    </a:cubicBezTo>
                    <a:cubicBezTo>
                      <a:pt x="294804" y="762633"/>
                      <a:pt x="116557" y="651622"/>
                      <a:pt x="75088" y="473213"/>
                    </a:cubicBezTo>
                    <a:cubicBezTo>
                      <a:pt x="33618" y="294805"/>
                      <a:pt x="144628" y="116558"/>
                      <a:pt x="323037" y="75088"/>
                    </a:cubicBezTo>
                    <a:cubicBezTo>
                      <a:pt x="501445" y="33618"/>
                      <a:pt x="679692" y="144629"/>
                      <a:pt x="721162" y="323037"/>
                    </a:cubicBezTo>
                    <a:close/>
                  </a:path>
                </a:pathLst>
              </a:custGeom>
              <a:solidFill>
                <a:srgbClr val="FFFFFF"/>
              </a:solidFill>
              <a:ln w="9525" cap="flat">
                <a:noFill/>
                <a:prstDash val="solid"/>
                <a:miter/>
              </a:ln>
            </p:spPr>
            <p:txBody>
              <a:bodyPr rtlCol="0" anchor="ctr"/>
              <a:lstStyle/>
              <a:p>
                <a:pPr algn="ctr"/>
                <a:r>
                  <a:rPr lang="en-US" b="1" dirty="0">
                    <a:cs typeface="+mj-cs"/>
                  </a:rPr>
                  <a:t>8.4%</a:t>
                </a:r>
              </a:p>
            </p:txBody>
          </p:sp>
        </p:grpSp>
      </p:grpSp>
      <p:sp>
        <p:nvSpPr>
          <p:cNvPr id="6" name="Freeform: Shape 5">
            <a:extLst>
              <a:ext uri="{FF2B5EF4-FFF2-40B4-BE49-F238E27FC236}">
                <a16:creationId xmlns:a16="http://schemas.microsoft.com/office/drawing/2014/main" id="{D080B18D-E3F4-43F6-8119-42A3CB726EF9}"/>
              </a:ext>
            </a:extLst>
          </p:cNvPr>
          <p:cNvSpPr/>
          <p:nvPr/>
        </p:nvSpPr>
        <p:spPr>
          <a:xfrm>
            <a:off x="8954" y="3896982"/>
            <a:ext cx="12183046" cy="238125"/>
          </a:xfrm>
          <a:custGeom>
            <a:avLst/>
            <a:gdLst>
              <a:gd name="connsiteX0" fmla="*/ 0 w 7143750"/>
              <a:gd name="connsiteY0" fmla="*/ 0 h 238125"/>
              <a:gd name="connsiteX1" fmla="*/ 7143941 w 7143750"/>
              <a:gd name="connsiteY1" fmla="*/ 0 h 238125"/>
              <a:gd name="connsiteX2" fmla="*/ 7143941 w 7143750"/>
              <a:gd name="connsiteY2" fmla="*/ 240983 h 238125"/>
              <a:gd name="connsiteX3" fmla="*/ 0 w 7143750"/>
              <a:gd name="connsiteY3" fmla="*/ 240983 h 238125"/>
            </a:gdLst>
            <a:ahLst/>
            <a:cxnLst>
              <a:cxn ang="0">
                <a:pos x="connsiteX0" y="connsiteY0"/>
              </a:cxn>
              <a:cxn ang="0">
                <a:pos x="connsiteX1" y="connsiteY1"/>
              </a:cxn>
              <a:cxn ang="0">
                <a:pos x="connsiteX2" y="connsiteY2"/>
              </a:cxn>
              <a:cxn ang="0">
                <a:pos x="connsiteX3" y="connsiteY3"/>
              </a:cxn>
            </a:cxnLst>
            <a:rect l="l" t="t" r="r" b="b"/>
            <a:pathLst>
              <a:path w="7143750" h="238125">
                <a:moveTo>
                  <a:pt x="0" y="0"/>
                </a:moveTo>
                <a:lnTo>
                  <a:pt x="7143941" y="0"/>
                </a:lnTo>
                <a:lnTo>
                  <a:pt x="7143941" y="240983"/>
                </a:lnTo>
                <a:lnTo>
                  <a:pt x="0" y="240983"/>
                </a:lnTo>
                <a:close/>
              </a:path>
            </a:pathLst>
          </a:custGeom>
          <a:solidFill>
            <a:schemeClr val="bg2">
              <a:lumMod val="10000"/>
            </a:schemeClr>
          </a:solidFill>
          <a:ln w="9525" cap="flat">
            <a:noFill/>
            <a:prstDash val="solid"/>
            <a:miter/>
          </a:ln>
        </p:spPr>
        <p:txBody>
          <a:bodyPr rtlCol="0" anchor="ctr"/>
          <a:lstStyle/>
          <a:p>
            <a:endParaRPr lang="en-US">
              <a:cs typeface="+mj-cs"/>
            </a:endParaRPr>
          </a:p>
        </p:txBody>
      </p:sp>
      <p:sp>
        <p:nvSpPr>
          <p:cNvPr id="7" name="Freeform: Shape 6">
            <a:extLst>
              <a:ext uri="{FF2B5EF4-FFF2-40B4-BE49-F238E27FC236}">
                <a16:creationId xmlns:a16="http://schemas.microsoft.com/office/drawing/2014/main" id="{255DFDF4-C538-4545-961D-5E8155A02DF0}"/>
              </a:ext>
            </a:extLst>
          </p:cNvPr>
          <p:cNvSpPr/>
          <p:nvPr/>
        </p:nvSpPr>
        <p:spPr>
          <a:xfrm>
            <a:off x="686456" y="2596534"/>
            <a:ext cx="590550" cy="1419225"/>
          </a:xfrm>
          <a:custGeom>
            <a:avLst/>
            <a:gdLst>
              <a:gd name="connsiteX0" fmla="*/ 599027 w 590550"/>
              <a:gd name="connsiteY0" fmla="*/ 0 h 1419225"/>
              <a:gd name="connsiteX1" fmla="*/ 0 w 590550"/>
              <a:gd name="connsiteY1" fmla="*/ 0 h 1419225"/>
              <a:gd name="connsiteX2" fmla="*/ 0 w 590550"/>
              <a:gd name="connsiteY2" fmla="*/ 1421225 h 1419225"/>
            </a:gdLst>
            <a:ahLst/>
            <a:cxnLst>
              <a:cxn ang="0">
                <a:pos x="connsiteX0" y="connsiteY0"/>
              </a:cxn>
              <a:cxn ang="0">
                <a:pos x="connsiteX1" y="connsiteY1"/>
              </a:cxn>
              <a:cxn ang="0">
                <a:pos x="connsiteX2" y="connsiteY2"/>
              </a:cxn>
            </a:cxnLst>
            <a:rect l="l" t="t" r="r" b="b"/>
            <a:pathLst>
              <a:path w="590550" h="1419225">
                <a:moveTo>
                  <a:pt x="599027" y="0"/>
                </a:moveTo>
                <a:lnTo>
                  <a:pt x="0" y="0"/>
                </a:lnTo>
                <a:lnTo>
                  <a:pt x="0" y="1421225"/>
                </a:lnTo>
              </a:path>
            </a:pathLst>
          </a:custGeom>
          <a:noFill/>
          <a:ln w="13581" cap="rnd">
            <a:solidFill>
              <a:srgbClr val="9094A8"/>
            </a:solidFill>
            <a:prstDash val="solid"/>
            <a:round/>
          </a:ln>
        </p:spPr>
        <p:txBody>
          <a:bodyPr rtlCol="0" anchor="ctr"/>
          <a:lstStyle/>
          <a:p>
            <a:endParaRPr lang="en-US">
              <a:cs typeface="+mj-cs"/>
            </a:endParaRPr>
          </a:p>
        </p:txBody>
      </p:sp>
      <p:sp>
        <p:nvSpPr>
          <p:cNvPr id="8" name="Freeform: Shape 7">
            <a:extLst>
              <a:ext uri="{FF2B5EF4-FFF2-40B4-BE49-F238E27FC236}">
                <a16:creationId xmlns:a16="http://schemas.microsoft.com/office/drawing/2014/main" id="{79C6C5CD-0527-44E4-A6CD-7461EDC089DF}"/>
              </a:ext>
            </a:extLst>
          </p:cNvPr>
          <p:cNvSpPr/>
          <p:nvPr/>
        </p:nvSpPr>
        <p:spPr>
          <a:xfrm>
            <a:off x="686456" y="3322911"/>
            <a:ext cx="1171575" cy="9525"/>
          </a:xfrm>
          <a:custGeom>
            <a:avLst/>
            <a:gdLst>
              <a:gd name="connsiteX0" fmla="*/ 0 w 1171575"/>
              <a:gd name="connsiteY0" fmla="*/ 0 h 0"/>
              <a:gd name="connsiteX1" fmla="*/ 1171575 w 1171575"/>
              <a:gd name="connsiteY1" fmla="*/ 0 h 0"/>
            </a:gdLst>
            <a:ahLst/>
            <a:cxnLst>
              <a:cxn ang="0">
                <a:pos x="connsiteX0" y="connsiteY0"/>
              </a:cxn>
              <a:cxn ang="0">
                <a:pos x="connsiteX1" y="connsiteY1"/>
              </a:cxn>
            </a:cxnLst>
            <a:rect l="l" t="t" r="r" b="b"/>
            <a:pathLst>
              <a:path w="1171575">
                <a:moveTo>
                  <a:pt x="0" y="0"/>
                </a:moveTo>
                <a:lnTo>
                  <a:pt x="1171575" y="0"/>
                </a:lnTo>
              </a:path>
            </a:pathLst>
          </a:custGeom>
          <a:ln w="13581" cap="rnd">
            <a:solidFill>
              <a:srgbClr val="9094A8"/>
            </a:solidFill>
            <a:prstDash val="solid"/>
            <a:round/>
          </a:ln>
        </p:spPr>
        <p:txBody>
          <a:bodyPr rtlCol="0" anchor="ctr"/>
          <a:lstStyle/>
          <a:p>
            <a:endParaRPr lang="en-US">
              <a:cs typeface="+mj-cs"/>
            </a:endParaRPr>
          </a:p>
        </p:txBody>
      </p:sp>
      <p:grpSp>
        <p:nvGrpSpPr>
          <p:cNvPr id="16" name="Group 15">
            <a:extLst>
              <a:ext uri="{FF2B5EF4-FFF2-40B4-BE49-F238E27FC236}">
                <a16:creationId xmlns:a16="http://schemas.microsoft.com/office/drawing/2014/main" id="{244DB133-E578-4E05-8F7E-CE95E724B06E}"/>
              </a:ext>
            </a:extLst>
          </p:cNvPr>
          <p:cNvGrpSpPr/>
          <p:nvPr/>
        </p:nvGrpSpPr>
        <p:grpSpPr>
          <a:xfrm>
            <a:off x="799453" y="2110204"/>
            <a:ext cx="971550" cy="971550"/>
            <a:chOff x="799453" y="2110204"/>
            <a:chExt cx="971550" cy="971550"/>
          </a:xfrm>
          <a:solidFill>
            <a:schemeClr val="accent2"/>
          </a:solidFill>
        </p:grpSpPr>
        <p:sp>
          <p:nvSpPr>
            <p:cNvPr id="13" name="Freeform: Shape 12">
              <a:extLst>
                <a:ext uri="{FF2B5EF4-FFF2-40B4-BE49-F238E27FC236}">
                  <a16:creationId xmlns:a16="http://schemas.microsoft.com/office/drawing/2014/main" id="{7F52DAB9-0354-4762-B7AB-50E9CC498F3D}"/>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grpFill/>
            <a:ln w="9525" cap="flat">
              <a:noFill/>
              <a:prstDash val="solid"/>
              <a:miter/>
            </a:ln>
          </p:spPr>
          <p:txBody>
            <a:bodyPr rtlCol="0" anchor="ctr"/>
            <a:lstStyle/>
            <a:p>
              <a:endParaRPr lang="en-US">
                <a:cs typeface="+mj-cs"/>
              </a:endParaRPr>
            </a:p>
          </p:txBody>
        </p:sp>
        <p:sp>
          <p:nvSpPr>
            <p:cNvPr id="14" name="Freeform: Shape 13">
              <a:extLst>
                <a:ext uri="{FF2B5EF4-FFF2-40B4-BE49-F238E27FC236}">
                  <a16:creationId xmlns:a16="http://schemas.microsoft.com/office/drawing/2014/main" id="{1FC715F4-25C5-4F9B-BACE-E53AF90C9CDD}"/>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grpFill/>
            <a:ln w="13581" cap="rnd">
              <a:solidFill>
                <a:srgbClr val="FFFFFF"/>
              </a:solidFill>
              <a:prstDash val="solid"/>
              <a:round/>
            </a:ln>
          </p:spPr>
          <p:txBody>
            <a:bodyPr rtlCol="0" anchor="ctr"/>
            <a:lstStyle/>
            <a:p>
              <a:endParaRPr lang="en-US" dirty="0">
                <a:cs typeface="+mj-cs"/>
              </a:endParaRPr>
            </a:p>
          </p:txBody>
        </p:sp>
        <p:sp>
          <p:nvSpPr>
            <p:cNvPr id="15" name="Freeform: Shape 14">
              <a:extLst>
                <a:ext uri="{FF2B5EF4-FFF2-40B4-BE49-F238E27FC236}">
                  <a16:creationId xmlns:a16="http://schemas.microsoft.com/office/drawing/2014/main" id="{F06A4E6F-E6DA-40F5-99AD-FD8ADD786F8A}"/>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grpFill/>
            <a:ln w="9525" cap="flat">
              <a:noFill/>
              <a:prstDash val="solid"/>
              <a:miter/>
            </a:ln>
          </p:spPr>
          <p:txBody>
            <a:bodyPr rtlCol="0" anchor="ctr"/>
            <a:lstStyle/>
            <a:p>
              <a:endParaRPr lang="en-US" dirty="0">
                <a:cs typeface="+mj-cs"/>
              </a:endParaRPr>
            </a:p>
          </p:txBody>
        </p:sp>
      </p:grpSp>
      <p:sp>
        <p:nvSpPr>
          <p:cNvPr id="20" name="Freeform: Shape 19">
            <a:extLst>
              <a:ext uri="{FF2B5EF4-FFF2-40B4-BE49-F238E27FC236}">
                <a16:creationId xmlns:a16="http://schemas.microsoft.com/office/drawing/2014/main" id="{6967C586-07E3-4039-9DA4-37CEB20A8344}"/>
              </a:ext>
            </a:extLst>
          </p:cNvPr>
          <p:cNvSpPr/>
          <p:nvPr/>
        </p:nvSpPr>
        <p:spPr>
          <a:xfrm>
            <a:off x="3118379" y="2596534"/>
            <a:ext cx="590550" cy="1419225"/>
          </a:xfrm>
          <a:custGeom>
            <a:avLst/>
            <a:gdLst>
              <a:gd name="connsiteX0" fmla="*/ 598932 w 590550"/>
              <a:gd name="connsiteY0" fmla="*/ 0 h 1419225"/>
              <a:gd name="connsiteX1" fmla="*/ 0 w 590550"/>
              <a:gd name="connsiteY1" fmla="*/ 0 h 1419225"/>
              <a:gd name="connsiteX2" fmla="*/ 0 w 590550"/>
              <a:gd name="connsiteY2" fmla="*/ 1421225 h 1419225"/>
            </a:gdLst>
            <a:ahLst/>
            <a:cxnLst>
              <a:cxn ang="0">
                <a:pos x="connsiteX0" y="connsiteY0"/>
              </a:cxn>
              <a:cxn ang="0">
                <a:pos x="connsiteX1" y="connsiteY1"/>
              </a:cxn>
              <a:cxn ang="0">
                <a:pos x="connsiteX2" y="connsiteY2"/>
              </a:cxn>
            </a:cxnLst>
            <a:rect l="l" t="t" r="r" b="b"/>
            <a:pathLst>
              <a:path w="590550" h="1419225">
                <a:moveTo>
                  <a:pt x="598932" y="0"/>
                </a:moveTo>
                <a:lnTo>
                  <a:pt x="0" y="0"/>
                </a:lnTo>
                <a:lnTo>
                  <a:pt x="0" y="1421225"/>
                </a:lnTo>
              </a:path>
            </a:pathLst>
          </a:custGeom>
          <a:noFill/>
          <a:ln w="13581" cap="rnd">
            <a:solidFill>
              <a:srgbClr val="9094A8"/>
            </a:solidFill>
            <a:prstDash val="solid"/>
            <a:round/>
          </a:ln>
        </p:spPr>
        <p:txBody>
          <a:bodyPr rtlCol="0" anchor="ctr"/>
          <a:lstStyle/>
          <a:p>
            <a:endParaRPr lang="en-US">
              <a:cs typeface="+mj-cs"/>
            </a:endParaRPr>
          </a:p>
        </p:txBody>
      </p:sp>
      <p:sp>
        <p:nvSpPr>
          <p:cNvPr id="21" name="Freeform: Shape 20">
            <a:extLst>
              <a:ext uri="{FF2B5EF4-FFF2-40B4-BE49-F238E27FC236}">
                <a16:creationId xmlns:a16="http://schemas.microsoft.com/office/drawing/2014/main" id="{D5BF605D-A438-4475-9199-2AE7360CA928}"/>
              </a:ext>
            </a:extLst>
          </p:cNvPr>
          <p:cNvSpPr/>
          <p:nvPr/>
        </p:nvSpPr>
        <p:spPr>
          <a:xfrm>
            <a:off x="3209438" y="3401397"/>
            <a:ext cx="1057275" cy="438150"/>
          </a:xfrm>
          <a:custGeom>
            <a:avLst/>
            <a:gdLst>
              <a:gd name="connsiteX0" fmla="*/ 0 w 1057275"/>
              <a:gd name="connsiteY0" fmla="*/ 0 h 438150"/>
              <a:gd name="connsiteX1" fmla="*/ 1062323 w 1057275"/>
              <a:gd name="connsiteY1" fmla="*/ 0 h 438150"/>
              <a:gd name="connsiteX2" fmla="*/ 1062323 w 1057275"/>
              <a:gd name="connsiteY2" fmla="*/ 443865 h 438150"/>
              <a:gd name="connsiteX3" fmla="*/ 0 w 1057275"/>
              <a:gd name="connsiteY3" fmla="*/ 443865 h 438150"/>
            </a:gdLst>
            <a:ahLst/>
            <a:cxnLst>
              <a:cxn ang="0">
                <a:pos x="connsiteX0" y="connsiteY0"/>
              </a:cxn>
              <a:cxn ang="0">
                <a:pos x="connsiteX1" y="connsiteY1"/>
              </a:cxn>
              <a:cxn ang="0">
                <a:pos x="connsiteX2" y="connsiteY2"/>
              </a:cxn>
              <a:cxn ang="0">
                <a:pos x="connsiteX3" y="connsiteY3"/>
              </a:cxn>
            </a:cxnLst>
            <a:rect l="l" t="t" r="r" b="b"/>
            <a:pathLst>
              <a:path w="1057275" h="438150">
                <a:moveTo>
                  <a:pt x="0" y="0"/>
                </a:moveTo>
                <a:lnTo>
                  <a:pt x="1062323" y="0"/>
                </a:lnTo>
                <a:lnTo>
                  <a:pt x="1062323" y="443865"/>
                </a:lnTo>
                <a:lnTo>
                  <a:pt x="0" y="443865"/>
                </a:lnTo>
                <a:close/>
              </a:path>
            </a:pathLst>
          </a:custGeom>
          <a:noFill/>
          <a:ln w="9525" cap="flat">
            <a:noFill/>
            <a:prstDash val="solid"/>
            <a:miter/>
          </a:ln>
        </p:spPr>
        <p:txBody>
          <a:bodyPr rtlCol="0" anchor="ctr"/>
          <a:lstStyle/>
          <a:p>
            <a:endParaRPr lang="en-US">
              <a:cs typeface="+mj-cs"/>
            </a:endParaRPr>
          </a:p>
        </p:txBody>
      </p:sp>
      <p:sp>
        <p:nvSpPr>
          <p:cNvPr id="22" name="Freeform: Shape 21">
            <a:extLst>
              <a:ext uri="{FF2B5EF4-FFF2-40B4-BE49-F238E27FC236}">
                <a16:creationId xmlns:a16="http://schemas.microsoft.com/office/drawing/2014/main" id="{D4CB866D-43E3-4E91-83B4-26D1C2B1128F}"/>
              </a:ext>
            </a:extLst>
          </p:cNvPr>
          <p:cNvSpPr/>
          <p:nvPr/>
        </p:nvSpPr>
        <p:spPr>
          <a:xfrm>
            <a:off x="3118379" y="3322911"/>
            <a:ext cx="1162050" cy="9525"/>
          </a:xfrm>
          <a:custGeom>
            <a:avLst/>
            <a:gdLst>
              <a:gd name="connsiteX0" fmla="*/ 0 w 1162050"/>
              <a:gd name="connsiteY0" fmla="*/ 0 h 0"/>
              <a:gd name="connsiteX1" fmla="*/ 1171480 w 1162050"/>
              <a:gd name="connsiteY1" fmla="*/ 0 h 0"/>
            </a:gdLst>
            <a:ahLst/>
            <a:cxnLst>
              <a:cxn ang="0">
                <a:pos x="connsiteX0" y="connsiteY0"/>
              </a:cxn>
              <a:cxn ang="0">
                <a:pos x="connsiteX1" y="connsiteY1"/>
              </a:cxn>
            </a:cxnLst>
            <a:rect l="l" t="t" r="r" b="b"/>
            <a:pathLst>
              <a:path w="1162050">
                <a:moveTo>
                  <a:pt x="0" y="0"/>
                </a:moveTo>
                <a:lnTo>
                  <a:pt x="1171480" y="0"/>
                </a:lnTo>
              </a:path>
            </a:pathLst>
          </a:custGeom>
          <a:ln w="13581" cap="rnd">
            <a:solidFill>
              <a:srgbClr val="9094A8"/>
            </a:solidFill>
            <a:prstDash val="solid"/>
            <a:round/>
          </a:ln>
        </p:spPr>
        <p:txBody>
          <a:bodyPr rtlCol="0" anchor="ctr"/>
          <a:lstStyle/>
          <a:p>
            <a:endParaRPr lang="en-US">
              <a:cs typeface="+mj-cs"/>
            </a:endParaRPr>
          </a:p>
        </p:txBody>
      </p:sp>
      <p:grpSp>
        <p:nvGrpSpPr>
          <p:cNvPr id="233" name="Group 232">
            <a:extLst>
              <a:ext uri="{FF2B5EF4-FFF2-40B4-BE49-F238E27FC236}">
                <a16:creationId xmlns:a16="http://schemas.microsoft.com/office/drawing/2014/main" id="{5A0441B4-EAD3-4785-8413-74AB74FE4DDE}"/>
              </a:ext>
            </a:extLst>
          </p:cNvPr>
          <p:cNvGrpSpPr/>
          <p:nvPr/>
        </p:nvGrpSpPr>
        <p:grpSpPr>
          <a:xfrm>
            <a:off x="3248629" y="2127519"/>
            <a:ext cx="934499" cy="934333"/>
            <a:chOff x="3248629" y="2127519"/>
            <a:chExt cx="934499" cy="934333"/>
          </a:xfrm>
        </p:grpSpPr>
        <p:sp>
          <p:nvSpPr>
            <p:cNvPr id="27" name="Freeform: Shape 26">
              <a:extLst>
                <a:ext uri="{FF2B5EF4-FFF2-40B4-BE49-F238E27FC236}">
                  <a16:creationId xmlns:a16="http://schemas.microsoft.com/office/drawing/2014/main" id="{90F8F10C-DE32-4B71-9113-BFD6DAC0BFCF}"/>
                </a:ext>
              </a:extLst>
            </p:cNvPr>
            <p:cNvSpPr/>
            <p:nvPr/>
          </p:nvSpPr>
          <p:spPr>
            <a:xfrm>
              <a:off x="3279923"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A9E28"/>
            </a:solidFill>
            <a:ln w="9525" cap="flat">
              <a:noFill/>
              <a:prstDash val="solid"/>
              <a:miter/>
            </a:ln>
          </p:spPr>
          <p:txBody>
            <a:bodyPr rtlCol="0" anchor="ctr"/>
            <a:lstStyle/>
            <a:p>
              <a:endParaRPr lang="en-US">
                <a:cs typeface="+mj-cs"/>
              </a:endParaRPr>
            </a:p>
          </p:txBody>
        </p:sp>
        <p:sp>
          <p:nvSpPr>
            <p:cNvPr id="28" name="Freeform: Shape 27">
              <a:extLst>
                <a:ext uri="{FF2B5EF4-FFF2-40B4-BE49-F238E27FC236}">
                  <a16:creationId xmlns:a16="http://schemas.microsoft.com/office/drawing/2014/main" id="{F2602E5D-12FC-4E10-98DE-BD2354D3DA94}"/>
                </a:ext>
              </a:extLst>
            </p:cNvPr>
            <p:cNvSpPr/>
            <p:nvPr/>
          </p:nvSpPr>
          <p:spPr>
            <a:xfrm>
              <a:off x="3249678" y="2128402"/>
              <a:ext cx="933450" cy="933450"/>
            </a:xfrm>
            <a:custGeom>
              <a:avLst/>
              <a:gdLst>
                <a:gd name="connsiteX0" fmla="*/ 556132 w 933450"/>
                <a:gd name="connsiteY0" fmla="*/ 88073 h 933450"/>
                <a:gd name="connsiteX1" fmla="*/ 848044 w 933450"/>
                <a:gd name="connsiteY1" fmla="*/ 556132 h 933450"/>
                <a:gd name="connsiteX2" fmla="*/ 379985 w 933450"/>
                <a:gd name="connsiteY2" fmla="*/ 848044 h 933450"/>
                <a:gd name="connsiteX3" fmla="*/ 88073 w 933450"/>
                <a:gd name="connsiteY3" fmla="*/ 379986 h 933450"/>
                <a:gd name="connsiteX4" fmla="*/ 556132 w 933450"/>
                <a:gd name="connsiteY4" fmla="*/ 88073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933450">
                  <a:moveTo>
                    <a:pt x="556132" y="88073"/>
                  </a:moveTo>
                  <a:cubicBezTo>
                    <a:pt x="765992" y="136714"/>
                    <a:pt x="896685" y="346272"/>
                    <a:pt x="848044" y="556132"/>
                  </a:cubicBezTo>
                  <a:cubicBezTo>
                    <a:pt x="799403" y="765992"/>
                    <a:pt x="589846" y="896686"/>
                    <a:pt x="379985" y="848044"/>
                  </a:cubicBezTo>
                  <a:cubicBezTo>
                    <a:pt x="170125" y="799403"/>
                    <a:pt x="39432" y="589846"/>
                    <a:pt x="88073" y="379986"/>
                  </a:cubicBezTo>
                  <a:cubicBezTo>
                    <a:pt x="136714" y="170125"/>
                    <a:pt x="346271" y="39432"/>
                    <a:pt x="556132" y="88073"/>
                  </a:cubicBezTo>
                  <a:close/>
                </a:path>
              </a:pathLst>
            </a:custGeom>
            <a:noFill/>
            <a:ln w="13581" cap="rnd">
              <a:solidFill>
                <a:srgbClr val="FFFFFF"/>
              </a:solidFill>
              <a:prstDash val="solid"/>
              <a:round/>
            </a:ln>
          </p:spPr>
          <p:txBody>
            <a:bodyPr rtlCol="0" anchor="ctr"/>
            <a:lstStyle/>
            <a:p>
              <a:endParaRPr lang="en-US">
                <a:cs typeface="+mj-cs"/>
              </a:endParaRPr>
            </a:p>
          </p:txBody>
        </p:sp>
        <p:sp>
          <p:nvSpPr>
            <p:cNvPr id="29" name="Freeform: Shape 28">
              <a:extLst>
                <a:ext uri="{FF2B5EF4-FFF2-40B4-BE49-F238E27FC236}">
                  <a16:creationId xmlns:a16="http://schemas.microsoft.com/office/drawing/2014/main" id="{8BC15E48-8698-43B2-8605-A0D1333F91D1}"/>
                </a:ext>
              </a:extLst>
            </p:cNvPr>
            <p:cNvSpPr/>
            <p:nvPr/>
          </p:nvSpPr>
          <p:spPr>
            <a:xfrm>
              <a:off x="3248629" y="2127519"/>
              <a:ext cx="933450" cy="933450"/>
            </a:xfrm>
            <a:custGeom>
              <a:avLst/>
              <a:gdLst>
                <a:gd name="connsiteX0" fmla="*/ 703551 w 933450"/>
                <a:gd name="connsiteY0" fmla="*/ 234517 h 933450"/>
                <a:gd name="connsiteX1" fmla="*/ 703551 w 933450"/>
                <a:gd name="connsiteY1" fmla="*/ 703552 h 933450"/>
                <a:gd name="connsiteX2" fmla="*/ 234517 w 933450"/>
                <a:gd name="connsiteY2" fmla="*/ 703552 h 933450"/>
                <a:gd name="connsiteX3" fmla="*/ 234517 w 933450"/>
                <a:gd name="connsiteY3" fmla="*/ 234517 h 933450"/>
                <a:gd name="connsiteX4" fmla="*/ 703551 w 933450"/>
                <a:gd name="connsiteY4" fmla="*/ 234517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933450">
                  <a:moveTo>
                    <a:pt x="703551" y="234517"/>
                  </a:moveTo>
                  <a:cubicBezTo>
                    <a:pt x="833072" y="364037"/>
                    <a:pt x="833072" y="574031"/>
                    <a:pt x="703551" y="703552"/>
                  </a:cubicBezTo>
                  <a:cubicBezTo>
                    <a:pt x="574031" y="833072"/>
                    <a:pt x="364037" y="833072"/>
                    <a:pt x="234517" y="703552"/>
                  </a:cubicBezTo>
                  <a:cubicBezTo>
                    <a:pt x="104997" y="574031"/>
                    <a:pt x="104997" y="364038"/>
                    <a:pt x="234517" y="234517"/>
                  </a:cubicBezTo>
                  <a:cubicBezTo>
                    <a:pt x="364037" y="104997"/>
                    <a:pt x="574031" y="104997"/>
                    <a:pt x="703551" y="234517"/>
                  </a:cubicBezTo>
                  <a:close/>
                </a:path>
              </a:pathLst>
            </a:custGeom>
            <a:solidFill>
              <a:srgbClr val="FFFFFF"/>
            </a:solidFill>
            <a:ln w="9525" cap="flat">
              <a:noFill/>
              <a:prstDash val="solid"/>
              <a:miter/>
            </a:ln>
          </p:spPr>
          <p:txBody>
            <a:bodyPr rtlCol="0" anchor="ctr"/>
            <a:lstStyle/>
            <a:p>
              <a:r>
                <a:rPr lang="en-US" b="1" dirty="0">
                  <a:cs typeface="+mj-cs"/>
                </a:rPr>
                <a:t>   22%</a:t>
              </a:r>
            </a:p>
          </p:txBody>
        </p:sp>
      </p:grpSp>
      <p:sp>
        <p:nvSpPr>
          <p:cNvPr id="41" name="Freeform: Shape 40">
            <a:extLst>
              <a:ext uri="{FF2B5EF4-FFF2-40B4-BE49-F238E27FC236}">
                <a16:creationId xmlns:a16="http://schemas.microsoft.com/office/drawing/2014/main" id="{E06079BA-8A35-45E7-87CC-072C4CD7C1DD}"/>
              </a:ext>
            </a:extLst>
          </p:cNvPr>
          <p:cNvSpPr/>
          <p:nvPr/>
        </p:nvSpPr>
        <p:spPr>
          <a:xfrm>
            <a:off x="5641361" y="3401397"/>
            <a:ext cx="1057275" cy="438150"/>
          </a:xfrm>
          <a:custGeom>
            <a:avLst/>
            <a:gdLst>
              <a:gd name="connsiteX0" fmla="*/ 0 w 1057275"/>
              <a:gd name="connsiteY0" fmla="*/ 0 h 438150"/>
              <a:gd name="connsiteX1" fmla="*/ 1062323 w 1057275"/>
              <a:gd name="connsiteY1" fmla="*/ 0 h 438150"/>
              <a:gd name="connsiteX2" fmla="*/ 1062323 w 1057275"/>
              <a:gd name="connsiteY2" fmla="*/ 443865 h 438150"/>
              <a:gd name="connsiteX3" fmla="*/ 0 w 1057275"/>
              <a:gd name="connsiteY3" fmla="*/ 443865 h 438150"/>
            </a:gdLst>
            <a:ahLst/>
            <a:cxnLst>
              <a:cxn ang="0">
                <a:pos x="connsiteX0" y="connsiteY0"/>
              </a:cxn>
              <a:cxn ang="0">
                <a:pos x="connsiteX1" y="connsiteY1"/>
              </a:cxn>
              <a:cxn ang="0">
                <a:pos x="connsiteX2" y="connsiteY2"/>
              </a:cxn>
              <a:cxn ang="0">
                <a:pos x="connsiteX3" y="connsiteY3"/>
              </a:cxn>
            </a:cxnLst>
            <a:rect l="l" t="t" r="r" b="b"/>
            <a:pathLst>
              <a:path w="1057275" h="438150">
                <a:moveTo>
                  <a:pt x="0" y="0"/>
                </a:moveTo>
                <a:lnTo>
                  <a:pt x="1062323" y="0"/>
                </a:lnTo>
                <a:lnTo>
                  <a:pt x="1062323" y="443865"/>
                </a:lnTo>
                <a:lnTo>
                  <a:pt x="0" y="443865"/>
                </a:lnTo>
                <a:close/>
              </a:path>
            </a:pathLst>
          </a:custGeom>
          <a:noFill/>
          <a:ln w="9525" cap="flat">
            <a:noFill/>
            <a:prstDash val="solid"/>
            <a:miter/>
          </a:ln>
        </p:spPr>
        <p:txBody>
          <a:bodyPr rtlCol="0" anchor="ctr"/>
          <a:lstStyle/>
          <a:p>
            <a:endParaRPr lang="en-US">
              <a:cs typeface="+mj-cs"/>
            </a:endParaRPr>
          </a:p>
        </p:txBody>
      </p:sp>
      <p:sp>
        <p:nvSpPr>
          <p:cNvPr id="55" name="Freeform: Shape 54">
            <a:extLst>
              <a:ext uri="{FF2B5EF4-FFF2-40B4-BE49-F238E27FC236}">
                <a16:creationId xmlns:a16="http://schemas.microsoft.com/office/drawing/2014/main" id="{34FCEFC1-2600-4FC5-9BF7-519E2F88BCCA}"/>
              </a:ext>
            </a:extLst>
          </p:cNvPr>
          <p:cNvSpPr/>
          <p:nvPr/>
        </p:nvSpPr>
        <p:spPr>
          <a:xfrm>
            <a:off x="1902227" y="4018616"/>
            <a:ext cx="590550" cy="1419225"/>
          </a:xfrm>
          <a:custGeom>
            <a:avLst/>
            <a:gdLst>
              <a:gd name="connsiteX0" fmla="*/ 599027 w 590550"/>
              <a:gd name="connsiteY0" fmla="*/ 1421225 h 1419225"/>
              <a:gd name="connsiteX1" fmla="*/ 0 w 590550"/>
              <a:gd name="connsiteY1" fmla="*/ 1421225 h 1419225"/>
              <a:gd name="connsiteX2" fmla="*/ 0 w 590550"/>
              <a:gd name="connsiteY2" fmla="*/ 0 h 1419225"/>
            </a:gdLst>
            <a:ahLst/>
            <a:cxnLst>
              <a:cxn ang="0">
                <a:pos x="connsiteX0" y="connsiteY0"/>
              </a:cxn>
              <a:cxn ang="0">
                <a:pos x="connsiteX1" y="connsiteY1"/>
              </a:cxn>
              <a:cxn ang="0">
                <a:pos x="connsiteX2" y="connsiteY2"/>
              </a:cxn>
            </a:cxnLst>
            <a:rect l="l" t="t" r="r" b="b"/>
            <a:pathLst>
              <a:path w="590550" h="1419225">
                <a:moveTo>
                  <a:pt x="599027" y="1421225"/>
                </a:moveTo>
                <a:lnTo>
                  <a:pt x="0" y="1421225"/>
                </a:lnTo>
                <a:lnTo>
                  <a:pt x="0" y="0"/>
                </a:lnTo>
              </a:path>
            </a:pathLst>
          </a:custGeom>
          <a:noFill/>
          <a:ln w="13581" cap="rnd">
            <a:solidFill>
              <a:srgbClr val="9094A8"/>
            </a:solidFill>
            <a:prstDash val="solid"/>
            <a:round/>
          </a:ln>
        </p:spPr>
        <p:txBody>
          <a:bodyPr rtlCol="0" anchor="ctr"/>
          <a:lstStyle/>
          <a:p>
            <a:endParaRPr lang="en-US">
              <a:cs typeface="+mj-cs"/>
            </a:endParaRPr>
          </a:p>
        </p:txBody>
      </p:sp>
      <p:sp>
        <p:nvSpPr>
          <p:cNvPr id="56" name="Freeform: Shape 55">
            <a:extLst>
              <a:ext uri="{FF2B5EF4-FFF2-40B4-BE49-F238E27FC236}">
                <a16:creationId xmlns:a16="http://schemas.microsoft.com/office/drawing/2014/main" id="{0E006C11-3B57-4571-9BEC-3D669EF40766}"/>
              </a:ext>
            </a:extLst>
          </p:cNvPr>
          <p:cNvSpPr/>
          <p:nvPr/>
        </p:nvSpPr>
        <p:spPr>
          <a:xfrm>
            <a:off x="1993286" y="4200258"/>
            <a:ext cx="1057275" cy="438150"/>
          </a:xfrm>
          <a:custGeom>
            <a:avLst/>
            <a:gdLst>
              <a:gd name="connsiteX0" fmla="*/ 0 w 1057275"/>
              <a:gd name="connsiteY0" fmla="*/ 0 h 438150"/>
              <a:gd name="connsiteX1" fmla="*/ 1062323 w 1057275"/>
              <a:gd name="connsiteY1" fmla="*/ 0 h 438150"/>
              <a:gd name="connsiteX2" fmla="*/ 1062323 w 1057275"/>
              <a:gd name="connsiteY2" fmla="*/ 443865 h 438150"/>
              <a:gd name="connsiteX3" fmla="*/ 0 w 1057275"/>
              <a:gd name="connsiteY3" fmla="*/ 443865 h 438150"/>
            </a:gdLst>
            <a:ahLst/>
            <a:cxnLst>
              <a:cxn ang="0">
                <a:pos x="connsiteX0" y="connsiteY0"/>
              </a:cxn>
              <a:cxn ang="0">
                <a:pos x="connsiteX1" y="connsiteY1"/>
              </a:cxn>
              <a:cxn ang="0">
                <a:pos x="connsiteX2" y="connsiteY2"/>
              </a:cxn>
              <a:cxn ang="0">
                <a:pos x="connsiteX3" y="connsiteY3"/>
              </a:cxn>
            </a:cxnLst>
            <a:rect l="l" t="t" r="r" b="b"/>
            <a:pathLst>
              <a:path w="1057275" h="438150">
                <a:moveTo>
                  <a:pt x="0" y="0"/>
                </a:moveTo>
                <a:lnTo>
                  <a:pt x="1062323" y="0"/>
                </a:lnTo>
                <a:lnTo>
                  <a:pt x="1062323" y="443865"/>
                </a:lnTo>
                <a:lnTo>
                  <a:pt x="0" y="443865"/>
                </a:lnTo>
                <a:close/>
              </a:path>
            </a:pathLst>
          </a:custGeom>
          <a:noFill/>
          <a:ln w="9525" cap="flat">
            <a:noFill/>
            <a:prstDash val="solid"/>
            <a:miter/>
          </a:ln>
        </p:spPr>
        <p:txBody>
          <a:bodyPr rtlCol="0" anchor="ctr"/>
          <a:lstStyle/>
          <a:p>
            <a:endParaRPr lang="en-US">
              <a:cs typeface="+mj-cs"/>
            </a:endParaRPr>
          </a:p>
        </p:txBody>
      </p:sp>
      <p:sp>
        <p:nvSpPr>
          <p:cNvPr id="57" name="Freeform: Shape 56">
            <a:extLst>
              <a:ext uri="{FF2B5EF4-FFF2-40B4-BE49-F238E27FC236}">
                <a16:creationId xmlns:a16="http://schemas.microsoft.com/office/drawing/2014/main" id="{CE43E7A6-6A10-4AE0-ABE9-7E8C03FA95EA}"/>
              </a:ext>
            </a:extLst>
          </p:cNvPr>
          <p:cNvSpPr/>
          <p:nvPr/>
        </p:nvSpPr>
        <p:spPr>
          <a:xfrm>
            <a:off x="1902227" y="4713465"/>
            <a:ext cx="1162050" cy="9525"/>
          </a:xfrm>
          <a:custGeom>
            <a:avLst/>
            <a:gdLst>
              <a:gd name="connsiteX0" fmla="*/ 0 w 1162050"/>
              <a:gd name="connsiteY0" fmla="*/ 0 h 0"/>
              <a:gd name="connsiteX1" fmla="*/ 1171480 w 1162050"/>
              <a:gd name="connsiteY1" fmla="*/ 0 h 0"/>
            </a:gdLst>
            <a:ahLst/>
            <a:cxnLst>
              <a:cxn ang="0">
                <a:pos x="connsiteX0" y="connsiteY0"/>
              </a:cxn>
              <a:cxn ang="0">
                <a:pos x="connsiteX1" y="connsiteY1"/>
              </a:cxn>
            </a:cxnLst>
            <a:rect l="l" t="t" r="r" b="b"/>
            <a:pathLst>
              <a:path w="1162050">
                <a:moveTo>
                  <a:pt x="0" y="0"/>
                </a:moveTo>
                <a:lnTo>
                  <a:pt x="1171480" y="0"/>
                </a:lnTo>
              </a:path>
            </a:pathLst>
          </a:custGeom>
          <a:ln w="13581" cap="rnd">
            <a:solidFill>
              <a:srgbClr val="9094A8"/>
            </a:solidFill>
            <a:prstDash val="solid"/>
            <a:round/>
          </a:ln>
        </p:spPr>
        <p:txBody>
          <a:bodyPr rtlCol="0" anchor="ctr"/>
          <a:lstStyle/>
          <a:p>
            <a:endParaRPr lang="en-US">
              <a:cs typeface="+mj-cs"/>
            </a:endParaRPr>
          </a:p>
        </p:txBody>
      </p:sp>
      <p:grpSp>
        <p:nvGrpSpPr>
          <p:cNvPr id="30" name="Group 29">
            <a:extLst>
              <a:ext uri="{FF2B5EF4-FFF2-40B4-BE49-F238E27FC236}">
                <a16:creationId xmlns:a16="http://schemas.microsoft.com/office/drawing/2014/main" id="{FA90DA32-EFF3-4ACF-980D-A67F0F864575}"/>
              </a:ext>
            </a:extLst>
          </p:cNvPr>
          <p:cNvGrpSpPr/>
          <p:nvPr/>
        </p:nvGrpSpPr>
        <p:grpSpPr>
          <a:xfrm>
            <a:off x="1926787" y="4864931"/>
            <a:ext cx="1143000" cy="1143000"/>
            <a:chOff x="1926787" y="4864931"/>
            <a:chExt cx="1143000" cy="1143000"/>
          </a:xfrm>
        </p:grpSpPr>
        <p:sp>
          <p:nvSpPr>
            <p:cNvPr id="62" name="Freeform: Shape 61">
              <a:extLst>
                <a:ext uri="{FF2B5EF4-FFF2-40B4-BE49-F238E27FC236}">
                  <a16:creationId xmlns:a16="http://schemas.microsoft.com/office/drawing/2014/main" id="{735689A4-C590-44A9-903B-F9AC0EE25B35}"/>
                </a:ext>
              </a:extLst>
            </p:cNvPr>
            <p:cNvSpPr/>
            <p:nvPr/>
          </p:nvSpPr>
          <p:spPr>
            <a:xfrm>
              <a:off x="1926787" y="4864931"/>
              <a:ext cx="1143000" cy="1143000"/>
            </a:xfrm>
            <a:custGeom>
              <a:avLst/>
              <a:gdLst>
                <a:gd name="connsiteX0" fmla="*/ 747053 w 1143000"/>
                <a:gd name="connsiteY0" fmla="*/ 172306 h 1143000"/>
                <a:gd name="connsiteX1" fmla="*/ 977188 w 1143000"/>
                <a:gd name="connsiteY1" fmla="*/ 747053 h 1143000"/>
                <a:gd name="connsiteX2" fmla="*/ 402441 w 1143000"/>
                <a:gd name="connsiteY2" fmla="*/ 977188 h 1143000"/>
                <a:gd name="connsiteX3" fmla="*/ 172306 w 1143000"/>
                <a:gd name="connsiteY3" fmla="*/ 402441 h 1143000"/>
                <a:gd name="connsiteX4" fmla="*/ 747053 w 1143000"/>
                <a:gd name="connsiteY4" fmla="*/ 172306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747053" y="172306"/>
                  </a:moveTo>
                  <a:cubicBezTo>
                    <a:pt x="969315" y="267468"/>
                    <a:pt x="1072350" y="524791"/>
                    <a:pt x="977188" y="747053"/>
                  </a:cubicBezTo>
                  <a:cubicBezTo>
                    <a:pt x="882026" y="969315"/>
                    <a:pt x="624703" y="1072350"/>
                    <a:pt x="402441" y="977188"/>
                  </a:cubicBezTo>
                  <a:cubicBezTo>
                    <a:pt x="180179" y="882026"/>
                    <a:pt x="77144" y="624703"/>
                    <a:pt x="172306" y="402441"/>
                  </a:cubicBezTo>
                  <a:cubicBezTo>
                    <a:pt x="267468" y="180179"/>
                    <a:pt x="524791" y="77144"/>
                    <a:pt x="747053" y="172306"/>
                  </a:cubicBezTo>
                  <a:close/>
                </a:path>
              </a:pathLst>
            </a:custGeom>
            <a:solidFill>
              <a:srgbClr val="FFC931"/>
            </a:solidFill>
            <a:ln w="9525" cap="flat">
              <a:noFill/>
              <a:prstDash val="solid"/>
              <a:miter/>
            </a:ln>
          </p:spPr>
          <p:txBody>
            <a:bodyPr rtlCol="0" anchor="ctr"/>
            <a:lstStyle/>
            <a:p>
              <a:endParaRPr lang="en-US" dirty="0">
                <a:cs typeface="+mj-cs"/>
              </a:endParaRPr>
            </a:p>
          </p:txBody>
        </p:sp>
        <p:grpSp>
          <p:nvGrpSpPr>
            <p:cNvPr id="18" name="Group 17">
              <a:extLst>
                <a:ext uri="{FF2B5EF4-FFF2-40B4-BE49-F238E27FC236}">
                  <a16:creationId xmlns:a16="http://schemas.microsoft.com/office/drawing/2014/main" id="{64158761-3331-4E2F-922F-F3AC92D10C0E}"/>
                </a:ext>
              </a:extLst>
            </p:cNvPr>
            <p:cNvGrpSpPr/>
            <p:nvPr/>
          </p:nvGrpSpPr>
          <p:grpSpPr>
            <a:xfrm>
              <a:off x="2054565" y="4992733"/>
              <a:ext cx="885825" cy="885825"/>
              <a:chOff x="2054565" y="4992733"/>
              <a:chExt cx="885825" cy="885825"/>
            </a:xfrm>
          </p:grpSpPr>
          <p:sp>
            <p:nvSpPr>
              <p:cNvPr id="63" name="Freeform: Shape 62">
                <a:extLst>
                  <a:ext uri="{FF2B5EF4-FFF2-40B4-BE49-F238E27FC236}">
                    <a16:creationId xmlns:a16="http://schemas.microsoft.com/office/drawing/2014/main" id="{F76AED97-98FF-4C29-8746-B41AEF970F94}"/>
                  </a:ext>
                </a:extLst>
              </p:cNvPr>
              <p:cNvSpPr/>
              <p:nvPr/>
            </p:nvSpPr>
            <p:spPr>
              <a:xfrm>
                <a:off x="2054565" y="4992733"/>
                <a:ext cx="885825" cy="885825"/>
              </a:xfrm>
              <a:custGeom>
                <a:avLst/>
                <a:gdLst>
                  <a:gd name="connsiteX0" fmla="*/ 832286 w 885825"/>
                  <a:gd name="connsiteY0" fmla="*/ 385095 h 885825"/>
                  <a:gd name="connsiteX1" fmla="*/ 509287 w 885825"/>
                  <a:gd name="connsiteY1" fmla="*/ 832286 h 885825"/>
                  <a:gd name="connsiteX2" fmla="*/ 62096 w 885825"/>
                  <a:gd name="connsiteY2" fmla="*/ 509287 h 885825"/>
                  <a:gd name="connsiteX3" fmla="*/ 385095 w 885825"/>
                  <a:gd name="connsiteY3" fmla="*/ 62096 h 885825"/>
                  <a:gd name="connsiteX4" fmla="*/ 832286 w 885825"/>
                  <a:gd name="connsiteY4" fmla="*/ 385095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 h="885825">
                    <a:moveTo>
                      <a:pt x="832286" y="385095"/>
                    </a:moveTo>
                    <a:cubicBezTo>
                      <a:pt x="866581" y="597777"/>
                      <a:pt x="721969" y="797992"/>
                      <a:pt x="509287" y="832286"/>
                    </a:cubicBezTo>
                    <a:cubicBezTo>
                      <a:pt x="296605" y="866581"/>
                      <a:pt x="96390" y="721969"/>
                      <a:pt x="62096" y="509287"/>
                    </a:cubicBezTo>
                    <a:cubicBezTo>
                      <a:pt x="27801" y="296605"/>
                      <a:pt x="172413" y="96390"/>
                      <a:pt x="385095" y="62096"/>
                    </a:cubicBezTo>
                    <a:cubicBezTo>
                      <a:pt x="597777" y="27801"/>
                      <a:pt x="797992" y="172413"/>
                      <a:pt x="832286" y="385095"/>
                    </a:cubicBezTo>
                    <a:close/>
                  </a:path>
                </a:pathLst>
              </a:custGeom>
              <a:noFill/>
              <a:ln w="13581" cap="rnd">
                <a:solidFill>
                  <a:srgbClr val="FFFFFF"/>
                </a:solidFill>
                <a:prstDash val="solid"/>
                <a:round/>
              </a:ln>
            </p:spPr>
            <p:txBody>
              <a:bodyPr rtlCol="0" anchor="ctr"/>
              <a:lstStyle/>
              <a:p>
                <a:endParaRPr lang="en-US">
                  <a:cs typeface="+mj-cs"/>
                </a:endParaRPr>
              </a:p>
            </p:txBody>
          </p:sp>
          <p:sp>
            <p:nvSpPr>
              <p:cNvPr id="64" name="Freeform: Shape 63">
                <a:extLst>
                  <a:ext uri="{FF2B5EF4-FFF2-40B4-BE49-F238E27FC236}">
                    <a16:creationId xmlns:a16="http://schemas.microsoft.com/office/drawing/2014/main" id="{23CD093B-609F-406E-A4F3-A84AC2F58E85}"/>
                  </a:ext>
                </a:extLst>
              </p:cNvPr>
              <p:cNvSpPr/>
              <p:nvPr/>
            </p:nvSpPr>
            <p:spPr>
              <a:xfrm>
                <a:off x="2103393" y="5041526"/>
                <a:ext cx="790575" cy="790575"/>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FFFFFF"/>
              </a:solidFill>
              <a:ln w="9525" cap="flat">
                <a:noFill/>
                <a:prstDash val="solid"/>
                <a:miter/>
              </a:ln>
            </p:spPr>
            <p:txBody>
              <a:bodyPr rtlCol="0" anchor="ctr"/>
              <a:lstStyle/>
              <a:p>
                <a:r>
                  <a:rPr lang="en-US" b="1" dirty="0">
                    <a:cs typeface="+mj-cs"/>
                  </a:rPr>
                  <a:t>12.3%</a:t>
                </a:r>
              </a:p>
            </p:txBody>
          </p:sp>
        </p:grpSp>
      </p:grpSp>
      <p:sp>
        <p:nvSpPr>
          <p:cNvPr id="71" name="Freeform: Shape 70">
            <a:extLst>
              <a:ext uri="{FF2B5EF4-FFF2-40B4-BE49-F238E27FC236}">
                <a16:creationId xmlns:a16="http://schemas.microsoft.com/office/drawing/2014/main" id="{F626F73D-B884-42EA-961C-051E8DD3407C}"/>
              </a:ext>
            </a:extLst>
          </p:cNvPr>
          <p:cNvSpPr/>
          <p:nvPr/>
        </p:nvSpPr>
        <p:spPr>
          <a:xfrm>
            <a:off x="4334150" y="4018616"/>
            <a:ext cx="590550" cy="1419225"/>
          </a:xfrm>
          <a:custGeom>
            <a:avLst/>
            <a:gdLst>
              <a:gd name="connsiteX0" fmla="*/ 599027 w 590550"/>
              <a:gd name="connsiteY0" fmla="*/ 1421225 h 1419225"/>
              <a:gd name="connsiteX1" fmla="*/ 0 w 590550"/>
              <a:gd name="connsiteY1" fmla="*/ 1421225 h 1419225"/>
              <a:gd name="connsiteX2" fmla="*/ 0 w 590550"/>
              <a:gd name="connsiteY2" fmla="*/ 0 h 1419225"/>
            </a:gdLst>
            <a:ahLst/>
            <a:cxnLst>
              <a:cxn ang="0">
                <a:pos x="connsiteX0" y="connsiteY0"/>
              </a:cxn>
              <a:cxn ang="0">
                <a:pos x="connsiteX1" y="connsiteY1"/>
              </a:cxn>
              <a:cxn ang="0">
                <a:pos x="connsiteX2" y="connsiteY2"/>
              </a:cxn>
            </a:cxnLst>
            <a:rect l="l" t="t" r="r" b="b"/>
            <a:pathLst>
              <a:path w="590550" h="1419225">
                <a:moveTo>
                  <a:pt x="599027" y="1421225"/>
                </a:moveTo>
                <a:lnTo>
                  <a:pt x="0" y="1421225"/>
                </a:lnTo>
                <a:lnTo>
                  <a:pt x="0" y="0"/>
                </a:lnTo>
              </a:path>
            </a:pathLst>
          </a:custGeom>
          <a:noFill/>
          <a:ln w="13581" cap="rnd">
            <a:solidFill>
              <a:srgbClr val="9094A8"/>
            </a:solidFill>
            <a:prstDash val="solid"/>
            <a:round/>
          </a:ln>
        </p:spPr>
        <p:txBody>
          <a:bodyPr rtlCol="0" anchor="ctr"/>
          <a:lstStyle/>
          <a:p>
            <a:endParaRPr lang="en-US">
              <a:cs typeface="+mj-cs"/>
            </a:endParaRPr>
          </a:p>
        </p:txBody>
      </p:sp>
      <p:sp>
        <p:nvSpPr>
          <p:cNvPr id="72" name="Freeform: Shape 71">
            <a:extLst>
              <a:ext uri="{FF2B5EF4-FFF2-40B4-BE49-F238E27FC236}">
                <a16:creationId xmlns:a16="http://schemas.microsoft.com/office/drawing/2014/main" id="{6C0A3BB6-AE76-4578-A0DE-9A3FF5F092D8}"/>
              </a:ext>
            </a:extLst>
          </p:cNvPr>
          <p:cNvSpPr/>
          <p:nvPr/>
        </p:nvSpPr>
        <p:spPr>
          <a:xfrm>
            <a:off x="4446155" y="4200258"/>
            <a:ext cx="1057275" cy="438150"/>
          </a:xfrm>
          <a:custGeom>
            <a:avLst/>
            <a:gdLst>
              <a:gd name="connsiteX0" fmla="*/ 0 w 1057275"/>
              <a:gd name="connsiteY0" fmla="*/ 0 h 438150"/>
              <a:gd name="connsiteX1" fmla="*/ 1062323 w 1057275"/>
              <a:gd name="connsiteY1" fmla="*/ 0 h 438150"/>
              <a:gd name="connsiteX2" fmla="*/ 1062323 w 1057275"/>
              <a:gd name="connsiteY2" fmla="*/ 443865 h 438150"/>
              <a:gd name="connsiteX3" fmla="*/ 0 w 1057275"/>
              <a:gd name="connsiteY3" fmla="*/ 443865 h 438150"/>
            </a:gdLst>
            <a:ahLst/>
            <a:cxnLst>
              <a:cxn ang="0">
                <a:pos x="connsiteX0" y="connsiteY0"/>
              </a:cxn>
              <a:cxn ang="0">
                <a:pos x="connsiteX1" y="connsiteY1"/>
              </a:cxn>
              <a:cxn ang="0">
                <a:pos x="connsiteX2" y="connsiteY2"/>
              </a:cxn>
              <a:cxn ang="0">
                <a:pos x="connsiteX3" y="connsiteY3"/>
              </a:cxn>
            </a:cxnLst>
            <a:rect l="l" t="t" r="r" b="b"/>
            <a:pathLst>
              <a:path w="1057275" h="438150">
                <a:moveTo>
                  <a:pt x="0" y="0"/>
                </a:moveTo>
                <a:lnTo>
                  <a:pt x="1062323" y="0"/>
                </a:lnTo>
                <a:lnTo>
                  <a:pt x="1062323" y="443865"/>
                </a:lnTo>
                <a:lnTo>
                  <a:pt x="0" y="443865"/>
                </a:lnTo>
                <a:close/>
              </a:path>
            </a:pathLst>
          </a:custGeom>
          <a:noFill/>
          <a:ln w="9525" cap="flat">
            <a:noFill/>
            <a:prstDash val="solid"/>
            <a:miter/>
          </a:ln>
        </p:spPr>
        <p:txBody>
          <a:bodyPr rtlCol="0" anchor="ctr"/>
          <a:lstStyle/>
          <a:p>
            <a:endParaRPr lang="en-US">
              <a:cs typeface="+mj-cs"/>
            </a:endParaRPr>
          </a:p>
        </p:txBody>
      </p:sp>
      <p:sp>
        <p:nvSpPr>
          <p:cNvPr id="73" name="Freeform: Shape 72">
            <a:extLst>
              <a:ext uri="{FF2B5EF4-FFF2-40B4-BE49-F238E27FC236}">
                <a16:creationId xmlns:a16="http://schemas.microsoft.com/office/drawing/2014/main" id="{7C712736-563D-441F-BAC6-22A7D2199ABA}"/>
              </a:ext>
            </a:extLst>
          </p:cNvPr>
          <p:cNvSpPr/>
          <p:nvPr/>
        </p:nvSpPr>
        <p:spPr>
          <a:xfrm>
            <a:off x="4334150" y="4713465"/>
            <a:ext cx="1162050" cy="9525"/>
          </a:xfrm>
          <a:custGeom>
            <a:avLst/>
            <a:gdLst>
              <a:gd name="connsiteX0" fmla="*/ 0 w 1162050"/>
              <a:gd name="connsiteY0" fmla="*/ 0 h 0"/>
              <a:gd name="connsiteX1" fmla="*/ 1171575 w 1162050"/>
              <a:gd name="connsiteY1" fmla="*/ 0 h 0"/>
            </a:gdLst>
            <a:ahLst/>
            <a:cxnLst>
              <a:cxn ang="0">
                <a:pos x="connsiteX0" y="connsiteY0"/>
              </a:cxn>
              <a:cxn ang="0">
                <a:pos x="connsiteX1" y="connsiteY1"/>
              </a:cxn>
            </a:cxnLst>
            <a:rect l="l" t="t" r="r" b="b"/>
            <a:pathLst>
              <a:path w="1162050">
                <a:moveTo>
                  <a:pt x="0" y="0"/>
                </a:moveTo>
                <a:lnTo>
                  <a:pt x="1171575" y="0"/>
                </a:lnTo>
              </a:path>
            </a:pathLst>
          </a:custGeom>
          <a:ln w="13581" cap="rnd">
            <a:solidFill>
              <a:srgbClr val="9094A8"/>
            </a:solidFill>
            <a:prstDash val="solid"/>
            <a:round/>
          </a:ln>
        </p:spPr>
        <p:txBody>
          <a:bodyPr rtlCol="0" anchor="ctr"/>
          <a:lstStyle/>
          <a:p>
            <a:endParaRPr lang="en-US">
              <a:cs typeface="+mj-cs"/>
            </a:endParaRPr>
          </a:p>
        </p:txBody>
      </p:sp>
      <p:grpSp>
        <p:nvGrpSpPr>
          <p:cNvPr id="237" name="Group 236">
            <a:extLst>
              <a:ext uri="{FF2B5EF4-FFF2-40B4-BE49-F238E27FC236}">
                <a16:creationId xmlns:a16="http://schemas.microsoft.com/office/drawing/2014/main" id="{02E6BCE0-3CF9-4F9A-A2D9-CA4BD116F645}"/>
              </a:ext>
            </a:extLst>
          </p:cNvPr>
          <p:cNvGrpSpPr/>
          <p:nvPr/>
        </p:nvGrpSpPr>
        <p:grpSpPr>
          <a:xfrm>
            <a:off x="4365385" y="4872226"/>
            <a:ext cx="1133475" cy="1133475"/>
            <a:chOff x="4365385" y="4872226"/>
            <a:chExt cx="1133475" cy="1133475"/>
          </a:xfrm>
        </p:grpSpPr>
        <p:sp>
          <p:nvSpPr>
            <p:cNvPr id="78" name="Freeform: Shape 77">
              <a:extLst>
                <a:ext uri="{FF2B5EF4-FFF2-40B4-BE49-F238E27FC236}">
                  <a16:creationId xmlns:a16="http://schemas.microsoft.com/office/drawing/2014/main" id="{0EFFC2A8-6462-4574-9E27-DCC27544E008}"/>
                </a:ext>
              </a:extLst>
            </p:cNvPr>
            <p:cNvSpPr/>
            <p:nvPr/>
          </p:nvSpPr>
          <p:spPr>
            <a:xfrm>
              <a:off x="4365385" y="4872226"/>
              <a:ext cx="1133475" cy="1133475"/>
            </a:xfrm>
            <a:custGeom>
              <a:avLst/>
              <a:gdLst>
                <a:gd name="connsiteX0" fmla="*/ 728097 w 1133475"/>
                <a:gd name="connsiteY0" fmla="*/ 160399 h 1133475"/>
                <a:gd name="connsiteX1" fmla="*/ 974999 w 1133475"/>
                <a:gd name="connsiteY1" fmla="*/ 728097 h 1133475"/>
                <a:gd name="connsiteX2" fmla="*/ 407300 w 1133475"/>
                <a:gd name="connsiteY2" fmla="*/ 974999 h 1133475"/>
                <a:gd name="connsiteX3" fmla="*/ 160399 w 1133475"/>
                <a:gd name="connsiteY3" fmla="*/ 407300 h 1133475"/>
                <a:gd name="connsiteX4" fmla="*/ 728097 w 1133475"/>
                <a:gd name="connsiteY4" fmla="*/ 160399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475" h="1133475">
                  <a:moveTo>
                    <a:pt x="728097" y="160399"/>
                  </a:moveTo>
                  <a:cubicBezTo>
                    <a:pt x="953043" y="248984"/>
                    <a:pt x="1063585" y="503152"/>
                    <a:pt x="974999" y="728097"/>
                  </a:cubicBezTo>
                  <a:cubicBezTo>
                    <a:pt x="886413" y="953043"/>
                    <a:pt x="632246" y="1063585"/>
                    <a:pt x="407300" y="974999"/>
                  </a:cubicBezTo>
                  <a:cubicBezTo>
                    <a:pt x="182355" y="886413"/>
                    <a:pt x="71813" y="632246"/>
                    <a:pt x="160399" y="407300"/>
                  </a:cubicBezTo>
                  <a:cubicBezTo>
                    <a:pt x="248984" y="182354"/>
                    <a:pt x="503152" y="71813"/>
                    <a:pt x="728097" y="160399"/>
                  </a:cubicBezTo>
                  <a:close/>
                </a:path>
              </a:pathLst>
            </a:custGeom>
            <a:solidFill>
              <a:srgbClr val="851022"/>
            </a:solidFill>
            <a:ln w="9525" cap="flat">
              <a:noFill/>
              <a:prstDash val="solid"/>
              <a:miter/>
            </a:ln>
          </p:spPr>
          <p:txBody>
            <a:bodyPr rtlCol="0" anchor="ctr"/>
            <a:lstStyle/>
            <a:p>
              <a:endParaRPr lang="en-US">
                <a:cs typeface="+mj-cs"/>
              </a:endParaRPr>
            </a:p>
          </p:txBody>
        </p:sp>
        <p:grpSp>
          <p:nvGrpSpPr>
            <p:cNvPr id="236" name="Group 235">
              <a:extLst>
                <a:ext uri="{FF2B5EF4-FFF2-40B4-BE49-F238E27FC236}">
                  <a16:creationId xmlns:a16="http://schemas.microsoft.com/office/drawing/2014/main" id="{B8E091E6-B703-4CB2-BA25-7335EB9B9506}"/>
                </a:ext>
              </a:extLst>
            </p:cNvPr>
            <p:cNvGrpSpPr/>
            <p:nvPr/>
          </p:nvGrpSpPr>
          <p:grpSpPr>
            <a:xfrm>
              <a:off x="4476973" y="4983529"/>
              <a:ext cx="904875" cy="904875"/>
              <a:chOff x="4476973" y="4983529"/>
              <a:chExt cx="904875" cy="904875"/>
            </a:xfrm>
          </p:grpSpPr>
          <p:sp>
            <p:nvSpPr>
              <p:cNvPr id="79" name="Freeform: Shape 78">
                <a:extLst>
                  <a:ext uri="{FF2B5EF4-FFF2-40B4-BE49-F238E27FC236}">
                    <a16:creationId xmlns:a16="http://schemas.microsoft.com/office/drawing/2014/main" id="{0361E4BC-8DA1-4DB9-982B-D3773F327945}"/>
                  </a:ext>
                </a:extLst>
              </p:cNvPr>
              <p:cNvSpPr/>
              <p:nvPr/>
            </p:nvSpPr>
            <p:spPr>
              <a:xfrm>
                <a:off x="4476973" y="4983529"/>
                <a:ext cx="904875" cy="904875"/>
              </a:xfrm>
              <a:custGeom>
                <a:avLst/>
                <a:gdLst>
                  <a:gd name="connsiteX0" fmla="*/ 839424 w 904875"/>
                  <a:gd name="connsiteY0" fmla="*/ 383106 h 904875"/>
                  <a:gd name="connsiteX1" fmla="*/ 529530 w 904875"/>
                  <a:gd name="connsiteY1" fmla="*/ 839424 h 904875"/>
                  <a:gd name="connsiteX2" fmla="*/ 73212 w 904875"/>
                  <a:gd name="connsiteY2" fmla="*/ 529530 h 904875"/>
                  <a:gd name="connsiteX3" fmla="*/ 383106 w 904875"/>
                  <a:gd name="connsiteY3" fmla="*/ 73212 h 904875"/>
                  <a:gd name="connsiteX4" fmla="*/ 839424 w 904875"/>
                  <a:gd name="connsiteY4" fmla="*/ 383106 h 90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904875">
                    <a:moveTo>
                      <a:pt x="839424" y="383106"/>
                    </a:moveTo>
                    <a:cubicBezTo>
                      <a:pt x="879858" y="594689"/>
                      <a:pt x="741114" y="798990"/>
                      <a:pt x="529530" y="839424"/>
                    </a:cubicBezTo>
                    <a:cubicBezTo>
                      <a:pt x="317946" y="879858"/>
                      <a:pt x="113646" y="741114"/>
                      <a:pt x="73212" y="529530"/>
                    </a:cubicBezTo>
                    <a:cubicBezTo>
                      <a:pt x="32778" y="317947"/>
                      <a:pt x="171522" y="113646"/>
                      <a:pt x="383106" y="73212"/>
                    </a:cubicBezTo>
                    <a:cubicBezTo>
                      <a:pt x="594689" y="32778"/>
                      <a:pt x="798990" y="171522"/>
                      <a:pt x="839424" y="383106"/>
                    </a:cubicBezTo>
                    <a:close/>
                  </a:path>
                </a:pathLst>
              </a:custGeom>
              <a:noFill/>
              <a:ln w="13581" cap="rnd">
                <a:solidFill>
                  <a:srgbClr val="FFFFFF"/>
                </a:solidFill>
                <a:prstDash val="solid"/>
                <a:round/>
              </a:ln>
            </p:spPr>
            <p:txBody>
              <a:bodyPr rtlCol="0" anchor="ctr"/>
              <a:lstStyle/>
              <a:p>
                <a:endParaRPr lang="en-US">
                  <a:cs typeface="+mj-cs"/>
                </a:endParaRPr>
              </a:p>
            </p:txBody>
          </p:sp>
          <p:sp>
            <p:nvSpPr>
              <p:cNvPr id="80" name="Freeform: Shape 79">
                <a:extLst>
                  <a:ext uri="{FF2B5EF4-FFF2-40B4-BE49-F238E27FC236}">
                    <a16:creationId xmlns:a16="http://schemas.microsoft.com/office/drawing/2014/main" id="{2B6B8B1E-5B2A-4AC9-9CD0-68EE74C8E149}"/>
                  </a:ext>
                </a:extLst>
              </p:cNvPr>
              <p:cNvSpPr/>
              <p:nvPr/>
            </p:nvSpPr>
            <p:spPr>
              <a:xfrm>
                <a:off x="4535219" y="5041469"/>
                <a:ext cx="790575" cy="790575"/>
              </a:xfrm>
              <a:custGeom>
                <a:avLst/>
                <a:gdLst>
                  <a:gd name="connsiteX0" fmla="*/ 721162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2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2" y="323037"/>
                    </a:moveTo>
                    <a:cubicBezTo>
                      <a:pt x="762632" y="501446"/>
                      <a:pt x="651622" y="679693"/>
                      <a:pt x="473213" y="721163"/>
                    </a:cubicBezTo>
                    <a:cubicBezTo>
                      <a:pt x="294804" y="762633"/>
                      <a:pt x="116557" y="651622"/>
                      <a:pt x="75088" y="473213"/>
                    </a:cubicBezTo>
                    <a:cubicBezTo>
                      <a:pt x="33618" y="294805"/>
                      <a:pt x="144628" y="116558"/>
                      <a:pt x="323037" y="75088"/>
                    </a:cubicBezTo>
                    <a:cubicBezTo>
                      <a:pt x="501445" y="33618"/>
                      <a:pt x="679692" y="144629"/>
                      <a:pt x="721162" y="323037"/>
                    </a:cubicBezTo>
                    <a:close/>
                  </a:path>
                </a:pathLst>
              </a:custGeom>
              <a:solidFill>
                <a:schemeClr val="bg1"/>
              </a:solidFill>
              <a:ln w="9525" cap="flat">
                <a:noFill/>
                <a:prstDash val="solid"/>
                <a:miter/>
              </a:ln>
            </p:spPr>
            <p:txBody>
              <a:bodyPr rtlCol="0" anchor="ctr"/>
              <a:lstStyle/>
              <a:p>
                <a:r>
                  <a:rPr lang="en-US" b="1" dirty="0">
                    <a:cs typeface="+mj-cs"/>
                  </a:rPr>
                  <a:t>  40%</a:t>
                </a:r>
              </a:p>
            </p:txBody>
          </p:sp>
        </p:grpSp>
      </p:grpSp>
      <p:grpSp>
        <p:nvGrpSpPr>
          <p:cNvPr id="140" name="Group 139">
            <a:extLst>
              <a:ext uri="{FF2B5EF4-FFF2-40B4-BE49-F238E27FC236}">
                <a16:creationId xmlns:a16="http://schemas.microsoft.com/office/drawing/2014/main" id="{A91B6A2E-9587-4D99-A261-7684F39DD4C1}"/>
              </a:ext>
            </a:extLst>
          </p:cNvPr>
          <p:cNvGrpSpPr/>
          <p:nvPr/>
        </p:nvGrpSpPr>
        <p:grpSpPr>
          <a:xfrm>
            <a:off x="677788" y="3896982"/>
            <a:ext cx="10940574" cy="239649"/>
            <a:chOff x="541020" y="3983610"/>
            <a:chExt cx="10940574" cy="239649"/>
          </a:xfrm>
          <a:solidFill>
            <a:schemeClr val="accent2">
              <a:lumMod val="75000"/>
            </a:schemeClr>
          </a:solidFill>
        </p:grpSpPr>
        <p:sp>
          <p:nvSpPr>
            <p:cNvPr id="9" name="Freeform: Shape 8">
              <a:extLst>
                <a:ext uri="{FF2B5EF4-FFF2-40B4-BE49-F238E27FC236}">
                  <a16:creationId xmlns:a16="http://schemas.microsoft.com/office/drawing/2014/main" id="{F941F77B-4767-44DC-B950-143B3E84C00E}"/>
                </a:ext>
              </a:extLst>
            </p:cNvPr>
            <p:cNvSpPr/>
            <p:nvPr/>
          </p:nvSpPr>
          <p:spPr>
            <a:xfrm>
              <a:off x="541020" y="3983610"/>
              <a:ext cx="1209675" cy="238125"/>
            </a:xfrm>
            <a:custGeom>
              <a:avLst/>
              <a:gdLst>
                <a:gd name="connsiteX0" fmla="*/ 0 w 1209675"/>
                <a:gd name="connsiteY0" fmla="*/ 0 h 238125"/>
                <a:gd name="connsiteX1" fmla="*/ 1216057 w 1209675"/>
                <a:gd name="connsiteY1" fmla="*/ 0 h 238125"/>
                <a:gd name="connsiteX2" fmla="*/ 1216057 w 1209675"/>
                <a:gd name="connsiteY2" fmla="*/ 240983 h 238125"/>
                <a:gd name="connsiteX3" fmla="*/ 0 w 1209675"/>
                <a:gd name="connsiteY3" fmla="*/ 240983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3"/>
                  </a:lnTo>
                  <a:lnTo>
                    <a:pt x="0" y="240983"/>
                  </a:lnTo>
                  <a:close/>
                </a:path>
              </a:pathLst>
            </a:custGeom>
            <a:solidFill>
              <a:schemeClr val="bg2"/>
            </a:solidFill>
            <a:ln w="9525" cap="flat">
              <a:solidFill>
                <a:schemeClr val="bg2"/>
              </a:solidFill>
              <a:prstDash val="solid"/>
              <a:miter/>
            </a:ln>
          </p:spPr>
          <p:txBody>
            <a:bodyPr rtlCol="0" anchor="ctr"/>
            <a:lstStyle/>
            <a:p>
              <a:endParaRPr lang="en-US">
                <a:cs typeface="+mj-cs"/>
              </a:endParaRPr>
            </a:p>
          </p:txBody>
        </p:sp>
        <p:sp>
          <p:nvSpPr>
            <p:cNvPr id="23" name="Freeform: Shape 22">
              <a:extLst>
                <a:ext uri="{FF2B5EF4-FFF2-40B4-BE49-F238E27FC236}">
                  <a16:creationId xmlns:a16="http://schemas.microsoft.com/office/drawing/2014/main" id="{97B58AC5-3BC0-461C-8EFB-ED273784BC5C}"/>
                </a:ext>
              </a:extLst>
            </p:cNvPr>
            <p:cNvSpPr/>
            <p:nvPr/>
          </p:nvSpPr>
          <p:spPr>
            <a:xfrm>
              <a:off x="2972848" y="3983610"/>
              <a:ext cx="1209675" cy="238125"/>
            </a:xfrm>
            <a:custGeom>
              <a:avLst/>
              <a:gdLst>
                <a:gd name="connsiteX0" fmla="*/ 0 w 1209675"/>
                <a:gd name="connsiteY0" fmla="*/ 0 h 238125"/>
                <a:gd name="connsiteX1" fmla="*/ 1216057 w 1209675"/>
                <a:gd name="connsiteY1" fmla="*/ 0 h 238125"/>
                <a:gd name="connsiteX2" fmla="*/ 1216057 w 1209675"/>
                <a:gd name="connsiteY2" fmla="*/ 240983 h 238125"/>
                <a:gd name="connsiteX3" fmla="*/ 0 w 1209675"/>
                <a:gd name="connsiteY3" fmla="*/ 240983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3"/>
                  </a:lnTo>
                  <a:lnTo>
                    <a:pt x="0" y="240983"/>
                  </a:lnTo>
                  <a:close/>
                </a:path>
              </a:pathLst>
            </a:custGeom>
            <a:solidFill>
              <a:schemeClr val="bg1"/>
            </a:solidFill>
            <a:ln w="9525" cap="flat">
              <a:solidFill>
                <a:schemeClr val="bg2"/>
              </a:solidFill>
              <a:prstDash val="solid"/>
              <a:miter/>
            </a:ln>
          </p:spPr>
          <p:txBody>
            <a:bodyPr rtlCol="0" anchor="ctr"/>
            <a:lstStyle/>
            <a:p>
              <a:endParaRPr lang="en-US">
                <a:cs typeface="+mj-cs"/>
              </a:endParaRPr>
            </a:p>
          </p:txBody>
        </p:sp>
        <p:sp>
          <p:nvSpPr>
            <p:cNvPr id="43" name="Freeform: Shape 42">
              <a:extLst>
                <a:ext uri="{FF2B5EF4-FFF2-40B4-BE49-F238E27FC236}">
                  <a16:creationId xmlns:a16="http://schemas.microsoft.com/office/drawing/2014/main" id="{BE416816-8852-42A6-A700-82C655C35505}"/>
                </a:ext>
              </a:extLst>
            </p:cNvPr>
            <p:cNvSpPr/>
            <p:nvPr/>
          </p:nvSpPr>
          <p:spPr>
            <a:xfrm>
              <a:off x="5404771" y="3983610"/>
              <a:ext cx="1209675" cy="238125"/>
            </a:xfrm>
            <a:custGeom>
              <a:avLst/>
              <a:gdLst>
                <a:gd name="connsiteX0" fmla="*/ 0 w 1209675"/>
                <a:gd name="connsiteY0" fmla="*/ 0 h 238125"/>
                <a:gd name="connsiteX1" fmla="*/ 1216057 w 1209675"/>
                <a:gd name="connsiteY1" fmla="*/ 0 h 238125"/>
                <a:gd name="connsiteX2" fmla="*/ 1216057 w 1209675"/>
                <a:gd name="connsiteY2" fmla="*/ 240983 h 238125"/>
                <a:gd name="connsiteX3" fmla="*/ 0 w 1209675"/>
                <a:gd name="connsiteY3" fmla="*/ 240983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3"/>
                  </a:lnTo>
                  <a:lnTo>
                    <a:pt x="0" y="240983"/>
                  </a:lnTo>
                  <a:close/>
                </a:path>
              </a:pathLst>
            </a:custGeom>
            <a:solidFill>
              <a:schemeClr val="tx1"/>
            </a:solidFill>
            <a:ln w="9525" cap="flat">
              <a:solidFill>
                <a:schemeClr val="bg2"/>
              </a:solidFill>
              <a:prstDash val="solid"/>
              <a:miter/>
            </a:ln>
          </p:spPr>
          <p:txBody>
            <a:bodyPr rtlCol="0" anchor="ctr"/>
            <a:lstStyle/>
            <a:p>
              <a:endParaRPr lang="en-US">
                <a:cs typeface="+mj-cs"/>
              </a:endParaRPr>
            </a:p>
          </p:txBody>
        </p:sp>
        <p:sp>
          <p:nvSpPr>
            <p:cNvPr id="58" name="Freeform: Shape 57">
              <a:extLst>
                <a:ext uri="{FF2B5EF4-FFF2-40B4-BE49-F238E27FC236}">
                  <a16:creationId xmlns:a16="http://schemas.microsoft.com/office/drawing/2014/main" id="{316536EF-F7FC-447B-9A43-809B0D897461}"/>
                </a:ext>
              </a:extLst>
            </p:cNvPr>
            <p:cNvSpPr/>
            <p:nvPr/>
          </p:nvSpPr>
          <p:spPr>
            <a:xfrm>
              <a:off x="1756696" y="3985134"/>
              <a:ext cx="1209675" cy="238125"/>
            </a:xfrm>
            <a:custGeom>
              <a:avLst/>
              <a:gdLst>
                <a:gd name="connsiteX0" fmla="*/ 0 w 1209675"/>
                <a:gd name="connsiteY0" fmla="*/ 0 h 238125"/>
                <a:gd name="connsiteX1" fmla="*/ 1216057 w 1209675"/>
                <a:gd name="connsiteY1" fmla="*/ 0 h 238125"/>
                <a:gd name="connsiteX2" fmla="*/ 1216057 w 1209675"/>
                <a:gd name="connsiteY2" fmla="*/ 240982 h 238125"/>
                <a:gd name="connsiteX3" fmla="*/ 0 w 1209675"/>
                <a:gd name="connsiteY3" fmla="*/ 240982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2"/>
                  </a:lnTo>
                  <a:lnTo>
                    <a:pt x="0" y="240982"/>
                  </a:lnTo>
                  <a:close/>
                </a:path>
              </a:pathLst>
            </a:custGeom>
            <a:solidFill>
              <a:schemeClr val="bg2">
                <a:lumMod val="50000"/>
              </a:schemeClr>
            </a:solidFill>
            <a:ln w="9525" cap="flat">
              <a:solidFill>
                <a:schemeClr val="bg2"/>
              </a:solidFill>
              <a:prstDash val="solid"/>
              <a:miter/>
            </a:ln>
          </p:spPr>
          <p:txBody>
            <a:bodyPr rtlCol="0" anchor="ctr"/>
            <a:lstStyle/>
            <a:p>
              <a:endParaRPr lang="en-US">
                <a:cs typeface="+mj-cs"/>
              </a:endParaRPr>
            </a:p>
          </p:txBody>
        </p:sp>
        <p:sp>
          <p:nvSpPr>
            <p:cNvPr id="74" name="Freeform: Shape 73">
              <a:extLst>
                <a:ext uri="{FF2B5EF4-FFF2-40B4-BE49-F238E27FC236}">
                  <a16:creationId xmlns:a16="http://schemas.microsoft.com/office/drawing/2014/main" id="{6158A1E8-E717-4C70-A35A-900BB114895E}"/>
                </a:ext>
              </a:extLst>
            </p:cNvPr>
            <p:cNvSpPr/>
            <p:nvPr/>
          </p:nvSpPr>
          <p:spPr>
            <a:xfrm>
              <a:off x="4188714" y="3985134"/>
              <a:ext cx="1209675" cy="238125"/>
            </a:xfrm>
            <a:custGeom>
              <a:avLst/>
              <a:gdLst>
                <a:gd name="connsiteX0" fmla="*/ 0 w 1209675"/>
                <a:gd name="connsiteY0" fmla="*/ 0 h 238125"/>
                <a:gd name="connsiteX1" fmla="*/ 1216057 w 1209675"/>
                <a:gd name="connsiteY1" fmla="*/ 0 h 238125"/>
                <a:gd name="connsiteX2" fmla="*/ 1216057 w 1209675"/>
                <a:gd name="connsiteY2" fmla="*/ 240982 h 238125"/>
                <a:gd name="connsiteX3" fmla="*/ 0 w 1209675"/>
                <a:gd name="connsiteY3" fmla="*/ 240982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2"/>
                  </a:lnTo>
                  <a:lnTo>
                    <a:pt x="0" y="240982"/>
                  </a:lnTo>
                  <a:close/>
                </a:path>
              </a:pathLst>
            </a:custGeom>
            <a:solidFill>
              <a:schemeClr val="bg2">
                <a:lumMod val="50000"/>
              </a:schemeClr>
            </a:solidFill>
            <a:ln w="9525" cap="flat">
              <a:solidFill>
                <a:schemeClr val="bg2"/>
              </a:solidFill>
              <a:prstDash val="solid"/>
              <a:miter/>
            </a:ln>
          </p:spPr>
          <p:txBody>
            <a:bodyPr rtlCol="0" anchor="ctr"/>
            <a:lstStyle/>
            <a:p>
              <a:endParaRPr lang="en-US">
                <a:cs typeface="+mj-cs"/>
              </a:endParaRPr>
            </a:p>
          </p:txBody>
        </p:sp>
        <p:sp>
          <p:nvSpPr>
            <p:cNvPr id="88" name="Freeform: Shape 87">
              <a:extLst>
                <a:ext uri="{FF2B5EF4-FFF2-40B4-BE49-F238E27FC236}">
                  <a16:creationId xmlns:a16="http://schemas.microsoft.com/office/drawing/2014/main" id="{43EF09CE-ABFF-4FB8-80FA-FBCC216D956A}"/>
                </a:ext>
              </a:extLst>
            </p:cNvPr>
            <p:cNvSpPr/>
            <p:nvPr/>
          </p:nvSpPr>
          <p:spPr>
            <a:xfrm>
              <a:off x="6624225" y="3983610"/>
              <a:ext cx="1209675" cy="238125"/>
            </a:xfrm>
            <a:custGeom>
              <a:avLst/>
              <a:gdLst>
                <a:gd name="connsiteX0" fmla="*/ 0 w 1209675"/>
                <a:gd name="connsiteY0" fmla="*/ 0 h 238125"/>
                <a:gd name="connsiteX1" fmla="*/ 1216057 w 1209675"/>
                <a:gd name="connsiteY1" fmla="*/ 0 h 238125"/>
                <a:gd name="connsiteX2" fmla="*/ 1216057 w 1209675"/>
                <a:gd name="connsiteY2" fmla="*/ 240983 h 238125"/>
                <a:gd name="connsiteX3" fmla="*/ 0 w 1209675"/>
                <a:gd name="connsiteY3" fmla="*/ 240983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3"/>
                  </a:lnTo>
                  <a:lnTo>
                    <a:pt x="0" y="240983"/>
                  </a:lnTo>
                  <a:close/>
                </a:path>
              </a:pathLst>
            </a:custGeom>
            <a:solidFill>
              <a:schemeClr val="bg2">
                <a:lumMod val="50000"/>
              </a:schemeClr>
            </a:solidFill>
            <a:ln w="9525" cap="flat">
              <a:solidFill>
                <a:schemeClr val="bg2"/>
              </a:solidFill>
              <a:prstDash val="solid"/>
              <a:miter/>
            </a:ln>
          </p:spPr>
          <p:txBody>
            <a:bodyPr rtlCol="0" anchor="ctr"/>
            <a:lstStyle/>
            <a:p>
              <a:endParaRPr lang="en-US">
                <a:cs typeface="+mj-cs"/>
              </a:endParaRPr>
            </a:p>
          </p:txBody>
        </p:sp>
        <p:sp>
          <p:nvSpPr>
            <p:cNvPr id="89" name="Freeform: Shape 88">
              <a:extLst>
                <a:ext uri="{FF2B5EF4-FFF2-40B4-BE49-F238E27FC236}">
                  <a16:creationId xmlns:a16="http://schemas.microsoft.com/office/drawing/2014/main" id="{49452B96-FBD8-49D2-AA93-A9A25D5B084C}"/>
                </a:ext>
              </a:extLst>
            </p:cNvPr>
            <p:cNvSpPr/>
            <p:nvPr/>
          </p:nvSpPr>
          <p:spPr>
            <a:xfrm>
              <a:off x="9056053" y="3983610"/>
              <a:ext cx="1209675" cy="238125"/>
            </a:xfrm>
            <a:custGeom>
              <a:avLst/>
              <a:gdLst>
                <a:gd name="connsiteX0" fmla="*/ 0 w 1209675"/>
                <a:gd name="connsiteY0" fmla="*/ 0 h 238125"/>
                <a:gd name="connsiteX1" fmla="*/ 1216057 w 1209675"/>
                <a:gd name="connsiteY1" fmla="*/ 0 h 238125"/>
                <a:gd name="connsiteX2" fmla="*/ 1216057 w 1209675"/>
                <a:gd name="connsiteY2" fmla="*/ 240983 h 238125"/>
                <a:gd name="connsiteX3" fmla="*/ 0 w 1209675"/>
                <a:gd name="connsiteY3" fmla="*/ 240983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3"/>
                  </a:lnTo>
                  <a:lnTo>
                    <a:pt x="0" y="240983"/>
                  </a:lnTo>
                  <a:close/>
                </a:path>
              </a:pathLst>
            </a:custGeom>
            <a:solidFill>
              <a:schemeClr val="bg2">
                <a:lumMod val="50000"/>
              </a:schemeClr>
            </a:solidFill>
            <a:ln w="9525" cap="flat">
              <a:solidFill>
                <a:schemeClr val="bg2"/>
              </a:solidFill>
              <a:prstDash val="solid"/>
              <a:miter/>
            </a:ln>
          </p:spPr>
          <p:txBody>
            <a:bodyPr rtlCol="0" anchor="ctr"/>
            <a:lstStyle/>
            <a:p>
              <a:endParaRPr lang="en-US">
                <a:cs typeface="+mj-cs"/>
              </a:endParaRPr>
            </a:p>
          </p:txBody>
        </p:sp>
        <p:sp>
          <p:nvSpPr>
            <p:cNvPr id="91" name="Freeform: Shape 90">
              <a:extLst>
                <a:ext uri="{FF2B5EF4-FFF2-40B4-BE49-F238E27FC236}">
                  <a16:creationId xmlns:a16="http://schemas.microsoft.com/office/drawing/2014/main" id="{D9F93CF4-0BFB-4942-94C9-AFB405F85492}"/>
                </a:ext>
              </a:extLst>
            </p:cNvPr>
            <p:cNvSpPr/>
            <p:nvPr/>
          </p:nvSpPr>
          <p:spPr>
            <a:xfrm>
              <a:off x="7839901" y="3985134"/>
              <a:ext cx="1209675" cy="238125"/>
            </a:xfrm>
            <a:custGeom>
              <a:avLst/>
              <a:gdLst>
                <a:gd name="connsiteX0" fmla="*/ 0 w 1209675"/>
                <a:gd name="connsiteY0" fmla="*/ 0 h 238125"/>
                <a:gd name="connsiteX1" fmla="*/ 1216057 w 1209675"/>
                <a:gd name="connsiteY1" fmla="*/ 0 h 238125"/>
                <a:gd name="connsiteX2" fmla="*/ 1216057 w 1209675"/>
                <a:gd name="connsiteY2" fmla="*/ 240982 h 238125"/>
                <a:gd name="connsiteX3" fmla="*/ 0 w 1209675"/>
                <a:gd name="connsiteY3" fmla="*/ 240982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2"/>
                  </a:lnTo>
                  <a:lnTo>
                    <a:pt x="0" y="240982"/>
                  </a:lnTo>
                  <a:close/>
                </a:path>
              </a:pathLst>
            </a:custGeom>
            <a:solidFill>
              <a:schemeClr val="bg1"/>
            </a:solidFill>
            <a:ln w="9525" cap="flat">
              <a:solidFill>
                <a:schemeClr val="bg2"/>
              </a:solidFill>
              <a:prstDash val="solid"/>
              <a:miter/>
            </a:ln>
          </p:spPr>
          <p:txBody>
            <a:bodyPr rtlCol="0" anchor="ctr"/>
            <a:lstStyle/>
            <a:p>
              <a:endParaRPr lang="en-US">
                <a:cs typeface="+mj-cs"/>
              </a:endParaRPr>
            </a:p>
          </p:txBody>
        </p:sp>
        <p:sp>
          <p:nvSpPr>
            <p:cNvPr id="92" name="Freeform: Shape 91">
              <a:extLst>
                <a:ext uri="{FF2B5EF4-FFF2-40B4-BE49-F238E27FC236}">
                  <a16:creationId xmlns:a16="http://schemas.microsoft.com/office/drawing/2014/main" id="{6C529278-27DA-4D10-AF95-6AD612D6C4CA}"/>
                </a:ext>
              </a:extLst>
            </p:cNvPr>
            <p:cNvSpPr/>
            <p:nvPr/>
          </p:nvSpPr>
          <p:spPr>
            <a:xfrm>
              <a:off x="10271919" y="3985134"/>
              <a:ext cx="1209675" cy="238125"/>
            </a:xfrm>
            <a:custGeom>
              <a:avLst/>
              <a:gdLst>
                <a:gd name="connsiteX0" fmla="*/ 0 w 1209675"/>
                <a:gd name="connsiteY0" fmla="*/ 0 h 238125"/>
                <a:gd name="connsiteX1" fmla="*/ 1216057 w 1209675"/>
                <a:gd name="connsiteY1" fmla="*/ 0 h 238125"/>
                <a:gd name="connsiteX2" fmla="*/ 1216057 w 1209675"/>
                <a:gd name="connsiteY2" fmla="*/ 240982 h 238125"/>
                <a:gd name="connsiteX3" fmla="*/ 0 w 1209675"/>
                <a:gd name="connsiteY3" fmla="*/ 240982 h 238125"/>
              </a:gdLst>
              <a:ahLst/>
              <a:cxnLst>
                <a:cxn ang="0">
                  <a:pos x="connsiteX0" y="connsiteY0"/>
                </a:cxn>
                <a:cxn ang="0">
                  <a:pos x="connsiteX1" y="connsiteY1"/>
                </a:cxn>
                <a:cxn ang="0">
                  <a:pos x="connsiteX2" y="connsiteY2"/>
                </a:cxn>
                <a:cxn ang="0">
                  <a:pos x="connsiteX3" y="connsiteY3"/>
                </a:cxn>
              </a:cxnLst>
              <a:rect l="l" t="t" r="r" b="b"/>
              <a:pathLst>
                <a:path w="1209675" h="238125">
                  <a:moveTo>
                    <a:pt x="0" y="0"/>
                  </a:moveTo>
                  <a:lnTo>
                    <a:pt x="1216057" y="0"/>
                  </a:lnTo>
                  <a:lnTo>
                    <a:pt x="1216057" y="240982"/>
                  </a:lnTo>
                  <a:lnTo>
                    <a:pt x="0" y="240982"/>
                  </a:lnTo>
                  <a:close/>
                </a:path>
              </a:pathLst>
            </a:custGeom>
            <a:solidFill>
              <a:schemeClr val="bg1"/>
            </a:solidFill>
            <a:ln w="9525" cap="flat">
              <a:solidFill>
                <a:schemeClr val="bg2"/>
              </a:solidFill>
              <a:prstDash val="solid"/>
              <a:miter/>
            </a:ln>
          </p:spPr>
          <p:txBody>
            <a:bodyPr rtlCol="0" anchor="ctr"/>
            <a:lstStyle/>
            <a:p>
              <a:endParaRPr lang="en-US">
                <a:cs typeface="+mj-cs"/>
              </a:endParaRPr>
            </a:p>
          </p:txBody>
        </p:sp>
      </p:grpSp>
      <p:grpSp>
        <p:nvGrpSpPr>
          <p:cNvPr id="31" name="Group 30">
            <a:extLst>
              <a:ext uri="{FF2B5EF4-FFF2-40B4-BE49-F238E27FC236}">
                <a16:creationId xmlns:a16="http://schemas.microsoft.com/office/drawing/2014/main" id="{8E697807-5502-4290-8742-0554B64FC4B5}"/>
              </a:ext>
            </a:extLst>
          </p:cNvPr>
          <p:cNvGrpSpPr/>
          <p:nvPr/>
        </p:nvGrpSpPr>
        <p:grpSpPr>
          <a:xfrm>
            <a:off x="667660" y="3061502"/>
            <a:ext cx="1278836" cy="886019"/>
            <a:chOff x="667660" y="3061502"/>
            <a:chExt cx="1278836" cy="886019"/>
          </a:xfrm>
        </p:grpSpPr>
        <p:sp>
          <p:nvSpPr>
            <p:cNvPr id="281" name="Rectangle 280">
              <a:extLst>
                <a:ext uri="{FF2B5EF4-FFF2-40B4-BE49-F238E27FC236}">
                  <a16:creationId xmlns:a16="http://schemas.microsoft.com/office/drawing/2014/main" id="{CAB52611-FFED-4581-8BB7-1A747949C211}"/>
                </a:ext>
              </a:extLst>
            </p:cNvPr>
            <p:cNvSpPr/>
            <p:nvPr/>
          </p:nvSpPr>
          <p:spPr>
            <a:xfrm>
              <a:off x="849258" y="3061502"/>
              <a:ext cx="889988" cy="246221"/>
            </a:xfrm>
            <a:prstGeom prst="rect">
              <a:avLst/>
            </a:prstGeom>
          </p:spPr>
          <p:txBody>
            <a:bodyPr wrap="none">
              <a:spAutoFit/>
            </a:bodyPr>
            <a:lstStyle/>
            <a:p>
              <a:pPr algn="ctr"/>
              <a:r>
                <a:rPr lang="en-US" sz="1000" b="1" dirty="0">
                  <a:solidFill>
                    <a:srgbClr val="F57F25"/>
                  </a:solidFill>
                  <a:latin typeface="Roboto" pitchFamily="2" charset="0"/>
                  <a:ea typeface="Roboto" pitchFamily="2" charset="0"/>
                  <a:cs typeface="+mj-cs"/>
                </a:rPr>
                <a:t>War of 2003</a:t>
              </a:r>
            </a:p>
          </p:txBody>
        </p:sp>
        <p:sp>
          <p:nvSpPr>
            <p:cNvPr id="282" name="Rectangle 281">
              <a:extLst>
                <a:ext uri="{FF2B5EF4-FFF2-40B4-BE49-F238E27FC236}">
                  <a16:creationId xmlns:a16="http://schemas.microsoft.com/office/drawing/2014/main" id="{A9833923-167E-4820-9145-61738692F38A}"/>
                </a:ext>
              </a:extLst>
            </p:cNvPr>
            <p:cNvSpPr/>
            <p:nvPr/>
          </p:nvSpPr>
          <p:spPr>
            <a:xfrm>
              <a:off x="667660" y="3301190"/>
              <a:ext cx="1278836" cy="646331"/>
            </a:xfrm>
            <a:prstGeom prst="rect">
              <a:avLst/>
            </a:prstGeom>
          </p:spPr>
          <p:txBody>
            <a:bodyPr wrap="square">
              <a:spAutoFit/>
            </a:bodyPr>
            <a:lstStyle/>
            <a:p>
              <a:pPr algn="ctr"/>
              <a:r>
                <a:rPr lang="en-US" sz="1200" dirty="0">
                  <a:solidFill>
                    <a:schemeClr val="bg1"/>
                  </a:solidFill>
                  <a:latin typeface="Roboto Light" panose="02000000000000000000" pitchFamily="2" charset="0"/>
                  <a:ea typeface="Roboto Light" panose="02000000000000000000" pitchFamily="2" charset="0"/>
                  <a:cs typeface="+mj-cs"/>
                </a:rPr>
                <a:t>Was the lowest </a:t>
              </a:r>
            </a:p>
            <a:p>
              <a:pPr algn="ctr"/>
              <a:r>
                <a:rPr lang="en-US" sz="1200" dirty="0">
                  <a:solidFill>
                    <a:schemeClr val="bg1"/>
                  </a:solidFill>
                  <a:latin typeface="Roboto Light" panose="02000000000000000000" pitchFamily="2" charset="0"/>
                  <a:ea typeface="Roboto Light" panose="02000000000000000000" pitchFamily="2" charset="0"/>
                  <a:cs typeface="+mj-cs"/>
                </a:rPr>
                <a:t>since the war of 2003</a:t>
              </a:r>
            </a:p>
          </p:txBody>
        </p:sp>
      </p:grpSp>
      <p:grpSp>
        <p:nvGrpSpPr>
          <p:cNvPr id="3" name="Group 2">
            <a:extLst>
              <a:ext uri="{FF2B5EF4-FFF2-40B4-BE49-F238E27FC236}">
                <a16:creationId xmlns:a16="http://schemas.microsoft.com/office/drawing/2014/main" id="{CD9A0EE2-9CAC-4F01-81D6-4ACCD541B198}"/>
              </a:ext>
            </a:extLst>
          </p:cNvPr>
          <p:cNvGrpSpPr/>
          <p:nvPr/>
        </p:nvGrpSpPr>
        <p:grpSpPr>
          <a:xfrm>
            <a:off x="781515" y="4098903"/>
            <a:ext cx="1003554" cy="461665"/>
            <a:chOff x="781515" y="4098903"/>
            <a:chExt cx="1003554" cy="461665"/>
          </a:xfrm>
        </p:grpSpPr>
        <p:sp>
          <p:nvSpPr>
            <p:cNvPr id="11" name="Freeform: Shape 10">
              <a:extLst>
                <a:ext uri="{FF2B5EF4-FFF2-40B4-BE49-F238E27FC236}">
                  <a16:creationId xmlns:a16="http://schemas.microsoft.com/office/drawing/2014/main" id="{9894A248-D9CF-46FD-AB2D-96EF219E3AF0}"/>
                </a:ext>
              </a:extLst>
            </p:cNvPr>
            <p:cNvSpPr/>
            <p:nvPr/>
          </p:nvSpPr>
          <p:spPr>
            <a:xfrm>
              <a:off x="781515" y="4282935"/>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rgbClr val="F57F25"/>
            </a:solidFill>
            <a:ln w="9525" cap="flat">
              <a:noFill/>
              <a:prstDash val="solid"/>
              <a:miter/>
            </a:ln>
          </p:spPr>
          <p:txBody>
            <a:bodyPr rtlCol="0" anchor="ctr"/>
            <a:lstStyle/>
            <a:p>
              <a:endParaRPr lang="en-US">
                <a:cs typeface="+mj-cs"/>
              </a:endParaRPr>
            </a:p>
          </p:txBody>
        </p:sp>
        <p:sp>
          <p:nvSpPr>
            <p:cNvPr id="12" name="Freeform: Shape 11">
              <a:extLst>
                <a:ext uri="{FF2B5EF4-FFF2-40B4-BE49-F238E27FC236}">
                  <a16:creationId xmlns:a16="http://schemas.microsoft.com/office/drawing/2014/main" id="{1EB79B38-D15C-449F-9996-28FE31DDF24F}"/>
                </a:ext>
              </a:extLst>
            </p:cNvPr>
            <p:cNvSpPr/>
            <p:nvPr/>
          </p:nvSpPr>
          <p:spPr>
            <a:xfrm>
              <a:off x="1699344" y="4282935"/>
              <a:ext cx="85725" cy="85725"/>
            </a:xfrm>
            <a:custGeom>
              <a:avLst/>
              <a:gdLst>
                <a:gd name="connsiteX0" fmla="*/ 90678 w 85725"/>
                <a:gd name="connsiteY0" fmla="*/ 45339 h 85725"/>
                <a:gd name="connsiteX1" fmla="*/ 45339 w 85725"/>
                <a:gd name="connsiteY1" fmla="*/ 90678 h 85725"/>
                <a:gd name="connsiteX2" fmla="*/ 0 w 85725"/>
                <a:gd name="connsiteY2" fmla="*/ 45339 h 85725"/>
                <a:gd name="connsiteX3" fmla="*/ 45339 w 85725"/>
                <a:gd name="connsiteY3" fmla="*/ 0 h 85725"/>
                <a:gd name="connsiteX4" fmla="*/ 90678 w 85725"/>
                <a:gd name="connsiteY4" fmla="*/ 4533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90678" y="45339"/>
                  </a:moveTo>
                  <a:cubicBezTo>
                    <a:pt x="90678" y="70379"/>
                    <a:pt x="70379" y="90678"/>
                    <a:pt x="45339" y="90678"/>
                  </a:cubicBezTo>
                  <a:cubicBezTo>
                    <a:pt x="20299" y="90678"/>
                    <a:pt x="0" y="70379"/>
                    <a:pt x="0" y="45339"/>
                  </a:cubicBezTo>
                  <a:cubicBezTo>
                    <a:pt x="0" y="20299"/>
                    <a:pt x="20299" y="0"/>
                    <a:pt x="45339" y="0"/>
                  </a:cubicBezTo>
                  <a:cubicBezTo>
                    <a:pt x="70379" y="0"/>
                    <a:pt x="90678" y="20299"/>
                    <a:pt x="90678" y="45339"/>
                  </a:cubicBezTo>
                  <a:close/>
                </a:path>
              </a:pathLst>
            </a:custGeom>
            <a:solidFill>
              <a:srgbClr val="F57F25"/>
            </a:solidFill>
            <a:ln w="9525" cap="flat">
              <a:noFill/>
              <a:prstDash val="solid"/>
              <a:miter/>
            </a:ln>
          </p:spPr>
          <p:txBody>
            <a:bodyPr rtlCol="0" anchor="ctr"/>
            <a:lstStyle/>
            <a:p>
              <a:endParaRPr lang="en-US">
                <a:cs typeface="+mj-cs"/>
              </a:endParaRPr>
            </a:p>
          </p:txBody>
        </p:sp>
        <p:sp>
          <p:nvSpPr>
            <p:cNvPr id="283" name="Rectangle 282">
              <a:extLst>
                <a:ext uri="{FF2B5EF4-FFF2-40B4-BE49-F238E27FC236}">
                  <a16:creationId xmlns:a16="http://schemas.microsoft.com/office/drawing/2014/main" id="{A0FCE2D2-EC50-45BC-BE60-C57530A969E2}"/>
                </a:ext>
              </a:extLst>
            </p:cNvPr>
            <p:cNvSpPr/>
            <p:nvPr/>
          </p:nvSpPr>
          <p:spPr>
            <a:xfrm>
              <a:off x="857626" y="4098903"/>
              <a:ext cx="889987" cy="461665"/>
            </a:xfrm>
            <a:prstGeom prst="rect">
              <a:avLst/>
            </a:prstGeom>
          </p:spPr>
          <p:txBody>
            <a:bodyPr wrap="none">
              <a:spAutoFit/>
            </a:bodyPr>
            <a:lstStyle/>
            <a:p>
              <a:r>
                <a:rPr lang="en-US" sz="2400" b="1" dirty="0">
                  <a:solidFill>
                    <a:schemeClr val="bg1"/>
                  </a:solidFill>
                  <a:latin typeface="Roboto" pitchFamily="2" charset="0"/>
                  <a:ea typeface="Roboto" pitchFamily="2" charset="0"/>
                  <a:cs typeface="+mj-cs"/>
                </a:rPr>
                <a:t>2004</a:t>
              </a:r>
            </a:p>
          </p:txBody>
        </p:sp>
      </p:grpSp>
      <p:grpSp>
        <p:nvGrpSpPr>
          <p:cNvPr id="234" name="Group 233">
            <a:extLst>
              <a:ext uri="{FF2B5EF4-FFF2-40B4-BE49-F238E27FC236}">
                <a16:creationId xmlns:a16="http://schemas.microsoft.com/office/drawing/2014/main" id="{258DEF6C-0F05-4D2F-B460-33F916BEDCF8}"/>
              </a:ext>
            </a:extLst>
          </p:cNvPr>
          <p:cNvGrpSpPr/>
          <p:nvPr/>
        </p:nvGrpSpPr>
        <p:grpSpPr>
          <a:xfrm>
            <a:off x="3049924" y="3061502"/>
            <a:ext cx="1451210" cy="875355"/>
            <a:chOff x="3049924" y="3061502"/>
            <a:chExt cx="1451210" cy="875355"/>
          </a:xfrm>
        </p:grpSpPr>
        <p:sp>
          <p:nvSpPr>
            <p:cNvPr id="285" name="Rectangle 284">
              <a:extLst>
                <a:ext uri="{FF2B5EF4-FFF2-40B4-BE49-F238E27FC236}">
                  <a16:creationId xmlns:a16="http://schemas.microsoft.com/office/drawing/2014/main" id="{706A58F6-0BE8-4739-97F5-1D418ECB5D2C}"/>
                </a:ext>
              </a:extLst>
            </p:cNvPr>
            <p:cNvSpPr/>
            <p:nvPr/>
          </p:nvSpPr>
          <p:spPr>
            <a:xfrm>
              <a:off x="3156503" y="3061502"/>
              <a:ext cx="1117615" cy="246221"/>
            </a:xfrm>
            <a:prstGeom prst="rect">
              <a:avLst/>
            </a:prstGeom>
          </p:spPr>
          <p:txBody>
            <a:bodyPr wrap="none">
              <a:spAutoFit/>
            </a:bodyPr>
            <a:lstStyle/>
            <a:p>
              <a:pPr algn="ctr"/>
              <a:r>
                <a:rPr lang="en-US" sz="1000" b="1" dirty="0">
                  <a:solidFill>
                    <a:schemeClr val="accent4">
                      <a:lumMod val="60000"/>
                      <a:lumOff val="40000"/>
                    </a:schemeClr>
                  </a:solidFill>
                  <a:latin typeface="Roboto" pitchFamily="2" charset="0"/>
                  <a:ea typeface="Roboto" pitchFamily="2" charset="0"/>
                  <a:cs typeface="+mj-cs"/>
                </a:rPr>
                <a:t>Before Covid-19</a:t>
              </a:r>
            </a:p>
          </p:txBody>
        </p:sp>
        <p:sp>
          <p:nvSpPr>
            <p:cNvPr id="286" name="Rectangle 285">
              <a:extLst>
                <a:ext uri="{FF2B5EF4-FFF2-40B4-BE49-F238E27FC236}">
                  <a16:creationId xmlns:a16="http://schemas.microsoft.com/office/drawing/2014/main" id="{D03EFC0B-C01A-42BF-97B2-6E01745FEBF0}"/>
                </a:ext>
              </a:extLst>
            </p:cNvPr>
            <p:cNvSpPr/>
            <p:nvPr/>
          </p:nvSpPr>
          <p:spPr>
            <a:xfrm>
              <a:off x="3049924" y="3290526"/>
              <a:ext cx="1451210" cy="646331"/>
            </a:xfrm>
            <a:prstGeom prst="rect">
              <a:avLst/>
            </a:prstGeom>
          </p:spPr>
          <p:txBody>
            <a:bodyPr wrap="square">
              <a:spAutoFit/>
            </a:bodyPr>
            <a:lstStyle/>
            <a:p>
              <a:pPr algn="ctr"/>
              <a:r>
                <a:rPr lang="en-US" sz="1200" dirty="0">
                  <a:solidFill>
                    <a:schemeClr val="bg1"/>
                  </a:solidFill>
                  <a:latin typeface="Roboto Light" panose="02000000000000000000" pitchFamily="2" charset="0"/>
                  <a:ea typeface="Roboto Light" panose="02000000000000000000" pitchFamily="2" charset="0"/>
                  <a:cs typeface="+mj-cs"/>
                </a:rPr>
                <a:t>prices of oil lead many companies to shut down</a:t>
              </a:r>
            </a:p>
          </p:txBody>
        </p:sp>
      </p:grpSp>
      <p:grpSp>
        <p:nvGrpSpPr>
          <p:cNvPr id="19" name="Group 18">
            <a:extLst>
              <a:ext uri="{FF2B5EF4-FFF2-40B4-BE49-F238E27FC236}">
                <a16:creationId xmlns:a16="http://schemas.microsoft.com/office/drawing/2014/main" id="{7C83EC14-5E51-4027-8EDB-2CC8830A7E9C}"/>
              </a:ext>
            </a:extLst>
          </p:cNvPr>
          <p:cNvGrpSpPr/>
          <p:nvPr/>
        </p:nvGrpSpPr>
        <p:grpSpPr>
          <a:xfrm>
            <a:off x="3213438" y="4098903"/>
            <a:ext cx="1003554" cy="461665"/>
            <a:chOff x="3213438" y="4098903"/>
            <a:chExt cx="1003554" cy="461665"/>
          </a:xfrm>
        </p:grpSpPr>
        <p:sp>
          <p:nvSpPr>
            <p:cNvPr id="25" name="Freeform: Shape 24">
              <a:extLst>
                <a:ext uri="{FF2B5EF4-FFF2-40B4-BE49-F238E27FC236}">
                  <a16:creationId xmlns:a16="http://schemas.microsoft.com/office/drawing/2014/main" id="{19C062D4-04FD-410D-8B54-24171697A8C9}"/>
                </a:ext>
              </a:extLst>
            </p:cNvPr>
            <p:cNvSpPr/>
            <p:nvPr/>
          </p:nvSpPr>
          <p:spPr>
            <a:xfrm>
              <a:off x="3213438" y="4282935"/>
              <a:ext cx="85725" cy="85725"/>
            </a:xfrm>
            <a:custGeom>
              <a:avLst/>
              <a:gdLst>
                <a:gd name="connsiteX0" fmla="*/ 90678 w 85725"/>
                <a:gd name="connsiteY0" fmla="*/ 45339 h 85725"/>
                <a:gd name="connsiteX1" fmla="*/ 45339 w 85725"/>
                <a:gd name="connsiteY1" fmla="*/ 90678 h 85725"/>
                <a:gd name="connsiteX2" fmla="*/ 0 w 85725"/>
                <a:gd name="connsiteY2" fmla="*/ 45339 h 85725"/>
                <a:gd name="connsiteX3" fmla="*/ 45339 w 85725"/>
                <a:gd name="connsiteY3" fmla="*/ 0 h 85725"/>
                <a:gd name="connsiteX4" fmla="*/ 90678 w 85725"/>
                <a:gd name="connsiteY4" fmla="*/ 4533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90678" y="45339"/>
                  </a:moveTo>
                  <a:cubicBezTo>
                    <a:pt x="90678" y="70379"/>
                    <a:pt x="70379" y="90678"/>
                    <a:pt x="45339" y="90678"/>
                  </a:cubicBezTo>
                  <a:cubicBezTo>
                    <a:pt x="20299" y="90678"/>
                    <a:pt x="0" y="70379"/>
                    <a:pt x="0" y="45339"/>
                  </a:cubicBezTo>
                  <a:cubicBezTo>
                    <a:pt x="0" y="20299"/>
                    <a:pt x="20299" y="0"/>
                    <a:pt x="45339" y="0"/>
                  </a:cubicBezTo>
                  <a:cubicBezTo>
                    <a:pt x="70379" y="0"/>
                    <a:pt x="90678" y="20299"/>
                    <a:pt x="90678" y="45339"/>
                  </a:cubicBezTo>
                  <a:close/>
                </a:path>
              </a:pathLst>
            </a:custGeom>
            <a:solidFill>
              <a:schemeClr val="accent4">
                <a:lumMod val="75000"/>
              </a:schemeClr>
            </a:solidFill>
            <a:ln w="9525" cap="flat">
              <a:noFill/>
              <a:prstDash val="solid"/>
              <a:miter/>
            </a:ln>
          </p:spPr>
          <p:txBody>
            <a:bodyPr rtlCol="0" anchor="ctr"/>
            <a:lstStyle/>
            <a:p>
              <a:endParaRPr lang="en-US">
                <a:cs typeface="+mj-cs"/>
              </a:endParaRPr>
            </a:p>
          </p:txBody>
        </p:sp>
        <p:sp>
          <p:nvSpPr>
            <p:cNvPr id="26" name="Freeform: Shape 25">
              <a:extLst>
                <a:ext uri="{FF2B5EF4-FFF2-40B4-BE49-F238E27FC236}">
                  <a16:creationId xmlns:a16="http://schemas.microsoft.com/office/drawing/2014/main" id="{54E130FA-3A45-405A-ADE5-52E130486188}"/>
                </a:ext>
              </a:extLst>
            </p:cNvPr>
            <p:cNvSpPr/>
            <p:nvPr/>
          </p:nvSpPr>
          <p:spPr>
            <a:xfrm>
              <a:off x="4131267" y="4282935"/>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chemeClr val="accent4">
                <a:lumMod val="75000"/>
              </a:schemeClr>
            </a:solidFill>
            <a:ln w="9525" cap="flat">
              <a:noFill/>
              <a:prstDash val="solid"/>
              <a:miter/>
            </a:ln>
          </p:spPr>
          <p:txBody>
            <a:bodyPr rtlCol="0" anchor="ctr"/>
            <a:lstStyle/>
            <a:p>
              <a:endParaRPr lang="en-US">
                <a:cs typeface="+mj-cs"/>
              </a:endParaRPr>
            </a:p>
          </p:txBody>
        </p:sp>
        <p:sp>
          <p:nvSpPr>
            <p:cNvPr id="287" name="Rectangle 286">
              <a:extLst>
                <a:ext uri="{FF2B5EF4-FFF2-40B4-BE49-F238E27FC236}">
                  <a16:creationId xmlns:a16="http://schemas.microsoft.com/office/drawing/2014/main" id="{37ED75AA-7AD9-411F-BA8E-EB59585C1C50}"/>
                </a:ext>
              </a:extLst>
            </p:cNvPr>
            <p:cNvSpPr/>
            <p:nvPr/>
          </p:nvSpPr>
          <p:spPr>
            <a:xfrm>
              <a:off x="3278680" y="4098903"/>
              <a:ext cx="889987" cy="461665"/>
            </a:xfrm>
            <a:prstGeom prst="rect">
              <a:avLst/>
            </a:prstGeom>
          </p:spPr>
          <p:txBody>
            <a:bodyPr wrap="none">
              <a:spAutoFit/>
            </a:bodyPr>
            <a:lstStyle/>
            <a:p>
              <a:r>
                <a:rPr lang="en-US" sz="2400" b="1" dirty="0">
                  <a:solidFill>
                    <a:schemeClr val="bg1"/>
                  </a:solidFill>
                  <a:latin typeface="Roboto" pitchFamily="2" charset="0"/>
                  <a:ea typeface="Roboto" pitchFamily="2" charset="0"/>
                  <a:cs typeface="+mj-cs"/>
                </a:rPr>
                <a:t>2019</a:t>
              </a:r>
            </a:p>
          </p:txBody>
        </p:sp>
      </p:grpSp>
      <p:grpSp>
        <p:nvGrpSpPr>
          <p:cNvPr id="248" name="Group 247">
            <a:extLst>
              <a:ext uri="{FF2B5EF4-FFF2-40B4-BE49-F238E27FC236}">
                <a16:creationId xmlns:a16="http://schemas.microsoft.com/office/drawing/2014/main" id="{DF939BB8-185E-4772-9FC7-94D6CCFD7A7E}"/>
              </a:ext>
            </a:extLst>
          </p:cNvPr>
          <p:cNvGrpSpPr/>
          <p:nvPr/>
        </p:nvGrpSpPr>
        <p:grpSpPr>
          <a:xfrm>
            <a:off x="8068996" y="4098903"/>
            <a:ext cx="1003554" cy="461665"/>
            <a:chOff x="8068996" y="4098903"/>
            <a:chExt cx="1003554" cy="461665"/>
          </a:xfrm>
        </p:grpSpPr>
        <p:sp>
          <p:nvSpPr>
            <p:cNvPr id="258" name="Freeform: Shape 257">
              <a:extLst>
                <a:ext uri="{FF2B5EF4-FFF2-40B4-BE49-F238E27FC236}">
                  <a16:creationId xmlns:a16="http://schemas.microsoft.com/office/drawing/2014/main" id="{9EE16C62-7C1B-4B77-A8ED-C91137BFC8DC}"/>
                </a:ext>
              </a:extLst>
            </p:cNvPr>
            <p:cNvSpPr/>
            <p:nvPr/>
          </p:nvSpPr>
          <p:spPr>
            <a:xfrm flipV="1">
              <a:off x="8068996" y="4282160"/>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rgbClr val="F5AA4F"/>
            </a:solidFill>
            <a:ln w="9525" cap="flat">
              <a:noFill/>
              <a:prstDash val="solid"/>
              <a:miter/>
            </a:ln>
          </p:spPr>
          <p:txBody>
            <a:bodyPr rtlCol="0" anchor="ctr"/>
            <a:lstStyle/>
            <a:p>
              <a:endParaRPr lang="en-US">
                <a:cs typeface="+mj-cs"/>
              </a:endParaRPr>
            </a:p>
          </p:txBody>
        </p:sp>
        <p:sp>
          <p:nvSpPr>
            <p:cNvPr id="259" name="Freeform: Shape 258">
              <a:extLst>
                <a:ext uri="{FF2B5EF4-FFF2-40B4-BE49-F238E27FC236}">
                  <a16:creationId xmlns:a16="http://schemas.microsoft.com/office/drawing/2014/main" id="{495D4B39-67D3-4B4C-B17E-ACD7A0E499D0}"/>
                </a:ext>
              </a:extLst>
            </p:cNvPr>
            <p:cNvSpPr/>
            <p:nvPr/>
          </p:nvSpPr>
          <p:spPr>
            <a:xfrm flipV="1">
              <a:off x="8986825" y="4282160"/>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rgbClr val="F5AA4F"/>
            </a:solidFill>
            <a:ln w="9525" cap="flat">
              <a:noFill/>
              <a:prstDash val="solid"/>
              <a:miter/>
            </a:ln>
          </p:spPr>
          <p:txBody>
            <a:bodyPr rtlCol="0" anchor="ctr"/>
            <a:lstStyle/>
            <a:p>
              <a:endParaRPr lang="en-US">
                <a:cs typeface="+mj-cs"/>
              </a:endParaRPr>
            </a:p>
          </p:txBody>
        </p:sp>
        <p:sp>
          <p:nvSpPr>
            <p:cNvPr id="293" name="Rectangle 292">
              <a:extLst>
                <a:ext uri="{FF2B5EF4-FFF2-40B4-BE49-F238E27FC236}">
                  <a16:creationId xmlns:a16="http://schemas.microsoft.com/office/drawing/2014/main" id="{2E3759C2-FA65-414C-A6DD-AD4691F7D555}"/>
                </a:ext>
              </a:extLst>
            </p:cNvPr>
            <p:cNvSpPr/>
            <p:nvPr/>
          </p:nvSpPr>
          <p:spPr>
            <a:xfrm>
              <a:off x="8154721" y="4098903"/>
              <a:ext cx="889987" cy="461665"/>
            </a:xfrm>
            <a:prstGeom prst="rect">
              <a:avLst/>
            </a:prstGeom>
          </p:spPr>
          <p:txBody>
            <a:bodyPr wrap="none">
              <a:spAutoFit/>
            </a:bodyPr>
            <a:lstStyle/>
            <a:p>
              <a:r>
                <a:rPr lang="en-US" sz="2400" b="1" dirty="0">
                  <a:solidFill>
                    <a:schemeClr val="bg1"/>
                  </a:solidFill>
                  <a:latin typeface="Roboto" pitchFamily="2" charset="0"/>
                  <a:ea typeface="Roboto" pitchFamily="2" charset="0"/>
                  <a:cs typeface="+mj-cs"/>
                </a:rPr>
                <a:t>2019</a:t>
              </a:r>
            </a:p>
          </p:txBody>
        </p:sp>
      </p:grpSp>
      <p:grpSp>
        <p:nvGrpSpPr>
          <p:cNvPr id="254" name="Group 253">
            <a:extLst>
              <a:ext uri="{FF2B5EF4-FFF2-40B4-BE49-F238E27FC236}">
                <a16:creationId xmlns:a16="http://schemas.microsoft.com/office/drawing/2014/main" id="{3970B0A2-C088-42BE-AE79-2C89C0948993}"/>
              </a:ext>
            </a:extLst>
          </p:cNvPr>
          <p:cNvGrpSpPr/>
          <p:nvPr/>
        </p:nvGrpSpPr>
        <p:grpSpPr>
          <a:xfrm>
            <a:off x="7874736" y="3061502"/>
            <a:ext cx="1385179" cy="903030"/>
            <a:chOff x="7874736" y="3061502"/>
            <a:chExt cx="1385179" cy="903030"/>
          </a:xfrm>
        </p:grpSpPr>
        <p:sp>
          <p:nvSpPr>
            <p:cNvPr id="294" name="Rectangle 293">
              <a:extLst>
                <a:ext uri="{FF2B5EF4-FFF2-40B4-BE49-F238E27FC236}">
                  <a16:creationId xmlns:a16="http://schemas.microsoft.com/office/drawing/2014/main" id="{862046BC-808C-4DA4-949D-D0ECF6C12F77}"/>
                </a:ext>
              </a:extLst>
            </p:cNvPr>
            <p:cNvSpPr/>
            <p:nvPr/>
          </p:nvSpPr>
          <p:spPr>
            <a:xfrm>
              <a:off x="8290476" y="3061502"/>
              <a:ext cx="635110" cy="246221"/>
            </a:xfrm>
            <a:prstGeom prst="rect">
              <a:avLst/>
            </a:prstGeom>
          </p:spPr>
          <p:txBody>
            <a:bodyPr wrap="none">
              <a:spAutoFit/>
            </a:bodyPr>
            <a:lstStyle/>
            <a:p>
              <a:pPr algn="ctr"/>
              <a:r>
                <a:rPr lang="ar-SA" sz="1000" b="1" dirty="0">
                  <a:solidFill>
                    <a:srgbClr val="F5AA4F"/>
                  </a:solidFill>
                  <a:latin typeface="Roboto" pitchFamily="2" charset="0"/>
                  <a:ea typeface="Roboto" pitchFamily="2" charset="0"/>
                  <a:cs typeface="+mj-cs"/>
                </a:rPr>
                <a:t>قبل كورونا</a:t>
              </a:r>
              <a:endParaRPr lang="en-US" sz="1000" b="1" dirty="0">
                <a:solidFill>
                  <a:srgbClr val="F5AA4F"/>
                </a:solidFill>
                <a:latin typeface="Roboto" pitchFamily="2" charset="0"/>
                <a:ea typeface="Roboto" pitchFamily="2" charset="0"/>
                <a:cs typeface="+mj-cs"/>
              </a:endParaRPr>
            </a:p>
          </p:txBody>
        </p:sp>
        <p:sp>
          <p:nvSpPr>
            <p:cNvPr id="295" name="Rectangle 294">
              <a:extLst>
                <a:ext uri="{FF2B5EF4-FFF2-40B4-BE49-F238E27FC236}">
                  <a16:creationId xmlns:a16="http://schemas.microsoft.com/office/drawing/2014/main" id="{8D75F2AA-55C5-400D-B257-F792D4349E33}"/>
                </a:ext>
              </a:extLst>
            </p:cNvPr>
            <p:cNvSpPr/>
            <p:nvPr/>
          </p:nvSpPr>
          <p:spPr>
            <a:xfrm>
              <a:off x="7874736" y="3318201"/>
              <a:ext cx="1385179" cy="646331"/>
            </a:xfrm>
            <a:prstGeom prst="rect">
              <a:avLst/>
            </a:prstGeom>
          </p:spPr>
          <p:txBody>
            <a:bodyPr wrap="square">
              <a:spAutoFit/>
            </a:bodyPr>
            <a:lstStyle/>
            <a:p>
              <a:pPr algn="ctr"/>
              <a:r>
                <a:rPr lang="ar-SA" sz="1200" dirty="0">
                  <a:solidFill>
                    <a:schemeClr val="bg1"/>
                  </a:solidFill>
                  <a:latin typeface="Roboto Light" panose="02000000000000000000" pitchFamily="2" charset="0"/>
                  <a:ea typeface="Roboto Light" panose="02000000000000000000" pitchFamily="2" charset="0"/>
                  <a:cs typeface="+mj-cs"/>
                </a:rPr>
                <a:t>أدت أسعار النفط إلى إغلاق العديد من الشركات</a:t>
              </a:r>
              <a:endParaRPr lang="en-US" sz="1200" dirty="0">
                <a:solidFill>
                  <a:schemeClr val="bg1"/>
                </a:solidFill>
                <a:latin typeface="Roboto Light" panose="02000000000000000000" pitchFamily="2" charset="0"/>
                <a:ea typeface="Roboto Light" panose="02000000000000000000" pitchFamily="2" charset="0"/>
                <a:cs typeface="+mj-cs"/>
              </a:endParaRPr>
            </a:p>
          </p:txBody>
        </p:sp>
      </p:grpSp>
      <p:grpSp>
        <p:nvGrpSpPr>
          <p:cNvPr id="266" name="Group 265">
            <a:extLst>
              <a:ext uri="{FF2B5EF4-FFF2-40B4-BE49-F238E27FC236}">
                <a16:creationId xmlns:a16="http://schemas.microsoft.com/office/drawing/2014/main" id="{1311C389-ED24-4B45-B7CB-B842C9FD3E55}"/>
              </a:ext>
            </a:extLst>
          </p:cNvPr>
          <p:cNvGrpSpPr/>
          <p:nvPr/>
        </p:nvGrpSpPr>
        <p:grpSpPr>
          <a:xfrm>
            <a:off x="10501015" y="4098903"/>
            <a:ext cx="1003458" cy="461665"/>
            <a:chOff x="10501015" y="4098903"/>
            <a:chExt cx="1003458" cy="461665"/>
          </a:xfrm>
        </p:grpSpPr>
        <p:sp>
          <p:nvSpPr>
            <p:cNvPr id="272" name="Freeform: Shape 271">
              <a:extLst>
                <a:ext uri="{FF2B5EF4-FFF2-40B4-BE49-F238E27FC236}">
                  <a16:creationId xmlns:a16="http://schemas.microsoft.com/office/drawing/2014/main" id="{D489117F-8C88-40EB-9E5B-409930ADC862}"/>
                </a:ext>
              </a:extLst>
            </p:cNvPr>
            <p:cNvSpPr/>
            <p:nvPr/>
          </p:nvSpPr>
          <p:spPr>
            <a:xfrm flipV="1">
              <a:off x="10501015" y="4282160"/>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583" y="20288"/>
                    <a:pt x="70295" y="0"/>
                    <a:pt x="45339" y="0"/>
                  </a:cubicBezTo>
                  <a:close/>
                </a:path>
              </a:pathLst>
            </a:custGeom>
            <a:solidFill>
              <a:schemeClr val="accent2">
                <a:lumMod val="75000"/>
              </a:schemeClr>
            </a:solidFill>
            <a:ln w="9525" cap="flat">
              <a:noFill/>
              <a:prstDash val="solid"/>
              <a:miter/>
            </a:ln>
          </p:spPr>
          <p:txBody>
            <a:bodyPr rtlCol="0" anchor="ctr"/>
            <a:lstStyle/>
            <a:p>
              <a:endParaRPr lang="en-US">
                <a:cs typeface="+mj-cs"/>
              </a:endParaRPr>
            </a:p>
          </p:txBody>
        </p:sp>
        <p:sp>
          <p:nvSpPr>
            <p:cNvPr id="273" name="Freeform: Shape 272">
              <a:extLst>
                <a:ext uri="{FF2B5EF4-FFF2-40B4-BE49-F238E27FC236}">
                  <a16:creationId xmlns:a16="http://schemas.microsoft.com/office/drawing/2014/main" id="{1D552F2A-CEE6-4AE2-9FEC-492CA8C8ACD1}"/>
                </a:ext>
              </a:extLst>
            </p:cNvPr>
            <p:cNvSpPr/>
            <p:nvPr/>
          </p:nvSpPr>
          <p:spPr>
            <a:xfrm flipV="1">
              <a:off x="11418748" y="4282160"/>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chemeClr val="accent2">
                <a:lumMod val="75000"/>
              </a:schemeClr>
            </a:solidFill>
            <a:ln w="9525" cap="flat">
              <a:noFill/>
              <a:prstDash val="solid"/>
              <a:miter/>
            </a:ln>
          </p:spPr>
          <p:txBody>
            <a:bodyPr rtlCol="0" anchor="ctr"/>
            <a:lstStyle/>
            <a:p>
              <a:endParaRPr lang="en-US">
                <a:cs typeface="+mj-cs"/>
              </a:endParaRPr>
            </a:p>
          </p:txBody>
        </p:sp>
        <p:sp>
          <p:nvSpPr>
            <p:cNvPr id="296" name="Rectangle 295">
              <a:extLst>
                <a:ext uri="{FF2B5EF4-FFF2-40B4-BE49-F238E27FC236}">
                  <a16:creationId xmlns:a16="http://schemas.microsoft.com/office/drawing/2014/main" id="{59BF3F08-D466-4862-B41A-8BC7962E65CC}"/>
                </a:ext>
              </a:extLst>
            </p:cNvPr>
            <p:cNvSpPr/>
            <p:nvPr/>
          </p:nvSpPr>
          <p:spPr>
            <a:xfrm>
              <a:off x="10560487" y="4098903"/>
              <a:ext cx="889987" cy="461665"/>
            </a:xfrm>
            <a:prstGeom prst="rect">
              <a:avLst/>
            </a:prstGeom>
          </p:spPr>
          <p:txBody>
            <a:bodyPr wrap="none">
              <a:spAutoFit/>
            </a:bodyPr>
            <a:lstStyle/>
            <a:p>
              <a:r>
                <a:rPr lang="en-US" sz="2400" b="1" dirty="0">
                  <a:solidFill>
                    <a:schemeClr val="bg1"/>
                  </a:solidFill>
                  <a:latin typeface="Roboto" pitchFamily="2" charset="0"/>
                  <a:ea typeface="Roboto" pitchFamily="2" charset="0"/>
                  <a:cs typeface="+mj-cs"/>
                </a:rPr>
                <a:t>2004</a:t>
              </a:r>
            </a:p>
          </p:txBody>
        </p:sp>
      </p:grpSp>
      <p:grpSp>
        <p:nvGrpSpPr>
          <p:cNvPr id="277" name="Group 276">
            <a:extLst>
              <a:ext uri="{FF2B5EF4-FFF2-40B4-BE49-F238E27FC236}">
                <a16:creationId xmlns:a16="http://schemas.microsoft.com/office/drawing/2014/main" id="{0E70A083-3C08-4123-973B-F454FF475FE5}"/>
              </a:ext>
            </a:extLst>
          </p:cNvPr>
          <p:cNvGrpSpPr/>
          <p:nvPr/>
        </p:nvGrpSpPr>
        <p:grpSpPr>
          <a:xfrm>
            <a:off x="10386845" y="3061502"/>
            <a:ext cx="1278836" cy="741118"/>
            <a:chOff x="10386845" y="3061502"/>
            <a:chExt cx="1278836" cy="741118"/>
          </a:xfrm>
        </p:grpSpPr>
        <p:sp>
          <p:nvSpPr>
            <p:cNvPr id="297" name="Rectangle 296">
              <a:extLst>
                <a:ext uri="{FF2B5EF4-FFF2-40B4-BE49-F238E27FC236}">
                  <a16:creationId xmlns:a16="http://schemas.microsoft.com/office/drawing/2014/main" id="{1C6FF528-404B-4F93-B4CF-844BB0742D56}"/>
                </a:ext>
              </a:extLst>
            </p:cNvPr>
            <p:cNvSpPr/>
            <p:nvPr/>
          </p:nvSpPr>
          <p:spPr>
            <a:xfrm>
              <a:off x="10488652" y="3061502"/>
              <a:ext cx="1050288" cy="307777"/>
            </a:xfrm>
            <a:prstGeom prst="rect">
              <a:avLst/>
            </a:prstGeom>
          </p:spPr>
          <p:txBody>
            <a:bodyPr wrap="none">
              <a:spAutoFit/>
            </a:bodyPr>
            <a:lstStyle/>
            <a:p>
              <a:pPr algn="ctr" rtl="1"/>
              <a:r>
                <a:rPr lang="ar-SA" sz="1400" b="1" dirty="0">
                  <a:solidFill>
                    <a:schemeClr val="accent2"/>
                  </a:solidFill>
                  <a:latin typeface="Roboto Light" panose="02000000000000000000" pitchFamily="2" charset="0"/>
                  <a:ea typeface="Roboto Light" panose="02000000000000000000" pitchFamily="2" charset="0"/>
                  <a:cs typeface="+mj-cs"/>
                </a:rPr>
                <a:t> حرب </a:t>
              </a:r>
              <a:r>
                <a:rPr lang="en-US" sz="1400" b="1" dirty="0">
                  <a:solidFill>
                    <a:schemeClr val="accent2"/>
                  </a:solidFill>
                  <a:latin typeface="Roboto Light" panose="02000000000000000000" pitchFamily="2" charset="0"/>
                  <a:ea typeface="Roboto Light" panose="02000000000000000000" pitchFamily="2" charset="0"/>
                  <a:cs typeface="+mj-cs"/>
                </a:rPr>
                <a:t>2003</a:t>
              </a:r>
              <a:r>
                <a:rPr lang="ar-SA" sz="1000" dirty="0">
                  <a:solidFill>
                    <a:schemeClr val="bg1"/>
                  </a:solidFill>
                  <a:latin typeface="Roboto Light" panose="02000000000000000000" pitchFamily="2" charset="0"/>
                  <a:ea typeface="Roboto Light" panose="02000000000000000000" pitchFamily="2" charset="0"/>
                  <a:cs typeface="+mj-cs"/>
                </a:rPr>
                <a:t>   </a:t>
              </a:r>
              <a:endParaRPr lang="en-US" sz="1000" b="1" dirty="0">
                <a:solidFill>
                  <a:srgbClr val="F589B4"/>
                </a:solidFill>
                <a:latin typeface="Roboto" pitchFamily="2" charset="0"/>
                <a:ea typeface="Roboto" pitchFamily="2" charset="0"/>
                <a:cs typeface="+mj-cs"/>
              </a:endParaRPr>
            </a:p>
          </p:txBody>
        </p:sp>
        <p:sp>
          <p:nvSpPr>
            <p:cNvPr id="298" name="Rectangle 297">
              <a:extLst>
                <a:ext uri="{FF2B5EF4-FFF2-40B4-BE49-F238E27FC236}">
                  <a16:creationId xmlns:a16="http://schemas.microsoft.com/office/drawing/2014/main" id="{6632C422-9173-49CA-A6FA-5C007571314D}"/>
                </a:ext>
              </a:extLst>
            </p:cNvPr>
            <p:cNvSpPr/>
            <p:nvPr/>
          </p:nvSpPr>
          <p:spPr>
            <a:xfrm>
              <a:off x="10386845" y="3340955"/>
              <a:ext cx="1278836" cy="461665"/>
            </a:xfrm>
            <a:prstGeom prst="rect">
              <a:avLst/>
            </a:prstGeom>
          </p:spPr>
          <p:txBody>
            <a:bodyPr wrap="square">
              <a:spAutoFit/>
            </a:bodyPr>
            <a:lstStyle/>
            <a:p>
              <a:pPr algn="ctr" rtl="1"/>
              <a:r>
                <a:rPr lang="ar-SA" sz="1200" dirty="0">
                  <a:solidFill>
                    <a:schemeClr val="bg1"/>
                  </a:solidFill>
                  <a:latin typeface="Roboto Light" panose="02000000000000000000" pitchFamily="2" charset="0"/>
                  <a:ea typeface="Roboto Light" panose="02000000000000000000" pitchFamily="2" charset="0"/>
                  <a:cs typeface="+mj-cs"/>
                </a:rPr>
                <a:t>منذ حرب</a:t>
              </a:r>
              <a:r>
                <a:rPr lang="en-US" sz="1200" dirty="0">
                  <a:solidFill>
                    <a:schemeClr val="bg1"/>
                  </a:solidFill>
                  <a:latin typeface="Roboto Light" panose="02000000000000000000" pitchFamily="2" charset="0"/>
                  <a:ea typeface="Roboto Light" panose="02000000000000000000" pitchFamily="2" charset="0"/>
                  <a:cs typeface="+mj-cs"/>
                </a:rPr>
                <a:t>  2003 </a:t>
              </a:r>
              <a:r>
                <a:rPr lang="ar-SA" sz="1200" dirty="0">
                  <a:solidFill>
                    <a:schemeClr val="bg1"/>
                  </a:solidFill>
                  <a:latin typeface="Roboto Light" panose="02000000000000000000" pitchFamily="2" charset="0"/>
                  <a:ea typeface="Roboto Light" panose="02000000000000000000" pitchFamily="2" charset="0"/>
                  <a:cs typeface="+mj-cs"/>
                </a:rPr>
                <a:t>كانت الأدنى</a:t>
              </a:r>
              <a:r>
                <a:rPr lang="en-US" sz="1200" dirty="0">
                  <a:solidFill>
                    <a:schemeClr val="bg1"/>
                  </a:solidFill>
                  <a:latin typeface="Roboto Light" panose="02000000000000000000" pitchFamily="2" charset="0"/>
                  <a:ea typeface="Roboto Light" panose="02000000000000000000" pitchFamily="2" charset="0"/>
                  <a:cs typeface="+mj-cs"/>
                </a:rPr>
                <a:t> </a:t>
              </a:r>
            </a:p>
          </p:txBody>
        </p:sp>
      </p:grpSp>
      <p:grpSp>
        <p:nvGrpSpPr>
          <p:cNvPr id="232" name="Group 231">
            <a:extLst>
              <a:ext uri="{FF2B5EF4-FFF2-40B4-BE49-F238E27FC236}">
                <a16:creationId xmlns:a16="http://schemas.microsoft.com/office/drawing/2014/main" id="{C8069978-9120-4770-9C38-227EED35AA96}"/>
              </a:ext>
            </a:extLst>
          </p:cNvPr>
          <p:cNvGrpSpPr/>
          <p:nvPr/>
        </p:nvGrpSpPr>
        <p:grpSpPr>
          <a:xfrm>
            <a:off x="1826464" y="4119592"/>
            <a:ext cx="1471193" cy="850963"/>
            <a:chOff x="1826464" y="4119592"/>
            <a:chExt cx="1471193" cy="850963"/>
          </a:xfrm>
        </p:grpSpPr>
        <p:sp>
          <p:nvSpPr>
            <p:cNvPr id="299" name="Rectangle 298">
              <a:extLst>
                <a:ext uri="{FF2B5EF4-FFF2-40B4-BE49-F238E27FC236}">
                  <a16:creationId xmlns:a16="http://schemas.microsoft.com/office/drawing/2014/main" id="{7BF88331-C44F-47AA-A5AE-7F18F1E15250}"/>
                </a:ext>
              </a:extLst>
            </p:cNvPr>
            <p:cNvSpPr/>
            <p:nvPr/>
          </p:nvSpPr>
          <p:spPr>
            <a:xfrm>
              <a:off x="2003157" y="4724334"/>
              <a:ext cx="1050288" cy="246221"/>
            </a:xfrm>
            <a:prstGeom prst="rect">
              <a:avLst/>
            </a:prstGeom>
          </p:spPr>
          <p:txBody>
            <a:bodyPr wrap="none">
              <a:spAutoFit/>
            </a:bodyPr>
            <a:lstStyle/>
            <a:p>
              <a:pPr algn="ctr"/>
              <a:r>
                <a:rPr lang="en-US" sz="1000" b="1" dirty="0">
                  <a:solidFill>
                    <a:schemeClr val="accent4">
                      <a:lumMod val="60000"/>
                      <a:lumOff val="40000"/>
                    </a:schemeClr>
                  </a:solidFill>
                  <a:latin typeface="Roboto" pitchFamily="2" charset="0"/>
                  <a:ea typeface="Roboto" pitchFamily="2" charset="0"/>
                  <a:cs typeface="+mj-cs"/>
                </a:rPr>
                <a:t>Events of 2013</a:t>
              </a:r>
            </a:p>
          </p:txBody>
        </p:sp>
        <p:sp>
          <p:nvSpPr>
            <p:cNvPr id="300" name="Rectangle 299">
              <a:extLst>
                <a:ext uri="{FF2B5EF4-FFF2-40B4-BE49-F238E27FC236}">
                  <a16:creationId xmlns:a16="http://schemas.microsoft.com/office/drawing/2014/main" id="{B9392790-F7FB-4CB4-8393-394363B326B0}"/>
                </a:ext>
              </a:extLst>
            </p:cNvPr>
            <p:cNvSpPr/>
            <p:nvPr/>
          </p:nvSpPr>
          <p:spPr>
            <a:xfrm>
              <a:off x="1826464" y="4119592"/>
              <a:ext cx="1471193" cy="646331"/>
            </a:xfrm>
            <a:prstGeom prst="rect">
              <a:avLst/>
            </a:prstGeom>
          </p:spPr>
          <p:txBody>
            <a:bodyPr wrap="square">
              <a:spAutoFit/>
            </a:bodyPr>
            <a:lstStyle/>
            <a:p>
              <a:pPr algn="ctr"/>
              <a:r>
                <a:rPr lang="en-US" sz="1200" dirty="0">
                  <a:solidFill>
                    <a:schemeClr val="bg1"/>
                  </a:solidFill>
                  <a:latin typeface="Roboto Light" panose="02000000000000000000" pitchFamily="2" charset="0"/>
                  <a:ea typeface="Roboto Light" panose="02000000000000000000" pitchFamily="2" charset="0"/>
                  <a:cs typeface="+mj-cs"/>
                </a:rPr>
                <a:t>oil prices went down &amp; appearance of ISIS</a:t>
              </a:r>
            </a:p>
          </p:txBody>
        </p:sp>
      </p:grpSp>
      <p:grpSp>
        <p:nvGrpSpPr>
          <p:cNvPr id="238" name="Group 237">
            <a:extLst>
              <a:ext uri="{FF2B5EF4-FFF2-40B4-BE49-F238E27FC236}">
                <a16:creationId xmlns:a16="http://schemas.microsoft.com/office/drawing/2014/main" id="{26E7C985-D12E-49DB-81F9-2E687B68E85F}"/>
              </a:ext>
            </a:extLst>
          </p:cNvPr>
          <p:cNvGrpSpPr/>
          <p:nvPr/>
        </p:nvGrpSpPr>
        <p:grpSpPr>
          <a:xfrm>
            <a:off x="4305365" y="4125811"/>
            <a:ext cx="1527853" cy="844744"/>
            <a:chOff x="4305365" y="4125811"/>
            <a:chExt cx="1527853" cy="844744"/>
          </a:xfrm>
        </p:grpSpPr>
        <p:sp>
          <p:nvSpPr>
            <p:cNvPr id="301" name="Rectangle 300">
              <a:extLst>
                <a:ext uri="{FF2B5EF4-FFF2-40B4-BE49-F238E27FC236}">
                  <a16:creationId xmlns:a16="http://schemas.microsoft.com/office/drawing/2014/main" id="{0F49249C-1077-42AC-A640-607EDDF52AE1}"/>
                </a:ext>
              </a:extLst>
            </p:cNvPr>
            <p:cNvSpPr/>
            <p:nvPr/>
          </p:nvSpPr>
          <p:spPr>
            <a:xfrm>
              <a:off x="4407340" y="4724334"/>
              <a:ext cx="1034257" cy="246221"/>
            </a:xfrm>
            <a:prstGeom prst="rect">
              <a:avLst/>
            </a:prstGeom>
          </p:spPr>
          <p:txBody>
            <a:bodyPr wrap="none">
              <a:spAutoFit/>
            </a:bodyPr>
            <a:lstStyle/>
            <a:p>
              <a:pPr algn="ctr"/>
              <a:r>
                <a:rPr lang="en-US" sz="1000" b="1" dirty="0">
                  <a:solidFill>
                    <a:srgbClr val="F5715D"/>
                  </a:solidFill>
                  <a:latin typeface="Roboto" pitchFamily="2" charset="0"/>
                  <a:ea typeface="Roboto" pitchFamily="2" charset="0"/>
                  <a:cs typeface="+mj-cs"/>
                </a:rPr>
                <a:t>After Covid-19</a:t>
              </a:r>
            </a:p>
          </p:txBody>
        </p:sp>
        <p:sp>
          <p:nvSpPr>
            <p:cNvPr id="302" name="Rectangle 301">
              <a:extLst>
                <a:ext uri="{FF2B5EF4-FFF2-40B4-BE49-F238E27FC236}">
                  <a16:creationId xmlns:a16="http://schemas.microsoft.com/office/drawing/2014/main" id="{677D432A-4C91-4484-BE52-EDAE943AEFA0}"/>
                </a:ext>
              </a:extLst>
            </p:cNvPr>
            <p:cNvSpPr/>
            <p:nvPr/>
          </p:nvSpPr>
          <p:spPr>
            <a:xfrm>
              <a:off x="4305365" y="4125811"/>
              <a:ext cx="1527853" cy="646331"/>
            </a:xfrm>
            <a:prstGeom prst="rect">
              <a:avLst/>
            </a:prstGeom>
          </p:spPr>
          <p:txBody>
            <a:bodyPr wrap="square">
              <a:spAutoFit/>
            </a:bodyPr>
            <a:lstStyle/>
            <a:p>
              <a:pPr algn="ctr"/>
              <a:r>
                <a:rPr lang="en-US" sz="1200" dirty="0">
                  <a:solidFill>
                    <a:schemeClr val="bg1"/>
                  </a:solidFill>
                  <a:latin typeface="Roboto Light" panose="02000000000000000000" pitchFamily="2" charset="0"/>
                  <a:ea typeface="Roboto Light" panose="02000000000000000000" pitchFamily="2" charset="0"/>
                  <a:cs typeface="+mj-cs"/>
                </a:rPr>
                <a:t>Covid-19 influenced in general and make the situation worse   </a:t>
              </a:r>
            </a:p>
          </p:txBody>
        </p:sp>
      </p:grpSp>
      <p:grpSp>
        <p:nvGrpSpPr>
          <p:cNvPr id="246" name="Group 245">
            <a:extLst>
              <a:ext uri="{FF2B5EF4-FFF2-40B4-BE49-F238E27FC236}">
                <a16:creationId xmlns:a16="http://schemas.microsoft.com/office/drawing/2014/main" id="{AC0AD2A0-C36B-43EE-9140-5516A8834464}"/>
              </a:ext>
            </a:extLst>
          </p:cNvPr>
          <p:cNvGrpSpPr/>
          <p:nvPr/>
        </p:nvGrpSpPr>
        <p:grpSpPr>
          <a:xfrm>
            <a:off x="6758444" y="4218774"/>
            <a:ext cx="1278836" cy="751781"/>
            <a:chOff x="6758444" y="4218774"/>
            <a:chExt cx="1278836" cy="751781"/>
          </a:xfrm>
        </p:grpSpPr>
        <p:sp>
          <p:nvSpPr>
            <p:cNvPr id="303" name="Rectangle 302">
              <a:extLst>
                <a:ext uri="{FF2B5EF4-FFF2-40B4-BE49-F238E27FC236}">
                  <a16:creationId xmlns:a16="http://schemas.microsoft.com/office/drawing/2014/main" id="{E98C3457-6E21-46ED-99F0-EB2AF54D247E}"/>
                </a:ext>
              </a:extLst>
            </p:cNvPr>
            <p:cNvSpPr/>
            <p:nvPr/>
          </p:nvSpPr>
          <p:spPr>
            <a:xfrm>
              <a:off x="7053850" y="4724334"/>
              <a:ext cx="628698" cy="246221"/>
            </a:xfrm>
            <a:prstGeom prst="rect">
              <a:avLst/>
            </a:prstGeom>
          </p:spPr>
          <p:txBody>
            <a:bodyPr wrap="none">
              <a:spAutoFit/>
            </a:bodyPr>
            <a:lstStyle/>
            <a:p>
              <a:pPr algn="ctr"/>
              <a:r>
                <a:rPr lang="ar-SA" sz="1000" b="1" dirty="0">
                  <a:solidFill>
                    <a:srgbClr val="F5715D"/>
                  </a:solidFill>
                  <a:latin typeface="Roboto" pitchFamily="2" charset="0"/>
                  <a:ea typeface="Roboto" pitchFamily="2" charset="0"/>
                  <a:cs typeface="+mj-cs"/>
                </a:rPr>
                <a:t>بعد كورونا</a:t>
              </a:r>
              <a:endParaRPr lang="en-US" sz="1000" b="1" dirty="0">
                <a:solidFill>
                  <a:srgbClr val="F5715D"/>
                </a:solidFill>
                <a:latin typeface="Roboto" pitchFamily="2" charset="0"/>
                <a:ea typeface="Roboto" pitchFamily="2" charset="0"/>
                <a:cs typeface="+mj-cs"/>
              </a:endParaRPr>
            </a:p>
          </p:txBody>
        </p:sp>
        <p:sp>
          <p:nvSpPr>
            <p:cNvPr id="304" name="Rectangle 303">
              <a:extLst>
                <a:ext uri="{FF2B5EF4-FFF2-40B4-BE49-F238E27FC236}">
                  <a16:creationId xmlns:a16="http://schemas.microsoft.com/office/drawing/2014/main" id="{415BD2EC-ED08-4695-87E6-5D105FBA0D1F}"/>
                </a:ext>
              </a:extLst>
            </p:cNvPr>
            <p:cNvSpPr/>
            <p:nvPr/>
          </p:nvSpPr>
          <p:spPr>
            <a:xfrm>
              <a:off x="6758444" y="4218774"/>
              <a:ext cx="1278836" cy="461665"/>
            </a:xfrm>
            <a:prstGeom prst="rect">
              <a:avLst/>
            </a:prstGeom>
          </p:spPr>
          <p:txBody>
            <a:bodyPr wrap="square">
              <a:spAutoFit/>
            </a:bodyPr>
            <a:lstStyle/>
            <a:p>
              <a:pPr algn="ctr"/>
              <a:r>
                <a:rPr lang="ar-SA" sz="1200" dirty="0">
                  <a:solidFill>
                    <a:schemeClr val="bg1"/>
                  </a:solidFill>
                  <a:latin typeface="Roboto Light" panose="02000000000000000000" pitchFamily="2" charset="0"/>
                  <a:ea typeface="Roboto Light" panose="02000000000000000000" pitchFamily="2" charset="0"/>
                  <a:cs typeface="+mj-cs"/>
                </a:rPr>
                <a:t>تأثير كورونا بشكل عام وجعل الوضع أسوأ</a:t>
              </a:r>
              <a:endParaRPr lang="en-US" sz="1200" dirty="0">
                <a:solidFill>
                  <a:schemeClr val="bg1"/>
                </a:solidFill>
                <a:latin typeface="Roboto Light" panose="02000000000000000000" pitchFamily="2" charset="0"/>
                <a:ea typeface="Roboto Light" panose="02000000000000000000" pitchFamily="2" charset="0"/>
                <a:cs typeface="+mj-cs"/>
              </a:endParaRPr>
            </a:p>
          </p:txBody>
        </p:sp>
      </p:grpSp>
      <p:grpSp>
        <p:nvGrpSpPr>
          <p:cNvPr id="265" name="Group 264">
            <a:extLst>
              <a:ext uri="{FF2B5EF4-FFF2-40B4-BE49-F238E27FC236}">
                <a16:creationId xmlns:a16="http://schemas.microsoft.com/office/drawing/2014/main" id="{66A013BF-98D4-4A7B-BAB0-3C944E735411}"/>
              </a:ext>
            </a:extLst>
          </p:cNvPr>
          <p:cNvGrpSpPr/>
          <p:nvPr/>
        </p:nvGrpSpPr>
        <p:grpSpPr>
          <a:xfrm>
            <a:off x="9179808" y="4218774"/>
            <a:ext cx="1278836" cy="751781"/>
            <a:chOff x="9179808" y="4218774"/>
            <a:chExt cx="1278836" cy="751781"/>
          </a:xfrm>
        </p:grpSpPr>
        <p:sp>
          <p:nvSpPr>
            <p:cNvPr id="305" name="Rectangle 304">
              <a:extLst>
                <a:ext uri="{FF2B5EF4-FFF2-40B4-BE49-F238E27FC236}">
                  <a16:creationId xmlns:a16="http://schemas.microsoft.com/office/drawing/2014/main" id="{70BDC539-716E-4DC7-8457-4A3E60CFC743}"/>
                </a:ext>
              </a:extLst>
            </p:cNvPr>
            <p:cNvSpPr/>
            <p:nvPr/>
          </p:nvSpPr>
          <p:spPr>
            <a:xfrm>
              <a:off x="9428725" y="4724334"/>
              <a:ext cx="721672" cy="246221"/>
            </a:xfrm>
            <a:prstGeom prst="rect">
              <a:avLst/>
            </a:prstGeom>
          </p:spPr>
          <p:txBody>
            <a:bodyPr wrap="none">
              <a:spAutoFit/>
            </a:bodyPr>
            <a:lstStyle/>
            <a:p>
              <a:pPr algn="ctr"/>
              <a:r>
                <a:rPr lang="ar-SA" sz="1000" b="1" dirty="0">
                  <a:solidFill>
                    <a:schemeClr val="accent4">
                      <a:lumMod val="60000"/>
                      <a:lumOff val="40000"/>
                    </a:schemeClr>
                  </a:solidFill>
                  <a:latin typeface="Roboto" pitchFamily="2" charset="0"/>
                  <a:ea typeface="Roboto" pitchFamily="2" charset="0"/>
                  <a:cs typeface="+mj-cs"/>
                </a:rPr>
                <a:t>احداث 2014</a:t>
              </a:r>
              <a:endParaRPr lang="en-US" sz="1000" b="1" dirty="0">
                <a:solidFill>
                  <a:schemeClr val="accent4">
                    <a:lumMod val="60000"/>
                    <a:lumOff val="40000"/>
                  </a:schemeClr>
                </a:solidFill>
                <a:latin typeface="Roboto" pitchFamily="2" charset="0"/>
                <a:ea typeface="Roboto" pitchFamily="2" charset="0"/>
                <a:cs typeface="+mj-cs"/>
              </a:endParaRPr>
            </a:p>
          </p:txBody>
        </p:sp>
        <p:sp>
          <p:nvSpPr>
            <p:cNvPr id="306" name="Rectangle 305">
              <a:extLst>
                <a:ext uri="{FF2B5EF4-FFF2-40B4-BE49-F238E27FC236}">
                  <a16:creationId xmlns:a16="http://schemas.microsoft.com/office/drawing/2014/main" id="{C19E276D-CABA-4153-B560-647BB4779188}"/>
                </a:ext>
              </a:extLst>
            </p:cNvPr>
            <p:cNvSpPr/>
            <p:nvPr/>
          </p:nvSpPr>
          <p:spPr>
            <a:xfrm>
              <a:off x="9179808" y="4218774"/>
              <a:ext cx="1278836" cy="461665"/>
            </a:xfrm>
            <a:prstGeom prst="rect">
              <a:avLst/>
            </a:prstGeom>
          </p:spPr>
          <p:txBody>
            <a:bodyPr wrap="square">
              <a:spAutoFit/>
            </a:bodyPr>
            <a:lstStyle/>
            <a:p>
              <a:pPr algn="ctr"/>
              <a:r>
                <a:rPr lang="ar-SA" sz="1200" dirty="0">
                  <a:solidFill>
                    <a:schemeClr val="bg1"/>
                  </a:solidFill>
                  <a:latin typeface="Roboto Light" panose="02000000000000000000" pitchFamily="2" charset="0"/>
                  <a:ea typeface="Roboto Light" panose="02000000000000000000" pitchFamily="2" charset="0"/>
                  <a:cs typeface="+mj-cs"/>
                </a:rPr>
                <a:t>انخفاض أسعار النفط وظهور الداعش</a:t>
              </a:r>
              <a:endParaRPr lang="en-US" sz="1200" dirty="0">
                <a:solidFill>
                  <a:schemeClr val="bg1"/>
                </a:solidFill>
                <a:latin typeface="Roboto Light" panose="02000000000000000000" pitchFamily="2" charset="0"/>
                <a:ea typeface="Roboto Light" panose="02000000000000000000" pitchFamily="2" charset="0"/>
                <a:cs typeface="+mj-cs"/>
              </a:endParaRPr>
            </a:p>
          </p:txBody>
        </p:sp>
      </p:grpSp>
      <p:grpSp>
        <p:nvGrpSpPr>
          <p:cNvPr id="17" name="Group 16">
            <a:extLst>
              <a:ext uri="{FF2B5EF4-FFF2-40B4-BE49-F238E27FC236}">
                <a16:creationId xmlns:a16="http://schemas.microsoft.com/office/drawing/2014/main" id="{CE340774-5507-4CF0-8EED-8AECBE5A5980}"/>
              </a:ext>
            </a:extLst>
          </p:cNvPr>
          <p:cNvGrpSpPr/>
          <p:nvPr/>
        </p:nvGrpSpPr>
        <p:grpSpPr>
          <a:xfrm>
            <a:off x="1997286" y="3480281"/>
            <a:ext cx="1003554" cy="461665"/>
            <a:chOff x="1997286" y="3480281"/>
            <a:chExt cx="1003554" cy="461665"/>
          </a:xfrm>
        </p:grpSpPr>
        <p:sp>
          <p:nvSpPr>
            <p:cNvPr id="60" name="Freeform: Shape 59">
              <a:extLst>
                <a:ext uri="{FF2B5EF4-FFF2-40B4-BE49-F238E27FC236}">
                  <a16:creationId xmlns:a16="http://schemas.microsoft.com/office/drawing/2014/main" id="{CADCF28C-2D04-41FC-AC0D-890FA307A87D}"/>
                </a:ext>
              </a:extLst>
            </p:cNvPr>
            <p:cNvSpPr/>
            <p:nvPr/>
          </p:nvSpPr>
          <p:spPr>
            <a:xfrm>
              <a:off x="1997286" y="3645808"/>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rgbClr val="FFC931"/>
            </a:solidFill>
            <a:ln w="9525" cap="flat">
              <a:noFill/>
              <a:prstDash val="solid"/>
              <a:miter/>
            </a:ln>
          </p:spPr>
          <p:txBody>
            <a:bodyPr rtlCol="0" anchor="ctr"/>
            <a:lstStyle/>
            <a:p>
              <a:endParaRPr lang="en-US">
                <a:cs typeface="+mj-cs"/>
              </a:endParaRPr>
            </a:p>
          </p:txBody>
        </p:sp>
        <p:sp>
          <p:nvSpPr>
            <p:cNvPr id="61" name="Freeform: Shape 60">
              <a:extLst>
                <a:ext uri="{FF2B5EF4-FFF2-40B4-BE49-F238E27FC236}">
                  <a16:creationId xmlns:a16="http://schemas.microsoft.com/office/drawing/2014/main" id="{6F8DF413-3907-488E-90FE-C79DC83FD0CB}"/>
                </a:ext>
              </a:extLst>
            </p:cNvPr>
            <p:cNvSpPr/>
            <p:nvPr/>
          </p:nvSpPr>
          <p:spPr>
            <a:xfrm>
              <a:off x="2915115" y="3645808"/>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rgbClr val="FFC931"/>
            </a:solidFill>
            <a:ln w="9525" cap="flat">
              <a:noFill/>
              <a:prstDash val="solid"/>
              <a:miter/>
            </a:ln>
          </p:spPr>
          <p:txBody>
            <a:bodyPr rtlCol="0" anchor="ctr"/>
            <a:lstStyle/>
            <a:p>
              <a:endParaRPr lang="en-US">
                <a:cs typeface="+mj-cs"/>
              </a:endParaRPr>
            </a:p>
          </p:txBody>
        </p:sp>
        <p:sp>
          <p:nvSpPr>
            <p:cNvPr id="307" name="Rectangle 306">
              <a:extLst>
                <a:ext uri="{FF2B5EF4-FFF2-40B4-BE49-F238E27FC236}">
                  <a16:creationId xmlns:a16="http://schemas.microsoft.com/office/drawing/2014/main" id="{7AADE347-615B-41A5-B5ED-04CEAF431AD2}"/>
                </a:ext>
              </a:extLst>
            </p:cNvPr>
            <p:cNvSpPr/>
            <p:nvPr/>
          </p:nvSpPr>
          <p:spPr>
            <a:xfrm>
              <a:off x="2058130" y="3480281"/>
              <a:ext cx="889987" cy="461665"/>
            </a:xfrm>
            <a:prstGeom prst="rect">
              <a:avLst/>
            </a:prstGeom>
          </p:spPr>
          <p:txBody>
            <a:bodyPr wrap="none">
              <a:spAutoFit/>
            </a:bodyPr>
            <a:lstStyle/>
            <a:p>
              <a:r>
                <a:rPr lang="en-US" sz="2400" b="1" dirty="0">
                  <a:solidFill>
                    <a:schemeClr val="bg1"/>
                  </a:solidFill>
                  <a:latin typeface="Roboto" pitchFamily="2" charset="0"/>
                  <a:ea typeface="Roboto" pitchFamily="2" charset="0"/>
                  <a:cs typeface="+mj-cs"/>
                </a:rPr>
                <a:t>2014</a:t>
              </a:r>
            </a:p>
          </p:txBody>
        </p:sp>
      </p:grpSp>
      <p:grpSp>
        <p:nvGrpSpPr>
          <p:cNvPr id="235" name="Group 234">
            <a:extLst>
              <a:ext uri="{FF2B5EF4-FFF2-40B4-BE49-F238E27FC236}">
                <a16:creationId xmlns:a16="http://schemas.microsoft.com/office/drawing/2014/main" id="{E8175E55-C626-42E4-9463-A56AB0C65712}"/>
              </a:ext>
            </a:extLst>
          </p:cNvPr>
          <p:cNvGrpSpPr/>
          <p:nvPr/>
        </p:nvGrpSpPr>
        <p:grpSpPr>
          <a:xfrm>
            <a:off x="4429305" y="3480281"/>
            <a:ext cx="1003458" cy="461665"/>
            <a:chOff x="4429305" y="3480281"/>
            <a:chExt cx="1003458" cy="461665"/>
          </a:xfrm>
        </p:grpSpPr>
        <p:sp>
          <p:nvSpPr>
            <p:cNvPr id="76" name="Freeform: Shape 75">
              <a:extLst>
                <a:ext uri="{FF2B5EF4-FFF2-40B4-BE49-F238E27FC236}">
                  <a16:creationId xmlns:a16="http://schemas.microsoft.com/office/drawing/2014/main" id="{A26E3940-949E-498C-B460-1F1FC6D70E52}"/>
                </a:ext>
              </a:extLst>
            </p:cNvPr>
            <p:cNvSpPr/>
            <p:nvPr/>
          </p:nvSpPr>
          <p:spPr>
            <a:xfrm>
              <a:off x="4429305" y="3645808"/>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583" y="20288"/>
                    <a:pt x="70295" y="0"/>
                    <a:pt x="45339" y="0"/>
                  </a:cubicBezTo>
                  <a:close/>
                </a:path>
              </a:pathLst>
            </a:custGeom>
            <a:solidFill>
              <a:srgbClr val="851022"/>
            </a:solidFill>
            <a:ln w="9525" cap="flat">
              <a:noFill/>
              <a:prstDash val="solid"/>
              <a:miter/>
            </a:ln>
          </p:spPr>
          <p:txBody>
            <a:bodyPr rtlCol="0" anchor="ctr"/>
            <a:lstStyle/>
            <a:p>
              <a:endParaRPr lang="en-US">
                <a:cs typeface="+mj-cs"/>
              </a:endParaRPr>
            </a:p>
          </p:txBody>
        </p:sp>
        <p:sp>
          <p:nvSpPr>
            <p:cNvPr id="77" name="Freeform: Shape 76">
              <a:extLst>
                <a:ext uri="{FF2B5EF4-FFF2-40B4-BE49-F238E27FC236}">
                  <a16:creationId xmlns:a16="http://schemas.microsoft.com/office/drawing/2014/main" id="{6F77DC2F-BACF-4FDD-92F2-859CE64C9DE6}"/>
                </a:ext>
              </a:extLst>
            </p:cNvPr>
            <p:cNvSpPr/>
            <p:nvPr/>
          </p:nvSpPr>
          <p:spPr>
            <a:xfrm>
              <a:off x="5347038" y="3645808"/>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rgbClr val="851022"/>
            </a:solidFill>
            <a:ln w="9525" cap="flat">
              <a:noFill/>
              <a:prstDash val="solid"/>
              <a:miter/>
            </a:ln>
          </p:spPr>
          <p:txBody>
            <a:bodyPr rtlCol="0" anchor="ctr"/>
            <a:lstStyle/>
            <a:p>
              <a:endParaRPr lang="en-US">
                <a:cs typeface="+mj-cs"/>
              </a:endParaRPr>
            </a:p>
          </p:txBody>
        </p:sp>
        <p:sp>
          <p:nvSpPr>
            <p:cNvPr id="321" name="Rectangle 320">
              <a:extLst>
                <a:ext uri="{FF2B5EF4-FFF2-40B4-BE49-F238E27FC236}">
                  <a16:creationId xmlns:a16="http://schemas.microsoft.com/office/drawing/2014/main" id="{66C9A3F3-6C54-4E88-AB38-AB8B5F832CD7}"/>
                </a:ext>
              </a:extLst>
            </p:cNvPr>
            <p:cNvSpPr/>
            <p:nvPr/>
          </p:nvSpPr>
          <p:spPr>
            <a:xfrm>
              <a:off x="4488287" y="3480281"/>
              <a:ext cx="889987" cy="461665"/>
            </a:xfrm>
            <a:prstGeom prst="rect">
              <a:avLst/>
            </a:prstGeom>
          </p:spPr>
          <p:txBody>
            <a:bodyPr wrap="none">
              <a:spAutoFit/>
            </a:bodyPr>
            <a:lstStyle/>
            <a:p>
              <a:r>
                <a:rPr lang="en-US" sz="2400" b="1" dirty="0">
                  <a:solidFill>
                    <a:schemeClr val="bg1"/>
                  </a:solidFill>
                  <a:latin typeface="Roboto" pitchFamily="2" charset="0"/>
                  <a:ea typeface="Roboto" pitchFamily="2" charset="0"/>
                  <a:cs typeface="+mj-cs"/>
                </a:rPr>
                <a:t>2020</a:t>
              </a:r>
            </a:p>
          </p:txBody>
        </p:sp>
      </p:grpSp>
      <p:grpSp>
        <p:nvGrpSpPr>
          <p:cNvPr id="242" name="Group 241">
            <a:extLst>
              <a:ext uri="{FF2B5EF4-FFF2-40B4-BE49-F238E27FC236}">
                <a16:creationId xmlns:a16="http://schemas.microsoft.com/office/drawing/2014/main" id="{2BDCC887-24AC-47CF-9341-AC9C7BCA15E3}"/>
              </a:ext>
            </a:extLst>
          </p:cNvPr>
          <p:cNvGrpSpPr/>
          <p:nvPr/>
        </p:nvGrpSpPr>
        <p:grpSpPr>
          <a:xfrm>
            <a:off x="6853225" y="3480281"/>
            <a:ext cx="1003554" cy="461665"/>
            <a:chOff x="6853225" y="3480281"/>
            <a:chExt cx="1003554" cy="461665"/>
          </a:xfrm>
        </p:grpSpPr>
        <p:sp>
          <p:nvSpPr>
            <p:cNvPr id="215" name="Freeform: Shape 214">
              <a:extLst>
                <a:ext uri="{FF2B5EF4-FFF2-40B4-BE49-F238E27FC236}">
                  <a16:creationId xmlns:a16="http://schemas.microsoft.com/office/drawing/2014/main" id="{FDB00E5D-21A9-49F6-B42B-CD406B945062}"/>
                </a:ext>
              </a:extLst>
            </p:cNvPr>
            <p:cNvSpPr/>
            <p:nvPr/>
          </p:nvSpPr>
          <p:spPr>
            <a:xfrm flipV="1">
              <a:off x="6853225" y="3651943"/>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rgbClr val="851022"/>
            </a:solidFill>
            <a:ln w="9525" cap="flat">
              <a:noFill/>
              <a:prstDash val="solid"/>
              <a:miter/>
            </a:ln>
          </p:spPr>
          <p:txBody>
            <a:bodyPr rtlCol="0" anchor="ctr"/>
            <a:lstStyle/>
            <a:p>
              <a:endParaRPr lang="en-US">
                <a:cs typeface="+mj-cs"/>
              </a:endParaRPr>
            </a:p>
          </p:txBody>
        </p:sp>
        <p:sp>
          <p:nvSpPr>
            <p:cNvPr id="216" name="Freeform: Shape 215">
              <a:extLst>
                <a:ext uri="{FF2B5EF4-FFF2-40B4-BE49-F238E27FC236}">
                  <a16:creationId xmlns:a16="http://schemas.microsoft.com/office/drawing/2014/main" id="{4872ABC2-CC40-42F9-AF62-7B2E3F2318A3}"/>
                </a:ext>
              </a:extLst>
            </p:cNvPr>
            <p:cNvSpPr/>
            <p:nvPr/>
          </p:nvSpPr>
          <p:spPr>
            <a:xfrm flipV="1">
              <a:off x="7771054" y="3651943"/>
              <a:ext cx="85725" cy="85725"/>
            </a:xfrm>
            <a:custGeom>
              <a:avLst/>
              <a:gdLst>
                <a:gd name="connsiteX0" fmla="*/ 90678 w 85725"/>
                <a:gd name="connsiteY0" fmla="*/ 45339 h 85725"/>
                <a:gd name="connsiteX1" fmla="*/ 45339 w 85725"/>
                <a:gd name="connsiteY1" fmla="*/ 90678 h 85725"/>
                <a:gd name="connsiteX2" fmla="*/ 0 w 85725"/>
                <a:gd name="connsiteY2" fmla="*/ 45339 h 85725"/>
                <a:gd name="connsiteX3" fmla="*/ 45339 w 85725"/>
                <a:gd name="connsiteY3" fmla="*/ 0 h 85725"/>
                <a:gd name="connsiteX4" fmla="*/ 90678 w 85725"/>
                <a:gd name="connsiteY4" fmla="*/ 4533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90678" y="45339"/>
                  </a:moveTo>
                  <a:cubicBezTo>
                    <a:pt x="90678" y="70379"/>
                    <a:pt x="70379" y="90678"/>
                    <a:pt x="45339" y="90678"/>
                  </a:cubicBezTo>
                  <a:cubicBezTo>
                    <a:pt x="20299" y="90678"/>
                    <a:pt x="0" y="70379"/>
                    <a:pt x="0" y="45339"/>
                  </a:cubicBezTo>
                  <a:cubicBezTo>
                    <a:pt x="0" y="20299"/>
                    <a:pt x="20299" y="0"/>
                    <a:pt x="45339" y="0"/>
                  </a:cubicBezTo>
                  <a:cubicBezTo>
                    <a:pt x="70379" y="0"/>
                    <a:pt x="90678" y="20299"/>
                    <a:pt x="90678" y="45339"/>
                  </a:cubicBezTo>
                  <a:close/>
                </a:path>
              </a:pathLst>
            </a:custGeom>
            <a:solidFill>
              <a:srgbClr val="851022"/>
            </a:solidFill>
            <a:ln w="9525" cap="flat">
              <a:noFill/>
              <a:prstDash val="solid"/>
              <a:miter/>
            </a:ln>
          </p:spPr>
          <p:txBody>
            <a:bodyPr rtlCol="0" anchor="ctr"/>
            <a:lstStyle/>
            <a:p>
              <a:endParaRPr lang="en-US" dirty="0">
                <a:cs typeface="+mj-cs"/>
              </a:endParaRPr>
            </a:p>
          </p:txBody>
        </p:sp>
        <p:sp>
          <p:nvSpPr>
            <p:cNvPr id="322" name="Rectangle 321">
              <a:extLst>
                <a:ext uri="{FF2B5EF4-FFF2-40B4-BE49-F238E27FC236}">
                  <a16:creationId xmlns:a16="http://schemas.microsoft.com/office/drawing/2014/main" id="{3C22968A-B837-46E6-BC0B-1220CA50B159}"/>
                </a:ext>
              </a:extLst>
            </p:cNvPr>
            <p:cNvSpPr/>
            <p:nvPr/>
          </p:nvSpPr>
          <p:spPr>
            <a:xfrm>
              <a:off x="6918987" y="3480281"/>
              <a:ext cx="889987" cy="461665"/>
            </a:xfrm>
            <a:prstGeom prst="rect">
              <a:avLst/>
            </a:prstGeom>
          </p:spPr>
          <p:txBody>
            <a:bodyPr wrap="none">
              <a:spAutoFit/>
            </a:bodyPr>
            <a:lstStyle/>
            <a:p>
              <a:r>
                <a:rPr lang="en-US" sz="2400" b="1" dirty="0">
                  <a:solidFill>
                    <a:schemeClr val="bg1"/>
                  </a:solidFill>
                  <a:latin typeface="Roboto" pitchFamily="2" charset="0"/>
                  <a:ea typeface="Roboto" pitchFamily="2" charset="0"/>
                  <a:cs typeface="+mj-cs"/>
                </a:rPr>
                <a:t>2020</a:t>
              </a:r>
            </a:p>
          </p:txBody>
        </p:sp>
      </p:grpSp>
      <p:grpSp>
        <p:nvGrpSpPr>
          <p:cNvPr id="263" name="Group 262">
            <a:extLst>
              <a:ext uri="{FF2B5EF4-FFF2-40B4-BE49-F238E27FC236}">
                <a16:creationId xmlns:a16="http://schemas.microsoft.com/office/drawing/2014/main" id="{3615786F-A6E4-45CD-AFE6-C06C0400D96C}"/>
              </a:ext>
            </a:extLst>
          </p:cNvPr>
          <p:cNvGrpSpPr/>
          <p:nvPr/>
        </p:nvGrpSpPr>
        <p:grpSpPr>
          <a:xfrm>
            <a:off x="9285148" y="3480281"/>
            <a:ext cx="1003554" cy="461665"/>
            <a:chOff x="9285148" y="3480281"/>
            <a:chExt cx="1003554" cy="461665"/>
          </a:xfrm>
        </p:grpSpPr>
        <p:sp>
          <p:nvSpPr>
            <p:cNvPr id="227" name="Freeform: Shape 226">
              <a:extLst>
                <a:ext uri="{FF2B5EF4-FFF2-40B4-BE49-F238E27FC236}">
                  <a16:creationId xmlns:a16="http://schemas.microsoft.com/office/drawing/2014/main" id="{DADDB336-670C-42A9-90FA-0C08D310EC30}"/>
                </a:ext>
              </a:extLst>
            </p:cNvPr>
            <p:cNvSpPr/>
            <p:nvPr/>
          </p:nvSpPr>
          <p:spPr>
            <a:xfrm flipV="1">
              <a:off x="9285148" y="3651943"/>
              <a:ext cx="85725" cy="85725"/>
            </a:xfrm>
            <a:custGeom>
              <a:avLst/>
              <a:gdLst>
                <a:gd name="connsiteX0" fmla="*/ 90678 w 85725"/>
                <a:gd name="connsiteY0" fmla="*/ 45339 h 85725"/>
                <a:gd name="connsiteX1" fmla="*/ 45339 w 85725"/>
                <a:gd name="connsiteY1" fmla="*/ 90678 h 85725"/>
                <a:gd name="connsiteX2" fmla="*/ 0 w 85725"/>
                <a:gd name="connsiteY2" fmla="*/ 45339 h 85725"/>
                <a:gd name="connsiteX3" fmla="*/ 45339 w 85725"/>
                <a:gd name="connsiteY3" fmla="*/ 0 h 85725"/>
                <a:gd name="connsiteX4" fmla="*/ 90678 w 85725"/>
                <a:gd name="connsiteY4" fmla="*/ 4533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90678" y="45339"/>
                  </a:moveTo>
                  <a:cubicBezTo>
                    <a:pt x="90678" y="70379"/>
                    <a:pt x="70379" y="90678"/>
                    <a:pt x="45339" y="90678"/>
                  </a:cubicBezTo>
                  <a:cubicBezTo>
                    <a:pt x="20299" y="90678"/>
                    <a:pt x="0" y="70379"/>
                    <a:pt x="0" y="45339"/>
                  </a:cubicBezTo>
                  <a:cubicBezTo>
                    <a:pt x="0" y="20299"/>
                    <a:pt x="20299" y="0"/>
                    <a:pt x="45339" y="0"/>
                  </a:cubicBezTo>
                  <a:cubicBezTo>
                    <a:pt x="70379" y="0"/>
                    <a:pt x="90678" y="20299"/>
                    <a:pt x="90678" y="45339"/>
                  </a:cubicBezTo>
                  <a:close/>
                </a:path>
              </a:pathLst>
            </a:custGeom>
            <a:solidFill>
              <a:srgbClr val="FFC000"/>
            </a:solidFill>
            <a:ln w="9525" cap="flat">
              <a:noFill/>
              <a:prstDash val="solid"/>
              <a:miter/>
            </a:ln>
          </p:spPr>
          <p:txBody>
            <a:bodyPr rtlCol="0" anchor="ctr"/>
            <a:lstStyle/>
            <a:p>
              <a:endParaRPr lang="en-US">
                <a:cs typeface="+mj-cs"/>
              </a:endParaRPr>
            </a:p>
          </p:txBody>
        </p:sp>
        <p:sp>
          <p:nvSpPr>
            <p:cNvPr id="228" name="Freeform: Shape 227">
              <a:extLst>
                <a:ext uri="{FF2B5EF4-FFF2-40B4-BE49-F238E27FC236}">
                  <a16:creationId xmlns:a16="http://schemas.microsoft.com/office/drawing/2014/main" id="{B2B12589-18A1-4AAF-92B2-5FCED8698752}"/>
                </a:ext>
              </a:extLst>
            </p:cNvPr>
            <p:cNvSpPr/>
            <p:nvPr/>
          </p:nvSpPr>
          <p:spPr>
            <a:xfrm flipV="1">
              <a:off x="10202977" y="3651943"/>
              <a:ext cx="85725" cy="85725"/>
            </a:xfrm>
            <a:custGeom>
              <a:avLst/>
              <a:gdLst>
                <a:gd name="connsiteX0" fmla="*/ 45339 w 85725"/>
                <a:gd name="connsiteY0" fmla="*/ 0 h 85725"/>
                <a:gd name="connsiteX1" fmla="*/ 0 w 85725"/>
                <a:gd name="connsiteY1" fmla="*/ 45339 h 85725"/>
                <a:gd name="connsiteX2" fmla="*/ 45339 w 85725"/>
                <a:gd name="connsiteY2" fmla="*/ 90678 h 85725"/>
                <a:gd name="connsiteX3" fmla="*/ 90678 w 85725"/>
                <a:gd name="connsiteY3" fmla="*/ 45339 h 85725"/>
                <a:gd name="connsiteX4" fmla="*/ 4533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5339" y="0"/>
                  </a:moveTo>
                  <a:cubicBezTo>
                    <a:pt x="20288" y="0"/>
                    <a:pt x="0" y="20288"/>
                    <a:pt x="0" y="45339"/>
                  </a:cubicBezTo>
                  <a:cubicBezTo>
                    <a:pt x="0" y="70390"/>
                    <a:pt x="20288" y="90678"/>
                    <a:pt x="45339" y="90678"/>
                  </a:cubicBezTo>
                  <a:cubicBezTo>
                    <a:pt x="70390" y="90678"/>
                    <a:pt x="90678" y="70390"/>
                    <a:pt x="90678" y="45339"/>
                  </a:cubicBezTo>
                  <a:cubicBezTo>
                    <a:pt x="90678" y="20288"/>
                    <a:pt x="70390" y="0"/>
                    <a:pt x="45339" y="0"/>
                  </a:cubicBezTo>
                  <a:close/>
                </a:path>
              </a:pathLst>
            </a:custGeom>
            <a:solidFill>
              <a:srgbClr val="FFC000"/>
            </a:solidFill>
            <a:ln w="9525" cap="flat">
              <a:noFill/>
              <a:prstDash val="solid"/>
              <a:miter/>
            </a:ln>
          </p:spPr>
          <p:txBody>
            <a:bodyPr rtlCol="0" anchor="ctr"/>
            <a:lstStyle/>
            <a:p>
              <a:endParaRPr lang="en-US">
                <a:cs typeface="+mj-cs"/>
              </a:endParaRPr>
            </a:p>
          </p:txBody>
        </p:sp>
        <p:sp>
          <p:nvSpPr>
            <p:cNvPr id="323" name="Rectangle 322">
              <a:extLst>
                <a:ext uri="{FF2B5EF4-FFF2-40B4-BE49-F238E27FC236}">
                  <a16:creationId xmlns:a16="http://schemas.microsoft.com/office/drawing/2014/main" id="{4AE05437-2BC2-499D-8B8C-6275A8375AFC}"/>
                </a:ext>
              </a:extLst>
            </p:cNvPr>
            <p:cNvSpPr/>
            <p:nvPr/>
          </p:nvSpPr>
          <p:spPr>
            <a:xfrm>
              <a:off x="9366189" y="3480281"/>
              <a:ext cx="889987" cy="461665"/>
            </a:xfrm>
            <a:prstGeom prst="rect">
              <a:avLst/>
            </a:prstGeom>
          </p:spPr>
          <p:txBody>
            <a:bodyPr wrap="none">
              <a:spAutoFit/>
            </a:bodyPr>
            <a:lstStyle/>
            <a:p>
              <a:r>
                <a:rPr lang="en-US" sz="2400" b="1" dirty="0">
                  <a:solidFill>
                    <a:schemeClr val="bg1"/>
                  </a:solidFill>
                  <a:latin typeface="Roboto" pitchFamily="2" charset="0"/>
                  <a:ea typeface="Roboto" pitchFamily="2" charset="0"/>
                  <a:cs typeface="+mj-cs"/>
                </a:rPr>
                <a:t>2014</a:t>
              </a:r>
            </a:p>
          </p:txBody>
        </p:sp>
      </p:grpSp>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2" name="Rectangle 31">
            <a:extLst>
              <a:ext uri="{FF2B5EF4-FFF2-40B4-BE49-F238E27FC236}">
                <a16:creationId xmlns:a16="http://schemas.microsoft.com/office/drawing/2014/main" id="{1D7998D5-357E-4EBB-A740-1B9B456DAD80}"/>
              </a:ext>
            </a:extLst>
          </p:cNvPr>
          <p:cNvSpPr/>
          <p:nvPr/>
        </p:nvSpPr>
        <p:spPr>
          <a:xfrm>
            <a:off x="-7089" y="6625854"/>
            <a:ext cx="3876327" cy="2381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a:cs typeface="+mj-cs"/>
              </a:rPr>
              <a:t>https://www.youtube.com/watch?v=kbFgdrAwhT0</a:t>
            </a:r>
          </a:p>
        </p:txBody>
      </p:sp>
      <p:sp>
        <p:nvSpPr>
          <p:cNvPr id="34" name="TextBox 33">
            <a:extLst>
              <a:ext uri="{FF2B5EF4-FFF2-40B4-BE49-F238E27FC236}">
                <a16:creationId xmlns:a16="http://schemas.microsoft.com/office/drawing/2014/main" id="{5DBBD0B5-3A18-41C7-9865-9499A97AC9ED}"/>
              </a:ext>
            </a:extLst>
          </p:cNvPr>
          <p:cNvSpPr txBox="1"/>
          <p:nvPr/>
        </p:nvSpPr>
        <p:spPr>
          <a:xfrm>
            <a:off x="211057" y="420462"/>
            <a:ext cx="3658181" cy="923330"/>
          </a:xfrm>
          <a:prstGeom prst="rect">
            <a:avLst/>
          </a:prstGeom>
          <a:noFill/>
        </p:spPr>
        <p:txBody>
          <a:bodyPr wrap="square" rtlCol="0">
            <a:spAutoFit/>
          </a:bodyPr>
          <a:lstStyle/>
          <a:p>
            <a:r>
              <a:rPr lang="en-US" sz="3600" b="1" dirty="0">
                <a:solidFill>
                  <a:schemeClr val="tx1">
                    <a:lumMod val="95000"/>
                    <a:lumOff val="5000"/>
                  </a:schemeClr>
                </a:solidFill>
                <a:effectLst>
                  <a:outerShdw blurRad="63500" dist="50800" algn="ctr" rotWithShape="0">
                    <a:srgbClr val="000000">
                      <a:alpha val="43137"/>
                    </a:srgbClr>
                  </a:outerShdw>
                </a:effectLst>
                <a:cs typeface="+mj-cs"/>
              </a:rPr>
              <a:t>Unemployment</a:t>
            </a:r>
            <a:r>
              <a:rPr lang="en-US" dirty="0">
                <a:effectLst>
                  <a:outerShdw blurRad="63500" dist="50800" algn="ctr" rotWithShape="0">
                    <a:srgbClr val="000000">
                      <a:alpha val="43137"/>
                    </a:srgbClr>
                  </a:outerShdw>
                </a:effectLst>
                <a:cs typeface="+mj-cs"/>
              </a:rPr>
              <a:t> </a:t>
            </a:r>
          </a:p>
          <a:p>
            <a:endParaRPr lang="en-US" dirty="0">
              <a:cs typeface="+mj-cs"/>
            </a:endParaRPr>
          </a:p>
        </p:txBody>
      </p:sp>
      <p:pic>
        <p:nvPicPr>
          <p:cNvPr id="36" name="Graphic 35" descr="Briefcase with solid fill">
            <a:extLst>
              <a:ext uri="{FF2B5EF4-FFF2-40B4-BE49-F238E27FC236}">
                <a16:creationId xmlns:a16="http://schemas.microsoft.com/office/drawing/2014/main" id="{989A36B4-82DB-43A4-9D6F-233ECBA2C5C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842566" y="108451"/>
            <a:ext cx="914400" cy="914400"/>
          </a:xfrm>
          <a:prstGeom prst="rect">
            <a:avLst/>
          </a:prstGeom>
        </p:spPr>
      </p:pic>
      <p:pic>
        <p:nvPicPr>
          <p:cNvPr id="1030" name="Picture 6" descr="البطالة والفقر في العراق.. كابوس يطارد أحلام الباحثين عن فرصة للعيش">
            <a:extLst>
              <a:ext uri="{FF2B5EF4-FFF2-40B4-BE49-F238E27FC236}">
                <a16:creationId xmlns:a16="http://schemas.microsoft.com/office/drawing/2014/main" id="{DEB35FF2-D2C9-4772-83DB-5F216A5976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20678" y="1309943"/>
            <a:ext cx="3578992" cy="2045138"/>
          </a:xfrm>
          <a:prstGeom prst="ellipse">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70558A4D-54E6-4056-9F3A-8244D01CAE31}"/>
              </a:ext>
            </a:extLst>
          </p:cNvPr>
          <p:cNvSpPr txBox="1"/>
          <p:nvPr/>
        </p:nvSpPr>
        <p:spPr>
          <a:xfrm>
            <a:off x="8459612" y="385259"/>
            <a:ext cx="3026428" cy="769441"/>
          </a:xfrm>
          <a:prstGeom prst="rect">
            <a:avLst/>
          </a:prstGeom>
          <a:noFill/>
        </p:spPr>
        <p:txBody>
          <a:bodyPr wrap="square" rtlCol="0">
            <a:spAutoFit/>
          </a:bodyPr>
          <a:lstStyle/>
          <a:p>
            <a:pPr algn="r"/>
            <a:r>
              <a:rPr lang="ar-SA" sz="4400" b="1" dirty="0">
                <a:cs typeface="+mj-cs"/>
              </a:rPr>
              <a:t>البطالة</a:t>
            </a:r>
            <a:endParaRPr lang="en-US" sz="4400" b="1" dirty="0">
              <a:cs typeface="+mj-cs"/>
            </a:endParaRPr>
          </a:p>
        </p:txBody>
      </p:sp>
      <p:sp>
        <p:nvSpPr>
          <p:cNvPr id="54" name="Flowchart: Connector 53">
            <a:extLst>
              <a:ext uri="{FF2B5EF4-FFF2-40B4-BE49-F238E27FC236}">
                <a16:creationId xmlns:a16="http://schemas.microsoft.com/office/drawing/2014/main" id="{242BD530-AC25-4C67-A78F-7CCF469B15BC}"/>
              </a:ext>
            </a:extLst>
          </p:cNvPr>
          <p:cNvSpPr/>
          <p:nvPr/>
        </p:nvSpPr>
        <p:spPr>
          <a:xfrm>
            <a:off x="942403" y="2271097"/>
            <a:ext cx="685757" cy="648592"/>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cs typeface="+mj-cs"/>
            </a:endParaRPr>
          </a:p>
        </p:txBody>
      </p:sp>
      <p:sp>
        <p:nvSpPr>
          <p:cNvPr id="66" name="TextBox 65">
            <a:extLst>
              <a:ext uri="{FF2B5EF4-FFF2-40B4-BE49-F238E27FC236}">
                <a16:creationId xmlns:a16="http://schemas.microsoft.com/office/drawing/2014/main" id="{FE708846-3BE4-4781-85B9-E1639E1379EA}"/>
              </a:ext>
            </a:extLst>
          </p:cNvPr>
          <p:cNvSpPr txBox="1"/>
          <p:nvPr/>
        </p:nvSpPr>
        <p:spPr>
          <a:xfrm>
            <a:off x="968083" y="2393107"/>
            <a:ext cx="748361" cy="646331"/>
          </a:xfrm>
          <a:prstGeom prst="rect">
            <a:avLst/>
          </a:prstGeom>
          <a:noFill/>
        </p:spPr>
        <p:txBody>
          <a:bodyPr wrap="square" rtlCol="0">
            <a:spAutoFit/>
          </a:bodyPr>
          <a:lstStyle/>
          <a:p>
            <a:r>
              <a:rPr lang="en-US" sz="1800" b="1" dirty="0">
                <a:solidFill>
                  <a:schemeClr val="tx1"/>
                </a:solidFill>
                <a:cs typeface="+mj-cs"/>
              </a:rPr>
              <a:t>8.4%</a:t>
            </a:r>
          </a:p>
          <a:p>
            <a:endParaRPr lang="en-US" dirty="0">
              <a:cs typeface="+mj-cs"/>
            </a:endParaRPr>
          </a:p>
        </p:txBody>
      </p:sp>
      <p:pic>
        <p:nvPicPr>
          <p:cNvPr id="69" name="Picture 68" descr="A picture containing text, clipart&#10;&#10;Description automatically generated">
            <a:extLst>
              <a:ext uri="{FF2B5EF4-FFF2-40B4-BE49-F238E27FC236}">
                <a16:creationId xmlns:a16="http://schemas.microsoft.com/office/drawing/2014/main" id="{13379E2F-EC0F-401C-A586-458C98D726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8779" y="66384"/>
            <a:ext cx="993417" cy="998534"/>
          </a:xfrm>
          <a:prstGeom prst="rect">
            <a:avLst/>
          </a:prstGeom>
        </p:spPr>
      </p:pic>
      <p:pic>
        <p:nvPicPr>
          <p:cNvPr id="75" name="Picture 74">
            <a:extLst>
              <a:ext uri="{FF2B5EF4-FFF2-40B4-BE49-F238E27FC236}">
                <a16:creationId xmlns:a16="http://schemas.microsoft.com/office/drawing/2014/main" id="{F66D2F9F-C1C9-4589-8076-51C0B02FBE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86986" y="-2842"/>
            <a:ext cx="1133475" cy="1089981"/>
          </a:xfrm>
          <a:prstGeom prst="rect">
            <a:avLst/>
          </a:prstGeom>
        </p:spPr>
      </p:pic>
      <mc:AlternateContent xmlns:mc="http://schemas.openxmlformats.org/markup-compatibility/2006">
        <mc:Choice xmlns:am3d="http://schemas.microsoft.com/office/drawing/2017/model3d" xmlns="" Requires="am3d">
          <p:graphicFrame>
            <p:nvGraphicFramePr>
              <p:cNvPr id="2" name="3D Model 1" descr="Upward Trend">
                <a:extLst>
                  <a:ext uri="{FF2B5EF4-FFF2-40B4-BE49-F238E27FC236}">
                    <a16:creationId xmlns:a16="http://schemas.microsoft.com/office/drawing/2014/main" id="{DBC7A9E6-884C-46D2-8958-8C93078336E5}"/>
                  </a:ext>
                </a:extLst>
              </p:cNvPr>
              <p:cNvGraphicFramePr>
                <a:graphicFrameLocks noChangeAspect="1"/>
              </p:cNvGraphicFramePr>
              <p:nvPr>
                <p:extLst>
                  <p:ext uri="{D42A27DB-BD31-4B8C-83A1-F6EECF244321}">
                    <p14:modId xmlns:p14="http://schemas.microsoft.com/office/powerpoint/2010/main" val="2487041704"/>
                  </p:ext>
                </p:extLst>
              </p:nvPr>
            </p:nvGraphicFramePr>
            <p:xfrm>
              <a:off x="5021267" y="4677008"/>
              <a:ext cx="1806068" cy="2000499"/>
            </p:xfrm>
            <a:graphic>
              <a:graphicData uri="http://schemas.microsoft.com/office/drawing/2017/model3d">
                <am3d:model3d r:embed="rId7">
                  <am3d:spPr>
                    <a:xfrm>
                      <a:off x="0" y="0"/>
                      <a:ext cx="1806068" cy="2000499"/>
                    </a:xfrm>
                    <a:prstGeom prst="rect">
                      <a:avLst/>
                    </a:prstGeom>
                  </am3d:spPr>
                  <am3d:camera>
                    <am3d:pos x="0" y="0" z="65012918"/>
                    <am3d:up dx="0" dy="36000000" dz="0"/>
                    <am3d:lookAt x="0" y="0" z="0"/>
                    <am3d:perspective fov="2700000"/>
                  </am3d:camera>
                  <am3d:trans>
                    <am3d:meterPerModelUnit n="101711" d="1000000"/>
                    <am3d:preTrans dx="0" dy="-16609428" dz="0"/>
                    <am3d:scale>
                      <am3d:sx n="1000000" d="1000000"/>
                      <am3d:sy n="1000000" d="1000000"/>
                      <am3d:sz n="1000000" d="1000000"/>
                    </am3d:scale>
                    <am3d:rot ax="37252" ay="-2170276" az="-21986"/>
                    <am3d:postTrans dx="0" dy="0" dz="0"/>
                  </am3d:trans>
                  <am3d:raster rName="Office3DRenderer" rVer="16.0.8326">
                    <am3d:blip r:embed="rId8"/>
                  </am3d:raster>
                  <am3d:objViewport viewportSz="25259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Upward Trend">
                <a:extLst>
                  <a:ext uri="{FF2B5EF4-FFF2-40B4-BE49-F238E27FC236}">
                    <a16:creationId xmlns:a16="http://schemas.microsoft.com/office/drawing/2014/main" id="{DBC7A9E6-884C-46D2-8958-8C93078336E5}"/>
                  </a:ext>
                </a:extLst>
              </p:cNvPr>
              <p:cNvPicPr>
                <a:picLocks noGrp="1" noRot="1" noChangeAspect="1" noMove="1" noResize="1" noEditPoints="1" noAdjustHandles="1" noChangeArrowheads="1" noChangeShapeType="1" noCrop="1"/>
              </p:cNvPicPr>
              <p:nvPr/>
            </p:nvPicPr>
            <p:blipFill>
              <a:blip r:embed="rId9"/>
              <a:stretch>
                <a:fillRect/>
              </a:stretch>
            </p:blipFill>
            <p:spPr>
              <a:xfrm>
                <a:off x="5021267" y="4677008"/>
                <a:ext cx="1806068" cy="2000499"/>
              </a:xfrm>
              <a:prstGeom prst="rect">
                <a:avLst/>
              </a:prstGeom>
            </p:spPr>
          </p:pic>
        </mc:Fallback>
      </mc:AlternateContent>
    </p:spTree>
    <p:extLst>
      <p:ext uri="{BB962C8B-B14F-4D97-AF65-F5344CB8AC3E}">
        <p14:creationId xmlns:p14="http://schemas.microsoft.com/office/powerpoint/2010/main" val="20504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50000" fill="hold"/>
                                        <p:tgtEl>
                                          <p:spTgt spid="2"/>
                                        </p:tgtEl>
                                        <p:attrNameLst>
                                          <p:attrName>3d.view.rotation.y</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500"/>
                                        <p:tgtEl>
                                          <p:spTgt spid="69"/>
                                        </p:tgtEl>
                                      </p:cBhvr>
                                    </p:animEffect>
                                  </p:childTnLst>
                                </p:cTn>
                              </p:par>
                              <p:par>
                                <p:cTn id="10" presetID="10"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1000"/>
                                        <p:tgtEl>
                                          <p:spTgt spid="54"/>
                                        </p:tgtEl>
                                      </p:cBhvr>
                                    </p:animEffect>
                                    <p:anim calcmode="lin" valueType="num">
                                      <p:cBhvr>
                                        <p:cTn id="49" dur="1000" fill="hold"/>
                                        <p:tgtEl>
                                          <p:spTgt spid="54"/>
                                        </p:tgtEl>
                                        <p:attrNameLst>
                                          <p:attrName>ppt_x</p:attrName>
                                        </p:attrNameLst>
                                      </p:cBhvr>
                                      <p:tavLst>
                                        <p:tav tm="0">
                                          <p:val>
                                            <p:strVal val="#ppt_x"/>
                                          </p:val>
                                        </p:tav>
                                        <p:tav tm="100000">
                                          <p:val>
                                            <p:strVal val="#ppt_x"/>
                                          </p:val>
                                        </p:tav>
                                      </p:tavLst>
                                    </p:anim>
                                    <p:anim calcmode="lin" valueType="num">
                                      <p:cBhvr>
                                        <p:cTn id="50" dur="1000" fill="hold"/>
                                        <p:tgtEl>
                                          <p:spTgt spid="5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69"/>
                                        </p:tgtEl>
                                        <p:attrNameLst>
                                          <p:attrName>style.visibility</p:attrName>
                                        </p:attrNameLst>
                                      </p:cBhvr>
                                      <p:to>
                                        <p:strVal val="visible"/>
                                      </p:to>
                                    </p:set>
                                    <p:animEffect transition="in" filter="fade">
                                      <p:cBhvr>
                                        <p:cTn id="58" dur="1000"/>
                                        <p:tgtEl>
                                          <p:spTgt spid="269"/>
                                        </p:tgtEl>
                                      </p:cBhvr>
                                    </p:animEffect>
                                    <p:anim calcmode="lin" valueType="num">
                                      <p:cBhvr>
                                        <p:cTn id="59" dur="1000" fill="hold"/>
                                        <p:tgtEl>
                                          <p:spTgt spid="269"/>
                                        </p:tgtEl>
                                        <p:attrNameLst>
                                          <p:attrName>ppt_x</p:attrName>
                                        </p:attrNameLst>
                                      </p:cBhvr>
                                      <p:tavLst>
                                        <p:tav tm="0">
                                          <p:val>
                                            <p:strVal val="#ppt_x"/>
                                          </p:val>
                                        </p:tav>
                                        <p:tav tm="100000">
                                          <p:val>
                                            <p:strVal val="#ppt_x"/>
                                          </p:val>
                                        </p:tav>
                                      </p:tavLst>
                                    </p:anim>
                                    <p:anim calcmode="lin" valueType="num">
                                      <p:cBhvr>
                                        <p:cTn id="60" dur="1000" fill="hold"/>
                                        <p:tgtEl>
                                          <p:spTgt spid="26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nodePh="1">
                                  <p:stCondLst>
                                    <p:cond delay="0"/>
                                  </p:stCondLst>
                                  <p:endCondLst>
                                    <p:cond evt="begin" delay="0">
                                      <p:tn val="61"/>
                                    </p:cond>
                                  </p:endCondLst>
                                  <p:childTnLst>
                                    <p:set>
                                      <p:cBhvr>
                                        <p:cTn id="62" dur="1" fill="hold">
                                          <p:stCondLst>
                                            <p:cond delay="0"/>
                                          </p:stCondLst>
                                        </p:cTn>
                                        <p:tgtEl>
                                          <p:spTgt spid="270"/>
                                        </p:tgtEl>
                                        <p:attrNameLst>
                                          <p:attrName>style.visibility</p:attrName>
                                        </p:attrNameLst>
                                      </p:cBhvr>
                                      <p:to>
                                        <p:strVal val="visible"/>
                                      </p:to>
                                    </p:set>
                                    <p:animEffect transition="in" filter="fade">
                                      <p:cBhvr>
                                        <p:cTn id="63" dur="1000"/>
                                        <p:tgtEl>
                                          <p:spTgt spid="270"/>
                                        </p:tgtEl>
                                      </p:cBhvr>
                                    </p:animEffect>
                                    <p:anim calcmode="lin" valueType="num">
                                      <p:cBhvr>
                                        <p:cTn id="64" dur="1000" fill="hold"/>
                                        <p:tgtEl>
                                          <p:spTgt spid="270"/>
                                        </p:tgtEl>
                                        <p:attrNameLst>
                                          <p:attrName>ppt_x</p:attrName>
                                        </p:attrNameLst>
                                      </p:cBhvr>
                                      <p:tavLst>
                                        <p:tav tm="0">
                                          <p:val>
                                            <p:strVal val="#ppt_x"/>
                                          </p:val>
                                        </p:tav>
                                        <p:tav tm="100000">
                                          <p:val>
                                            <p:strVal val="#ppt_x"/>
                                          </p:val>
                                        </p:tav>
                                      </p:tavLst>
                                    </p:anim>
                                    <p:anim calcmode="lin" valueType="num">
                                      <p:cBhvr>
                                        <p:cTn id="65" dur="1000" fill="hold"/>
                                        <p:tgtEl>
                                          <p:spTgt spid="27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71"/>
                                        </p:tgtEl>
                                        <p:attrNameLst>
                                          <p:attrName>style.visibility</p:attrName>
                                        </p:attrNameLst>
                                      </p:cBhvr>
                                      <p:to>
                                        <p:strVal val="visible"/>
                                      </p:to>
                                    </p:set>
                                    <p:animEffect transition="in" filter="fade">
                                      <p:cBhvr>
                                        <p:cTn id="68" dur="1000"/>
                                        <p:tgtEl>
                                          <p:spTgt spid="271"/>
                                        </p:tgtEl>
                                      </p:cBhvr>
                                    </p:animEffect>
                                    <p:anim calcmode="lin" valueType="num">
                                      <p:cBhvr>
                                        <p:cTn id="69" dur="1000" fill="hold"/>
                                        <p:tgtEl>
                                          <p:spTgt spid="271"/>
                                        </p:tgtEl>
                                        <p:attrNameLst>
                                          <p:attrName>ppt_x</p:attrName>
                                        </p:attrNameLst>
                                      </p:cBhvr>
                                      <p:tavLst>
                                        <p:tav tm="0">
                                          <p:val>
                                            <p:strVal val="#ppt_x"/>
                                          </p:val>
                                        </p:tav>
                                        <p:tav tm="100000">
                                          <p:val>
                                            <p:strVal val="#ppt_x"/>
                                          </p:val>
                                        </p:tav>
                                      </p:tavLst>
                                    </p:anim>
                                    <p:anim calcmode="lin" valueType="num">
                                      <p:cBhvr>
                                        <p:cTn id="70" dur="1000" fill="hold"/>
                                        <p:tgtEl>
                                          <p:spTgt spid="27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68"/>
                                        </p:tgtEl>
                                        <p:attrNameLst>
                                          <p:attrName>style.visibility</p:attrName>
                                        </p:attrNameLst>
                                      </p:cBhvr>
                                      <p:to>
                                        <p:strVal val="visible"/>
                                      </p:to>
                                    </p:set>
                                    <p:animEffect transition="in" filter="fade">
                                      <p:cBhvr>
                                        <p:cTn id="73" dur="1000"/>
                                        <p:tgtEl>
                                          <p:spTgt spid="268"/>
                                        </p:tgtEl>
                                      </p:cBhvr>
                                    </p:animEffect>
                                    <p:anim calcmode="lin" valueType="num">
                                      <p:cBhvr>
                                        <p:cTn id="74" dur="1000" fill="hold"/>
                                        <p:tgtEl>
                                          <p:spTgt spid="268"/>
                                        </p:tgtEl>
                                        <p:attrNameLst>
                                          <p:attrName>ppt_x</p:attrName>
                                        </p:attrNameLst>
                                      </p:cBhvr>
                                      <p:tavLst>
                                        <p:tav tm="0">
                                          <p:val>
                                            <p:strVal val="#ppt_x"/>
                                          </p:val>
                                        </p:tav>
                                        <p:tav tm="100000">
                                          <p:val>
                                            <p:strVal val="#ppt_x"/>
                                          </p:val>
                                        </p:tav>
                                      </p:tavLst>
                                    </p:anim>
                                    <p:anim calcmode="lin" valueType="num">
                                      <p:cBhvr>
                                        <p:cTn id="75" dur="1000" fill="hold"/>
                                        <p:tgtEl>
                                          <p:spTgt spid="26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66"/>
                                        </p:tgtEl>
                                        <p:attrNameLst>
                                          <p:attrName>style.visibility</p:attrName>
                                        </p:attrNameLst>
                                      </p:cBhvr>
                                      <p:to>
                                        <p:strVal val="visible"/>
                                      </p:to>
                                    </p:set>
                                    <p:animEffect transition="in" filter="fade">
                                      <p:cBhvr>
                                        <p:cTn id="78" dur="1000"/>
                                        <p:tgtEl>
                                          <p:spTgt spid="266"/>
                                        </p:tgtEl>
                                      </p:cBhvr>
                                    </p:animEffect>
                                    <p:anim calcmode="lin" valueType="num">
                                      <p:cBhvr>
                                        <p:cTn id="79" dur="1000" fill="hold"/>
                                        <p:tgtEl>
                                          <p:spTgt spid="266"/>
                                        </p:tgtEl>
                                        <p:attrNameLst>
                                          <p:attrName>ppt_x</p:attrName>
                                        </p:attrNameLst>
                                      </p:cBhvr>
                                      <p:tavLst>
                                        <p:tav tm="0">
                                          <p:val>
                                            <p:strVal val="#ppt_x"/>
                                          </p:val>
                                        </p:tav>
                                        <p:tav tm="100000">
                                          <p:val>
                                            <p:strVal val="#ppt_x"/>
                                          </p:val>
                                        </p:tav>
                                      </p:tavLst>
                                    </p:anim>
                                    <p:anim calcmode="lin" valueType="num">
                                      <p:cBhvr>
                                        <p:cTn id="80" dur="1000" fill="hold"/>
                                        <p:tgtEl>
                                          <p:spTgt spid="26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77"/>
                                        </p:tgtEl>
                                        <p:attrNameLst>
                                          <p:attrName>style.visibility</p:attrName>
                                        </p:attrNameLst>
                                      </p:cBhvr>
                                      <p:to>
                                        <p:strVal val="visible"/>
                                      </p:to>
                                    </p:set>
                                    <p:animEffect transition="in" filter="fade">
                                      <p:cBhvr>
                                        <p:cTn id="83" dur="1000"/>
                                        <p:tgtEl>
                                          <p:spTgt spid="277"/>
                                        </p:tgtEl>
                                      </p:cBhvr>
                                    </p:animEffect>
                                    <p:anim calcmode="lin" valueType="num">
                                      <p:cBhvr>
                                        <p:cTn id="84" dur="1000" fill="hold"/>
                                        <p:tgtEl>
                                          <p:spTgt spid="277"/>
                                        </p:tgtEl>
                                        <p:attrNameLst>
                                          <p:attrName>ppt_x</p:attrName>
                                        </p:attrNameLst>
                                      </p:cBhvr>
                                      <p:tavLst>
                                        <p:tav tm="0">
                                          <p:val>
                                            <p:strVal val="#ppt_x"/>
                                          </p:val>
                                        </p:tav>
                                        <p:tav tm="100000">
                                          <p:val>
                                            <p:strVal val="#ppt_x"/>
                                          </p:val>
                                        </p:tav>
                                      </p:tavLst>
                                    </p:anim>
                                    <p:anim calcmode="lin" valueType="num">
                                      <p:cBhvr>
                                        <p:cTn id="85" dur="1000" fill="hold"/>
                                        <p:tgtEl>
                                          <p:spTgt spid="277"/>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1000"/>
                                        <p:tgtEl>
                                          <p:spTgt spid="55"/>
                                        </p:tgtEl>
                                      </p:cBhvr>
                                    </p:animEffect>
                                    <p:anim calcmode="lin" valueType="num">
                                      <p:cBhvr>
                                        <p:cTn id="91" dur="1000" fill="hold"/>
                                        <p:tgtEl>
                                          <p:spTgt spid="55"/>
                                        </p:tgtEl>
                                        <p:attrNameLst>
                                          <p:attrName>ppt_x</p:attrName>
                                        </p:attrNameLst>
                                      </p:cBhvr>
                                      <p:tavLst>
                                        <p:tav tm="0">
                                          <p:val>
                                            <p:strVal val="#ppt_x"/>
                                          </p:val>
                                        </p:tav>
                                        <p:tav tm="100000">
                                          <p:val>
                                            <p:strVal val="#ppt_x"/>
                                          </p:val>
                                        </p:tav>
                                      </p:tavLst>
                                    </p:anim>
                                    <p:anim calcmode="lin" valueType="num">
                                      <p:cBhvr>
                                        <p:cTn id="92" dur="1000" fill="hold"/>
                                        <p:tgtEl>
                                          <p:spTgt spid="55"/>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nodePh="1">
                                  <p:stCondLst>
                                    <p:cond delay="0"/>
                                  </p:stCondLst>
                                  <p:endCondLst>
                                    <p:cond evt="begin" delay="0">
                                      <p:tn val="93"/>
                                    </p:cond>
                                  </p:endCondLst>
                                  <p:childTnLst>
                                    <p:set>
                                      <p:cBhvr>
                                        <p:cTn id="94" dur="1" fill="hold">
                                          <p:stCondLst>
                                            <p:cond delay="0"/>
                                          </p:stCondLst>
                                        </p:cTn>
                                        <p:tgtEl>
                                          <p:spTgt spid="56"/>
                                        </p:tgtEl>
                                        <p:attrNameLst>
                                          <p:attrName>style.visibility</p:attrName>
                                        </p:attrNameLst>
                                      </p:cBhvr>
                                      <p:to>
                                        <p:strVal val="visible"/>
                                      </p:to>
                                    </p:set>
                                    <p:animEffect transition="in" filter="fade">
                                      <p:cBhvr>
                                        <p:cTn id="95" dur="1000"/>
                                        <p:tgtEl>
                                          <p:spTgt spid="56"/>
                                        </p:tgtEl>
                                      </p:cBhvr>
                                    </p:animEffect>
                                    <p:anim calcmode="lin" valueType="num">
                                      <p:cBhvr>
                                        <p:cTn id="96" dur="1000" fill="hold"/>
                                        <p:tgtEl>
                                          <p:spTgt spid="56"/>
                                        </p:tgtEl>
                                        <p:attrNameLst>
                                          <p:attrName>ppt_x</p:attrName>
                                        </p:attrNameLst>
                                      </p:cBhvr>
                                      <p:tavLst>
                                        <p:tav tm="0">
                                          <p:val>
                                            <p:strVal val="#ppt_x"/>
                                          </p:val>
                                        </p:tav>
                                        <p:tav tm="100000">
                                          <p:val>
                                            <p:strVal val="#ppt_x"/>
                                          </p:val>
                                        </p:tav>
                                      </p:tavLst>
                                    </p:anim>
                                    <p:anim calcmode="lin" valueType="num">
                                      <p:cBhvr>
                                        <p:cTn id="97" dur="1000" fill="hold"/>
                                        <p:tgtEl>
                                          <p:spTgt spid="5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1000"/>
                                        <p:tgtEl>
                                          <p:spTgt spid="57"/>
                                        </p:tgtEl>
                                      </p:cBhvr>
                                    </p:animEffect>
                                    <p:anim calcmode="lin" valueType="num">
                                      <p:cBhvr>
                                        <p:cTn id="101" dur="1000" fill="hold"/>
                                        <p:tgtEl>
                                          <p:spTgt spid="57"/>
                                        </p:tgtEl>
                                        <p:attrNameLst>
                                          <p:attrName>ppt_x</p:attrName>
                                        </p:attrNameLst>
                                      </p:cBhvr>
                                      <p:tavLst>
                                        <p:tav tm="0">
                                          <p:val>
                                            <p:strVal val="#ppt_x"/>
                                          </p:val>
                                        </p:tav>
                                        <p:tav tm="100000">
                                          <p:val>
                                            <p:strVal val="#ppt_x"/>
                                          </p:val>
                                        </p:tav>
                                      </p:tavLst>
                                    </p:anim>
                                    <p:anim calcmode="lin" valueType="num">
                                      <p:cBhvr>
                                        <p:cTn id="102" dur="1000" fill="hold"/>
                                        <p:tgtEl>
                                          <p:spTgt spid="57"/>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32"/>
                                        </p:tgtEl>
                                        <p:attrNameLst>
                                          <p:attrName>style.visibility</p:attrName>
                                        </p:attrNameLst>
                                      </p:cBhvr>
                                      <p:to>
                                        <p:strVal val="visible"/>
                                      </p:to>
                                    </p:set>
                                    <p:animEffect transition="in" filter="fade">
                                      <p:cBhvr>
                                        <p:cTn id="110" dur="1000"/>
                                        <p:tgtEl>
                                          <p:spTgt spid="232"/>
                                        </p:tgtEl>
                                      </p:cBhvr>
                                    </p:animEffect>
                                    <p:anim calcmode="lin" valueType="num">
                                      <p:cBhvr>
                                        <p:cTn id="111" dur="1000" fill="hold"/>
                                        <p:tgtEl>
                                          <p:spTgt spid="232"/>
                                        </p:tgtEl>
                                        <p:attrNameLst>
                                          <p:attrName>ppt_x</p:attrName>
                                        </p:attrNameLst>
                                      </p:cBhvr>
                                      <p:tavLst>
                                        <p:tav tm="0">
                                          <p:val>
                                            <p:strVal val="#ppt_x"/>
                                          </p:val>
                                        </p:tav>
                                        <p:tav tm="100000">
                                          <p:val>
                                            <p:strVal val="#ppt_x"/>
                                          </p:val>
                                        </p:tav>
                                      </p:tavLst>
                                    </p:anim>
                                    <p:anim calcmode="lin" valueType="num">
                                      <p:cBhvr>
                                        <p:cTn id="112" dur="1000" fill="hold"/>
                                        <p:tgtEl>
                                          <p:spTgt spid="232"/>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fade">
                                      <p:cBhvr>
                                        <p:cTn id="115" dur="1000"/>
                                        <p:tgtEl>
                                          <p:spTgt spid="17"/>
                                        </p:tgtEl>
                                      </p:cBhvr>
                                    </p:animEffect>
                                    <p:anim calcmode="lin" valueType="num">
                                      <p:cBhvr>
                                        <p:cTn id="116" dur="1000" fill="hold"/>
                                        <p:tgtEl>
                                          <p:spTgt spid="17"/>
                                        </p:tgtEl>
                                        <p:attrNameLst>
                                          <p:attrName>ppt_x</p:attrName>
                                        </p:attrNameLst>
                                      </p:cBhvr>
                                      <p:tavLst>
                                        <p:tav tm="0">
                                          <p:val>
                                            <p:strVal val="#ppt_x"/>
                                          </p:val>
                                        </p:tav>
                                        <p:tav tm="100000">
                                          <p:val>
                                            <p:strVal val="#ppt_x"/>
                                          </p:val>
                                        </p:tav>
                                      </p:tavLst>
                                    </p:anim>
                                    <p:anim calcmode="lin" valueType="num">
                                      <p:cBhvr>
                                        <p:cTn id="117" dur="1000" fill="hold"/>
                                        <p:tgtEl>
                                          <p:spTgt spid="1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224"/>
                                        </p:tgtEl>
                                        <p:attrNameLst>
                                          <p:attrName>style.visibility</p:attrName>
                                        </p:attrNameLst>
                                      </p:cBhvr>
                                      <p:to>
                                        <p:strVal val="visible"/>
                                      </p:to>
                                    </p:set>
                                    <p:animEffect transition="in" filter="fade">
                                      <p:cBhvr>
                                        <p:cTn id="120" dur="1000"/>
                                        <p:tgtEl>
                                          <p:spTgt spid="224"/>
                                        </p:tgtEl>
                                      </p:cBhvr>
                                    </p:animEffect>
                                    <p:anim calcmode="lin" valueType="num">
                                      <p:cBhvr>
                                        <p:cTn id="121" dur="1000" fill="hold"/>
                                        <p:tgtEl>
                                          <p:spTgt spid="224"/>
                                        </p:tgtEl>
                                        <p:attrNameLst>
                                          <p:attrName>ppt_x</p:attrName>
                                        </p:attrNameLst>
                                      </p:cBhvr>
                                      <p:tavLst>
                                        <p:tav tm="0">
                                          <p:val>
                                            <p:strVal val="#ppt_x"/>
                                          </p:val>
                                        </p:tav>
                                        <p:tav tm="100000">
                                          <p:val>
                                            <p:strVal val="#ppt_x"/>
                                          </p:val>
                                        </p:tav>
                                      </p:tavLst>
                                    </p:anim>
                                    <p:anim calcmode="lin" valueType="num">
                                      <p:cBhvr>
                                        <p:cTn id="122" dur="1000" fill="hold"/>
                                        <p:tgtEl>
                                          <p:spTgt spid="224"/>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nodePh="1">
                                  <p:stCondLst>
                                    <p:cond delay="0"/>
                                  </p:stCondLst>
                                  <p:endCondLst>
                                    <p:cond evt="begin" delay="0">
                                      <p:tn val="123"/>
                                    </p:cond>
                                  </p:endCondLst>
                                  <p:childTnLst>
                                    <p:set>
                                      <p:cBhvr>
                                        <p:cTn id="124" dur="1" fill="hold">
                                          <p:stCondLst>
                                            <p:cond delay="0"/>
                                          </p:stCondLst>
                                        </p:cTn>
                                        <p:tgtEl>
                                          <p:spTgt spid="225"/>
                                        </p:tgtEl>
                                        <p:attrNameLst>
                                          <p:attrName>style.visibility</p:attrName>
                                        </p:attrNameLst>
                                      </p:cBhvr>
                                      <p:to>
                                        <p:strVal val="visible"/>
                                      </p:to>
                                    </p:set>
                                    <p:animEffect transition="in" filter="fade">
                                      <p:cBhvr>
                                        <p:cTn id="125" dur="1000"/>
                                        <p:tgtEl>
                                          <p:spTgt spid="225"/>
                                        </p:tgtEl>
                                      </p:cBhvr>
                                    </p:animEffect>
                                    <p:anim calcmode="lin" valueType="num">
                                      <p:cBhvr>
                                        <p:cTn id="126" dur="1000" fill="hold"/>
                                        <p:tgtEl>
                                          <p:spTgt spid="225"/>
                                        </p:tgtEl>
                                        <p:attrNameLst>
                                          <p:attrName>ppt_x</p:attrName>
                                        </p:attrNameLst>
                                      </p:cBhvr>
                                      <p:tavLst>
                                        <p:tav tm="0">
                                          <p:val>
                                            <p:strVal val="#ppt_x"/>
                                          </p:val>
                                        </p:tav>
                                        <p:tav tm="100000">
                                          <p:val>
                                            <p:strVal val="#ppt_x"/>
                                          </p:val>
                                        </p:tav>
                                      </p:tavLst>
                                    </p:anim>
                                    <p:anim calcmode="lin" valueType="num">
                                      <p:cBhvr>
                                        <p:cTn id="127" dur="1000" fill="hold"/>
                                        <p:tgtEl>
                                          <p:spTgt spid="225"/>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226"/>
                                        </p:tgtEl>
                                        <p:attrNameLst>
                                          <p:attrName>style.visibility</p:attrName>
                                        </p:attrNameLst>
                                      </p:cBhvr>
                                      <p:to>
                                        <p:strVal val="visible"/>
                                      </p:to>
                                    </p:set>
                                    <p:animEffect transition="in" filter="fade">
                                      <p:cBhvr>
                                        <p:cTn id="130" dur="1000"/>
                                        <p:tgtEl>
                                          <p:spTgt spid="226"/>
                                        </p:tgtEl>
                                      </p:cBhvr>
                                    </p:animEffect>
                                    <p:anim calcmode="lin" valueType="num">
                                      <p:cBhvr>
                                        <p:cTn id="131" dur="1000" fill="hold"/>
                                        <p:tgtEl>
                                          <p:spTgt spid="226"/>
                                        </p:tgtEl>
                                        <p:attrNameLst>
                                          <p:attrName>ppt_x</p:attrName>
                                        </p:attrNameLst>
                                      </p:cBhvr>
                                      <p:tavLst>
                                        <p:tav tm="0">
                                          <p:val>
                                            <p:strVal val="#ppt_x"/>
                                          </p:val>
                                        </p:tav>
                                        <p:tav tm="100000">
                                          <p:val>
                                            <p:strVal val="#ppt_x"/>
                                          </p:val>
                                        </p:tav>
                                      </p:tavLst>
                                    </p:anim>
                                    <p:anim calcmode="lin" valueType="num">
                                      <p:cBhvr>
                                        <p:cTn id="132" dur="1000" fill="hold"/>
                                        <p:tgtEl>
                                          <p:spTgt spid="226"/>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264"/>
                                        </p:tgtEl>
                                        <p:attrNameLst>
                                          <p:attrName>style.visibility</p:attrName>
                                        </p:attrNameLst>
                                      </p:cBhvr>
                                      <p:to>
                                        <p:strVal val="visible"/>
                                      </p:to>
                                    </p:set>
                                    <p:animEffect transition="in" filter="fade">
                                      <p:cBhvr>
                                        <p:cTn id="135" dur="1000"/>
                                        <p:tgtEl>
                                          <p:spTgt spid="264"/>
                                        </p:tgtEl>
                                      </p:cBhvr>
                                    </p:animEffect>
                                    <p:anim calcmode="lin" valueType="num">
                                      <p:cBhvr>
                                        <p:cTn id="136" dur="1000" fill="hold"/>
                                        <p:tgtEl>
                                          <p:spTgt spid="264"/>
                                        </p:tgtEl>
                                        <p:attrNameLst>
                                          <p:attrName>ppt_x</p:attrName>
                                        </p:attrNameLst>
                                      </p:cBhvr>
                                      <p:tavLst>
                                        <p:tav tm="0">
                                          <p:val>
                                            <p:strVal val="#ppt_x"/>
                                          </p:val>
                                        </p:tav>
                                        <p:tav tm="100000">
                                          <p:val>
                                            <p:strVal val="#ppt_x"/>
                                          </p:val>
                                        </p:tav>
                                      </p:tavLst>
                                    </p:anim>
                                    <p:anim calcmode="lin" valueType="num">
                                      <p:cBhvr>
                                        <p:cTn id="137" dur="1000" fill="hold"/>
                                        <p:tgtEl>
                                          <p:spTgt spid="264"/>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265"/>
                                        </p:tgtEl>
                                        <p:attrNameLst>
                                          <p:attrName>style.visibility</p:attrName>
                                        </p:attrNameLst>
                                      </p:cBhvr>
                                      <p:to>
                                        <p:strVal val="visible"/>
                                      </p:to>
                                    </p:set>
                                    <p:animEffect transition="in" filter="fade">
                                      <p:cBhvr>
                                        <p:cTn id="140" dur="1000"/>
                                        <p:tgtEl>
                                          <p:spTgt spid="265"/>
                                        </p:tgtEl>
                                      </p:cBhvr>
                                    </p:animEffect>
                                    <p:anim calcmode="lin" valueType="num">
                                      <p:cBhvr>
                                        <p:cTn id="141" dur="1000" fill="hold"/>
                                        <p:tgtEl>
                                          <p:spTgt spid="265"/>
                                        </p:tgtEl>
                                        <p:attrNameLst>
                                          <p:attrName>ppt_x</p:attrName>
                                        </p:attrNameLst>
                                      </p:cBhvr>
                                      <p:tavLst>
                                        <p:tav tm="0">
                                          <p:val>
                                            <p:strVal val="#ppt_x"/>
                                          </p:val>
                                        </p:tav>
                                        <p:tav tm="100000">
                                          <p:val>
                                            <p:strVal val="#ppt_x"/>
                                          </p:val>
                                        </p:tav>
                                      </p:tavLst>
                                    </p:anim>
                                    <p:anim calcmode="lin" valueType="num">
                                      <p:cBhvr>
                                        <p:cTn id="142" dur="1000" fill="hold"/>
                                        <p:tgtEl>
                                          <p:spTgt spid="265"/>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0"/>
                                  </p:stCondLst>
                                  <p:childTnLst>
                                    <p:set>
                                      <p:cBhvr>
                                        <p:cTn id="144" dur="1" fill="hold">
                                          <p:stCondLst>
                                            <p:cond delay="0"/>
                                          </p:stCondLst>
                                        </p:cTn>
                                        <p:tgtEl>
                                          <p:spTgt spid="263"/>
                                        </p:tgtEl>
                                        <p:attrNameLst>
                                          <p:attrName>style.visibility</p:attrName>
                                        </p:attrNameLst>
                                      </p:cBhvr>
                                      <p:to>
                                        <p:strVal val="visible"/>
                                      </p:to>
                                    </p:set>
                                    <p:animEffect transition="in" filter="fade">
                                      <p:cBhvr>
                                        <p:cTn id="145" dur="1000"/>
                                        <p:tgtEl>
                                          <p:spTgt spid="263"/>
                                        </p:tgtEl>
                                      </p:cBhvr>
                                    </p:animEffect>
                                    <p:anim calcmode="lin" valueType="num">
                                      <p:cBhvr>
                                        <p:cTn id="146" dur="1000" fill="hold"/>
                                        <p:tgtEl>
                                          <p:spTgt spid="263"/>
                                        </p:tgtEl>
                                        <p:attrNameLst>
                                          <p:attrName>ppt_x</p:attrName>
                                        </p:attrNameLst>
                                      </p:cBhvr>
                                      <p:tavLst>
                                        <p:tav tm="0">
                                          <p:val>
                                            <p:strVal val="#ppt_x"/>
                                          </p:val>
                                        </p:tav>
                                        <p:tav tm="100000">
                                          <p:val>
                                            <p:strVal val="#ppt_x"/>
                                          </p:val>
                                        </p:tav>
                                      </p:tavLst>
                                    </p:anim>
                                    <p:anim calcmode="lin" valueType="num">
                                      <p:cBhvr>
                                        <p:cTn id="147" dur="1000" fill="hold"/>
                                        <p:tgtEl>
                                          <p:spTgt spid="263"/>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fade">
                                      <p:cBhvr>
                                        <p:cTn id="152" dur="1000"/>
                                        <p:tgtEl>
                                          <p:spTgt spid="20"/>
                                        </p:tgtEl>
                                      </p:cBhvr>
                                    </p:animEffect>
                                    <p:anim calcmode="lin" valueType="num">
                                      <p:cBhvr>
                                        <p:cTn id="153" dur="1000" fill="hold"/>
                                        <p:tgtEl>
                                          <p:spTgt spid="20"/>
                                        </p:tgtEl>
                                        <p:attrNameLst>
                                          <p:attrName>ppt_x</p:attrName>
                                        </p:attrNameLst>
                                      </p:cBhvr>
                                      <p:tavLst>
                                        <p:tav tm="0">
                                          <p:val>
                                            <p:strVal val="#ppt_x"/>
                                          </p:val>
                                        </p:tav>
                                        <p:tav tm="100000">
                                          <p:val>
                                            <p:strVal val="#ppt_x"/>
                                          </p:val>
                                        </p:tav>
                                      </p:tavLst>
                                    </p:anim>
                                    <p:anim calcmode="lin" valueType="num">
                                      <p:cBhvr>
                                        <p:cTn id="154" dur="1000" fill="hold"/>
                                        <p:tgtEl>
                                          <p:spTgt spid="20"/>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nodePh="1">
                                  <p:stCondLst>
                                    <p:cond delay="0"/>
                                  </p:stCondLst>
                                  <p:endCondLst>
                                    <p:cond evt="begin" delay="0">
                                      <p:tn val="155"/>
                                    </p:cond>
                                  </p:endCondLst>
                                  <p:childTnLst>
                                    <p:set>
                                      <p:cBhvr>
                                        <p:cTn id="156" dur="1" fill="hold">
                                          <p:stCondLst>
                                            <p:cond delay="0"/>
                                          </p:stCondLst>
                                        </p:cTn>
                                        <p:tgtEl>
                                          <p:spTgt spid="21"/>
                                        </p:tgtEl>
                                        <p:attrNameLst>
                                          <p:attrName>style.visibility</p:attrName>
                                        </p:attrNameLst>
                                      </p:cBhvr>
                                      <p:to>
                                        <p:strVal val="visible"/>
                                      </p:to>
                                    </p:set>
                                    <p:animEffect transition="in" filter="fade">
                                      <p:cBhvr>
                                        <p:cTn id="157" dur="1000"/>
                                        <p:tgtEl>
                                          <p:spTgt spid="21"/>
                                        </p:tgtEl>
                                      </p:cBhvr>
                                    </p:animEffect>
                                    <p:anim calcmode="lin" valueType="num">
                                      <p:cBhvr>
                                        <p:cTn id="158" dur="1000" fill="hold"/>
                                        <p:tgtEl>
                                          <p:spTgt spid="21"/>
                                        </p:tgtEl>
                                        <p:attrNameLst>
                                          <p:attrName>ppt_x</p:attrName>
                                        </p:attrNameLst>
                                      </p:cBhvr>
                                      <p:tavLst>
                                        <p:tav tm="0">
                                          <p:val>
                                            <p:strVal val="#ppt_x"/>
                                          </p:val>
                                        </p:tav>
                                        <p:tav tm="100000">
                                          <p:val>
                                            <p:strVal val="#ppt_x"/>
                                          </p:val>
                                        </p:tav>
                                      </p:tavLst>
                                    </p:anim>
                                    <p:anim calcmode="lin" valueType="num">
                                      <p:cBhvr>
                                        <p:cTn id="159" dur="1000" fill="hold"/>
                                        <p:tgtEl>
                                          <p:spTgt spid="21"/>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22"/>
                                        </p:tgtEl>
                                        <p:attrNameLst>
                                          <p:attrName>style.visibility</p:attrName>
                                        </p:attrNameLst>
                                      </p:cBhvr>
                                      <p:to>
                                        <p:strVal val="visible"/>
                                      </p:to>
                                    </p:set>
                                    <p:animEffect transition="in" filter="fade">
                                      <p:cBhvr>
                                        <p:cTn id="162" dur="1000"/>
                                        <p:tgtEl>
                                          <p:spTgt spid="22"/>
                                        </p:tgtEl>
                                      </p:cBhvr>
                                    </p:animEffect>
                                    <p:anim calcmode="lin" valueType="num">
                                      <p:cBhvr>
                                        <p:cTn id="163" dur="1000" fill="hold"/>
                                        <p:tgtEl>
                                          <p:spTgt spid="22"/>
                                        </p:tgtEl>
                                        <p:attrNameLst>
                                          <p:attrName>ppt_x</p:attrName>
                                        </p:attrNameLst>
                                      </p:cBhvr>
                                      <p:tavLst>
                                        <p:tav tm="0">
                                          <p:val>
                                            <p:strVal val="#ppt_x"/>
                                          </p:val>
                                        </p:tav>
                                        <p:tav tm="100000">
                                          <p:val>
                                            <p:strVal val="#ppt_x"/>
                                          </p:val>
                                        </p:tav>
                                      </p:tavLst>
                                    </p:anim>
                                    <p:anim calcmode="lin" valueType="num">
                                      <p:cBhvr>
                                        <p:cTn id="164" dur="1000" fill="hold"/>
                                        <p:tgtEl>
                                          <p:spTgt spid="22"/>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233"/>
                                        </p:tgtEl>
                                        <p:attrNameLst>
                                          <p:attrName>style.visibility</p:attrName>
                                        </p:attrNameLst>
                                      </p:cBhvr>
                                      <p:to>
                                        <p:strVal val="visible"/>
                                      </p:to>
                                    </p:set>
                                    <p:animEffect transition="in" filter="fade">
                                      <p:cBhvr>
                                        <p:cTn id="167" dur="1000"/>
                                        <p:tgtEl>
                                          <p:spTgt spid="233"/>
                                        </p:tgtEl>
                                      </p:cBhvr>
                                    </p:animEffect>
                                    <p:anim calcmode="lin" valueType="num">
                                      <p:cBhvr>
                                        <p:cTn id="168" dur="1000" fill="hold"/>
                                        <p:tgtEl>
                                          <p:spTgt spid="233"/>
                                        </p:tgtEl>
                                        <p:attrNameLst>
                                          <p:attrName>ppt_x</p:attrName>
                                        </p:attrNameLst>
                                      </p:cBhvr>
                                      <p:tavLst>
                                        <p:tav tm="0">
                                          <p:val>
                                            <p:strVal val="#ppt_x"/>
                                          </p:val>
                                        </p:tav>
                                        <p:tav tm="100000">
                                          <p:val>
                                            <p:strVal val="#ppt_x"/>
                                          </p:val>
                                        </p:tav>
                                      </p:tavLst>
                                    </p:anim>
                                    <p:anim calcmode="lin" valueType="num">
                                      <p:cBhvr>
                                        <p:cTn id="169" dur="1000" fill="hold"/>
                                        <p:tgtEl>
                                          <p:spTgt spid="233"/>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234"/>
                                        </p:tgtEl>
                                        <p:attrNameLst>
                                          <p:attrName>style.visibility</p:attrName>
                                        </p:attrNameLst>
                                      </p:cBhvr>
                                      <p:to>
                                        <p:strVal val="visible"/>
                                      </p:to>
                                    </p:set>
                                    <p:animEffect transition="in" filter="fade">
                                      <p:cBhvr>
                                        <p:cTn id="172" dur="1000"/>
                                        <p:tgtEl>
                                          <p:spTgt spid="234"/>
                                        </p:tgtEl>
                                      </p:cBhvr>
                                    </p:animEffect>
                                    <p:anim calcmode="lin" valueType="num">
                                      <p:cBhvr>
                                        <p:cTn id="173" dur="1000" fill="hold"/>
                                        <p:tgtEl>
                                          <p:spTgt spid="234"/>
                                        </p:tgtEl>
                                        <p:attrNameLst>
                                          <p:attrName>ppt_x</p:attrName>
                                        </p:attrNameLst>
                                      </p:cBhvr>
                                      <p:tavLst>
                                        <p:tav tm="0">
                                          <p:val>
                                            <p:strVal val="#ppt_x"/>
                                          </p:val>
                                        </p:tav>
                                        <p:tav tm="100000">
                                          <p:val>
                                            <p:strVal val="#ppt_x"/>
                                          </p:val>
                                        </p:tav>
                                      </p:tavLst>
                                    </p:anim>
                                    <p:anim calcmode="lin" valueType="num">
                                      <p:cBhvr>
                                        <p:cTn id="174" dur="1000" fill="hold"/>
                                        <p:tgtEl>
                                          <p:spTgt spid="234"/>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19"/>
                                        </p:tgtEl>
                                        <p:attrNameLst>
                                          <p:attrName>style.visibility</p:attrName>
                                        </p:attrNameLst>
                                      </p:cBhvr>
                                      <p:to>
                                        <p:strVal val="visible"/>
                                      </p:to>
                                    </p:set>
                                    <p:animEffect transition="in" filter="fade">
                                      <p:cBhvr>
                                        <p:cTn id="177" dur="1000"/>
                                        <p:tgtEl>
                                          <p:spTgt spid="19"/>
                                        </p:tgtEl>
                                      </p:cBhvr>
                                    </p:animEffect>
                                    <p:anim calcmode="lin" valueType="num">
                                      <p:cBhvr>
                                        <p:cTn id="178" dur="1000" fill="hold"/>
                                        <p:tgtEl>
                                          <p:spTgt spid="19"/>
                                        </p:tgtEl>
                                        <p:attrNameLst>
                                          <p:attrName>ppt_x</p:attrName>
                                        </p:attrNameLst>
                                      </p:cBhvr>
                                      <p:tavLst>
                                        <p:tav tm="0">
                                          <p:val>
                                            <p:strVal val="#ppt_x"/>
                                          </p:val>
                                        </p:tav>
                                        <p:tav tm="100000">
                                          <p:val>
                                            <p:strVal val="#ppt_x"/>
                                          </p:val>
                                        </p:tav>
                                      </p:tavLst>
                                    </p:anim>
                                    <p:anim calcmode="lin" valueType="num">
                                      <p:cBhvr>
                                        <p:cTn id="179" dur="1000" fill="hold"/>
                                        <p:tgtEl>
                                          <p:spTgt spid="19"/>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255"/>
                                        </p:tgtEl>
                                        <p:attrNameLst>
                                          <p:attrName>style.visibility</p:attrName>
                                        </p:attrNameLst>
                                      </p:cBhvr>
                                      <p:to>
                                        <p:strVal val="visible"/>
                                      </p:to>
                                    </p:set>
                                    <p:animEffect transition="in" filter="fade">
                                      <p:cBhvr>
                                        <p:cTn id="182" dur="1000"/>
                                        <p:tgtEl>
                                          <p:spTgt spid="255"/>
                                        </p:tgtEl>
                                      </p:cBhvr>
                                    </p:animEffect>
                                    <p:anim calcmode="lin" valueType="num">
                                      <p:cBhvr>
                                        <p:cTn id="183" dur="1000" fill="hold"/>
                                        <p:tgtEl>
                                          <p:spTgt spid="255"/>
                                        </p:tgtEl>
                                        <p:attrNameLst>
                                          <p:attrName>ppt_x</p:attrName>
                                        </p:attrNameLst>
                                      </p:cBhvr>
                                      <p:tavLst>
                                        <p:tav tm="0">
                                          <p:val>
                                            <p:strVal val="#ppt_x"/>
                                          </p:val>
                                        </p:tav>
                                        <p:tav tm="100000">
                                          <p:val>
                                            <p:strVal val="#ppt_x"/>
                                          </p:val>
                                        </p:tav>
                                      </p:tavLst>
                                    </p:anim>
                                    <p:anim calcmode="lin" valueType="num">
                                      <p:cBhvr>
                                        <p:cTn id="184" dur="1000" fill="hold"/>
                                        <p:tgtEl>
                                          <p:spTgt spid="255"/>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nodePh="1">
                                  <p:stCondLst>
                                    <p:cond delay="0"/>
                                  </p:stCondLst>
                                  <p:endCondLst>
                                    <p:cond evt="begin" delay="0">
                                      <p:tn val="185"/>
                                    </p:cond>
                                  </p:endCondLst>
                                  <p:childTnLst>
                                    <p:set>
                                      <p:cBhvr>
                                        <p:cTn id="186" dur="1" fill="hold">
                                          <p:stCondLst>
                                            <p:cond delay="0"/>
                                          </p:stCondLst>
                                        </p:cTn>
                                        <p:tgtEl>
                                          <p:spTgt spid="256"/>
                                        </p:tgtEl>
                                        <p:attrNameLst>
                                          <p:attrName>style.visibility</p:attrName>
                                        </p:attrNameLst>
                                      </p:cBhvr>
                                      <p:to>
                                        <p:strVal val="visible"/>
                                      </p:to>
                                    </p:set>
                                    <p:animEffect transition="in" filter="fade">
                                      <p:cBhvr>
                                        <p:cTn id="187" dur="1000"/>
                                        <p:tgtEl>
                                          <p:spTgt spid="256"/>
                                        </p:tgtEl>
                                      </p:cBhvr>
                                    </p:animEffect>
                                    <p:anim calcmode="lin" valueType="num">
                                      <p:cBhvr>
                                        <p:cTn id="188" dur="1000" fill="hold"/>
                                        <p:tgtEl>
                                          <p:spTgt spid="256"/>
                                        </p:tgtEl>
                                        <p:attrNameLst>
                                          <p:attrName>ppt_x</p:attrName>
                                        </p:attrNameLst>
                                      </p:cBhvr>
                                      <p:tavLst>
                                        <p:tav tm="0">
                                          <p:val>
                                            <p:strVal val="#ppt_x"/>
                                          </p:val>
                                        </p:tav>
                                        <p:tav tm="100000">
                                          <p:val>
                                            <p:strVal val="#ppt_x"/>
                                          </p:val>
                                        </p:tav>
                                      </p:tavLst>
                                    </p:anim>
                                    <p:anim calcmode="lin" valueType="num">
                                      <p:cBhvr>
                                        <p:cTn id="189" dur="1000" fill="hold"/>
                                        <p:tgtEl>
                                          <p:spTgt spid="256"/>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257"/>
                                        </p:tgtEl>
                                        <p:attrNameLst>
                                          <p:attrName>style.visibility</p:attrName>
                                        </p:attrNameLst>
                                      </p:cBhvr>
                                      <p:to>
                                        <p:strVal val="visible"/>
                                      </p:to>
                                    </p:set>
                                    <p:animEffect transition="in" filter="fade">
                                      <p:cBhvr>
                                        <p:cTn id="192" dur="1000"/>
                                        <p:tgtEl>
                                          <p:spTgt spid="257"/>
                                        </p:tgtEl>
                                      </p:cBhvr>
                                    </p:animEffect>
                                    <p:anim calcmode="lin" valueType="num">
                                      <p:cBhvr>
                                        <p:cTn id="193" dur="1000" fill="hold"/>
                                        <p:tgtEl>
                                          <p:spTgt spid="257"/>
                                        </p:tgtEl>
                                        <p:attrNameLst>
                                          <p:attrName>ppt_x</p:attrName>
                                        </p:attrNameLst>
                                      </p:cBhvr>
                                      <p:tavLst>
                                        <p:tav tm="0">
                                          <p:val>
                                            <p:strVal val="#ppt_x"/>
                                          </p:val>
                                        </p:tav>
                                        <p:tav tm="100000">
                                          <p:val>
                                            <p:strVal val="#ppt_x"/>
                                          </p:val>
                                        </p:tav>
                                      </p:tavLst>
                                    </p:anim>
                                    <p:anim calcmode="lin" valueType="num">
                                      <p:cBhvr>
                                        <p:cTn id="194" dur="1000" fill="hold"/>
                                        <p:tgtEl>
                                          <p:spTgt spid="257"/>
                                        </p:tgtEl>
                                        <p:attrNameLst>
                                          <p:attrName>ppt_y</p:attrName>
                                        </p:attrNameLst>
                                      </p:cBhvr>
                                      <p:tavLst>
                                        <p:tav tm="0">
                                          <p:val>
                                            <p:strVal val="#ppt_y+.1"/>
                                          </p:val>
                                        </p:tav>
                                        <p:tav tm="100000">
                                          <p:val>
                                            <p:strVal val="#ppt_y"/>
                                          </p:val>
                                        </p:tav>
                                      </p:tavLst>
                                    </p:anim>
                                  </p:childTnLst>
                                </p:cTn>
                              </p:par>
                              <p:par>
                                <p:cTn id="195" presetID="42" presetClass="entr" presetSubtype="0" fill="hold" nodeType="withEffect">
                                  <p:stCondLst>
                                    <p:cond delay="0"/>
                                  </p:stCondLst>
                                  <p:childTnLst>
                                    <p:set>
                                      <p:cBhvr>
                                        <p:cTn id="196" dur="1" fill="hold">
                                          <p:stCondLst>
                                            <p:cond delay="0"/>
                                          </p:stCondLst>
                                        </p:cTn>
                                        <p:tgtEl>
                                          <p:spTgt spid="252"/>
                                        </p:tgtEl>
                                        <p:attrNameLst>
                                          <p:attrName>style.visibility</p:attrName>
                                        </p:attrNameLst>
                                      </p:cBhvr>
                                      <p:to>
                                        <p:strVal val="visible"/>
                                      </p:to>
                                    </p:set>
                                    <p:animEffect transition="in" filter="fade">
                                      <p:cBhvr>
                                        <p:cTn id="197" dur="1000"/>
                                        <p:tgtEl>
                                          <p:spTgt spid="252"/>
                                        </p:tgtEl>
                                      </p:cBhvr>
                                    </p:animEffect>
                                    <p:anim calcmode="lin" valueType="num">
                                      <p:cBhvr>
                                        <p:cTn id="198" dur="1000" fill="hold"/>
                                        <p:tgtEl>
                                          <p:spTgt spid="252"/>
                                        </p:tgtEl>
                                        <p:attrNameLst>
                                          <p:attrName>ppt_x</p:attrName>
                                        </p:attrNameLst>
                                      </p:cBhvr>
                                      <p:tavLst>
                                        <p:tav tm="0">
                                          <p:val>
                                            <p:strVal val="#ppt_x"/>
                                          </p:val>
                                        </p:tav>
                                        <p:tav tm="100000">
                                          <p:val>
                                            <p:strVal val="#ppt_x"/>
                                          </p:val>
                                        </p:tav>
                                      </p:tavLst>
                                    </p:anim>
                                    <p:anim calcmode="lin" valueType="num">
                                      <p:cBhvr>
                                        <p:cTn id="199" dur="1000" fill="hold"/>
                                        <p:tgtEl>
                                          <p:spTgt spid="252"/>
                                        </p:tgtEl>
                                        <p:attrNameLst>
                                          <p:attrName>ppt_y</p:attrName>
                                        </p:attrNameLst>
                                      </p:cBhvr>
                                      <p:tavLst>
                                        <p:tav tm="0">
                                          <p:val>
                                            <p:strVal val="#ppt_y+.1"/>
                                          </p:val>
                                        </p:tav>
                                        <p:tav tm="100000">
                                          <p:val>
                                            <p:strVal val="#ppt_y"/>
                                          </p:val>
                                        </p:tav>
                                      </p:tavLst>
                                    </p:anim>
                                  </p:childTnLst>
                                </p:cTn>
                              </p:par>
                              <p:par>
                                <p:cTn id="200" presetID="42" presetClass="entr" presetSubtype="0" fill="hold" nodeType="withEffect">
                                  <p:stCondLst>
                                    <p:cond delay="0"/>
                                  </p:stCondLst>
                                  <p:childTnLst>
                                    <p:set>
                                      <p:cBhvr>
                                        <p:cTn id="201" dur="1" fill="hold">
                                          <p:stCondLst>
                                            <p:cond delay="0"/>
                                          </p:stCondLst>
                                        </p:cTn>
                                        <p:tgtEl>
                                          <p:spTgt spid="248"/>
                                        </p:tgtEl>
                                        <p:attrNameLst>
                                          <p:attrName>style.visibility</p:attrName>
                                        </p:attrNameLst>
                                      </p:cBhvr>
                                      <p:to>
                                        <p:strVal val="visible"/>
                                      </p:to>
                                    </p:set>
                                    <p:animEffect transition="in" filter="fade">
                                      <p:cBhvr>
                                        <p:cTn id="202" dur="1000"/>
                                        <p:tgtEl>
                                          <p:spTgt spid="248"/>
                                        </p:tgtEl>
                                      </p:cBhvr>
                                    </p:animEffect>
                                    <p:anim calcmode="lin" valueType="num">
                                      <p:cBhvr>
                                        <p:cTn id="203" dur="1000" fill="hold"/>
                                        <p:tgtEl>
                                          <p:spTgt spid="248"/>
                                        </p:tgtEl>
                                        <p:attrNameLst>
                                          <p:attrName>ppt_x</p:attrName>
                                        </p:attrNameLst>
                                      </p:cBhvr>
                                      <p:tavLst>
                                        <p:tav tm="0">
                                          <p:val>
                                            <p:strVal val="#ppt_x"/>
                                          </p:val>
                                        </p:tav>
                                        <p:tav tm="100000">
                                          <p:val>
                                            <p:strVal val="#ppt_x"/>
                                          </p:val>
                                        </p:tav>
                                      </p:tavLst>
                                    </p:anim>
                                    <p:anim calcmode="lin" valueType="num">
                                      <p:cBhvr>
                                        <p:cTn id="204" dur="1000" fill="hold"/>
                                        <p:tgtEl>
                                          <p:spTgt spid="248"/>
                                        </p:tgtEl>
                                        <p:attrNameLst>
                                          <p:attrName>ppt_y</p:attrName>
                                        </p:attrNameLst>
                                      </p:cBhvr>
                                      <p:tavLst>
                                        <p:tav tm="0">
                                          <p:val>
                                            <p:strVal val="#ppt_y+.1"/>
                                          </p:val>
                                        </p:tav>
                                        <p:tav tm="100000">
                                          <p:val>
                                            <p:strVal val="#ppt_y"/>
                                          </p:val>
                                        </p:tav>
                                      </p:tavLst>
                                    </p:anim>
                                  </p:childTnLst>
                                </p:cTn>
                              </p:par>
                              <p:par>
                                <p:cTn id="205" presetID="42" presetClass="entr" presetSubtype="0" fill="hold" nodeType="withEffect">
                                  <p:stCondLst>
                                    <p:cond delay="0"/>
                                  </p:stCondLst>
                                  <p:childTnLst>
                                    <p:set>
                                      <p:cBhvr>
                                        <p:cTn id="206" dur="1" fill="hold">
                                          <p:stCondLst>
                                            <p:cond delay="0"/>
                                          </p:stCondLst>
                                        </p:cTn>
                                        <p:tgtEl>
                                          <p:spTgt spid="254"/>
                                        </p:tgtEl>
                                        <p:attrNameLst>
                                          <p:attrName>style.visibility</p:attrName>
                                        </p:attrNameLst>
                                      </p:cBhvr>
                                      <p:to>
                                        <p:strVal val="visible"/>
                                      </p:to>
                                    </p:set>
                                    <p:animEffect transition="in" filter="fade">
                                      <p:cBhvr>
                                        <p:cTn id="207" dur="1000"/>
                                        <p:tgtEl>
                                          <p:spTgt spid="254"/>
                                        </p:tgtEl>
                                      </p:cBhvr>
                                    </p:animEffect>
                                    <p:anim calcmode="lin" valueType="num">
                                      <p:cBhvr>
                                        <p:cTn id="208" dur="1000" fill="hold"/>
                                        <p:tgtEl>
                                          <p:spTgt spid="254"/>
                                        </p:tgtEl>
                                        <p:attrNameLst>
                                          <p:attrName>ppt_x</p:attrName>
                                        </p:attrNameLst>
                                      </p:cBhvr>
                                      <p:tavLst>
                                        <p:tav tm="0">
                                          <p:val>
                                            <p:strVal val="#ppt_x"/>
                                          </p:val>
                                        </p:tav>
                                        <p:tav tm="100000">
                                          <p:val>
                                            <p:strVal val="#ppt_x"/>
                                          </p:val>
                                        </p:tav>
                                      </p:tavLst>
                                    </p:anim>
                                    <p:anim calcmode="lin" valueType="num">
                                      <p:cBhvr>
                                        <p:cTn id="209" dur="1000" fill="hold"/>
                                        <p:tgtEl>
                                          <p:spTgt spid="254"/>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2" presetClass="entr" presetSubtype="0" fill="hold" grpId="0" nodeType="clickEffect">
                                  <p:stCondLst>
                                    <p:cond delay="0"/>
                                  </p:stCondLst>
                                  <p:childTnLst>
                                    <p:set>
                                      <p:cBhvr>
                                        <p:cTn id="213" dur="1" fill="hold">
                                          <p:stCondLst>
                                            <p:cond delay="0"/>
                                          </p:stCondLst>
                                        </p:cTn>
                                        <p:tgtEl>
                                          <p:spTgt spid="71"/>
                                        </p:tgtEl>
                                        <p:attrNameLst>
                                          <p:attrName>style.visibility</p:attrName>
                                        </p:attrNameLst>
                                      </p:cBhvr>
                                      <p:to>
                                        <p:strVal val="visible"/>
                                      </p:to>
                                    </p:set>
                                    <p:animEffect transition="in" filter="fade">
                                      <p:cBhvr>
                                        <p:cTn id="214" dur="1000"/>
                                        <p:tgtEl>
                                          <p:spTgt spid="71"/>
                                        </p:tgtEl>
                                      </p:cBhvr>
                                    </p:animEffect>
                                    <p:anim calcmode="lin" valueType="num">
                                      <p:cBhvr>
                                        <p:cTn id="215" dur="1000" fill="hold"/>
                                        <p:tgtEl>
                                          <p:spTgt spid="71"/>
                                        </p:tgtEl>
                                        <p:attrNameLst>
                                          <p:attrName>ppt_x</p:attrName>
                                        </p:attrNameLst>
                                      </p:cBhvr>
                                      <p:tavLst>
                                        <p:tav tm="0">
                                          <p:val>
                                            <p:strVal val="#ppt_x"/>
                                          </p:val>
                                        </p:tav>
                                        <p:tav tm="100000">
                                          <p:val>
                                            <p:strVal val="#ppt_x"/>
                                          </p:val>
                                        </p:tav>
                                      </p:tavLst>
                                    </p:anim>
                                    <p:anim calcmode="lin" valueType="num">
                                      <p:cBhvr>
                                        <p:cTn id="216" dur="1000" fill="hold"/>
                                        <p:tgtEl>
                                          <p:spTgt spid="71"/>
                                        </p:tgtEl>
                                        <p:attrNameLst>
                                          <p:attrName>ppt_y</p:attrName>
                                        </p:attrNameLst>
                                      </p:cBhvr>
                                      <p:tavLst>
                                        <p:tav tm="0">
                                          <p:val>
                                            <p:strVal val="#ppt_y+.1"/>
                                          </p:val>
                                        </p:tav>
                                        <p:tav tm="100000">
                                          <p:val>
                                            <p:strVal val="#ppt_y"/>
                                          </p:val>
                                        </p:tav>
                                      </p:tavLst>
                                    </p:anim>
                                  </p:childTnLst>
                                </p:cTn>
                              </p:par>
                              <p:par>
                                <p:cTn id="217" presetID="42" presetClass="entr" presetSubtype="0" fill="hold" grpId="0" nodeType="withEffect" nodePh="1">
                                  <p:stCondLst>
                                    <p:cond delay="0"/>
                                  </p:stCondLst>
                                  <p:endCondLst>
                                    <p:cond evt="begin" delay="0">
                                      <p:tn val="217"/>
                                    </p:cond>
                                  </p:endCondLst>
                                  <p:childTnLst>
                                    <p:set>
                                      <p:cBhvr>
                                        <p:cTn id="218" dur="1" fill="hold">
                                          <p:stCondLst>
                                            <p:cond delay="0"/>
                                          </p:stCondLst>
                                        </p:cTn>
                                        <p:tgtEl>
                                          <p:spTgt spid="72"/>
                                        </p:tgtEl>
                                        <p:attrNameLst>
                                          <p:attrName>style.visibility</p:attrName>
                                        </p:attrNameLst>
                                      </p:cBhvr>
                                      <p:to>
                                        <p:strVal val="visible"/>
                                      </p:to>
                                    </p:set>
                                    <p:animEffect transition="in" filter="fade">
                                      <p:cBhvr>
                                        <p:cTn id="219" dur="1000"/>
                                        <p:tgtEl>
                                          <p:spTgt spid="72"/>
                                        </p:tgtEl>
                                      </p:cBhvr>
                                    </p:animEffect>
                                    <p:anim calcmode="lin" valueType="num">
                                      <p:cBhvr>
                                        <p:cTn id="220" dur="1000" fill="hold"/>
                                        <p:tgtEl>
                                          <p:spTgt spid="72"/>
                                        </p:tgtEl>
                                        <p:attrNameLst>
                                          <p:attrName>ppt_x</p:attrName>
                                        </p:attrNameLst>
                                      </p:cBhvr>
                                      <p:tavLst>
                                        <p:tav tm="0">
                                          <p:val>
                                            <p:strVal val="#ppt_x"/>
                                          </p:val>
                                        </p:tav>
                                        <p:tav tm="100000">
                                          <p:val>
                                            <p:strVal val="#ppt_x"/>
                                          </p:val>
                                        </p:tav>
                                      </p:tavLst>
                                    </p:anim>
                                    <p:anim calcmode="lin" valueType="num">
                                      <p:cBhvr>
                                        <p:cTn id="221" dur="1000" fill="hold"/>
                                        <p:tgtEl>
                                          <p:spTgt spid="72"/>
                                        </p:tgtEl>
                                        <p:attrNameLst>
                                          <p:attrName>ppt_y</p:attrName>
                                        </p:attrNameLst>
                                      </p:cBhvr>
                                      <p:tavLst>
                                        <p:tav tm="0">
                                          <p:val>
                                            <p:strVal val="#ppt_y+.1"/>
                                          </p:val>
                                        </p:tav>
                                        <p:tav tm="100000">
                                          <p:val>
                                            <p:strVal val="#ppt_y"/>
                                          </p:val>
                                        </p:tav>
                                      </p:tavLst>
                                    </p:anim>
                                  </p:childTnLst>
                                </p:cTn>
                              </p:par>
                              <p:par>
                                <p:cTn id="222" presetID="42" presetClass="entr" presetSubtype="0" fill="hold" grpId="0" nodeType="withEffect">
                                  <p:stCondLst>
                                    <p:cond delay="0"/>
                                  </p:stCondLst>
                                  <p:childTnLst>
                                    <p:set>
                                      <p:cBhvr>
                                        <p:cTn id="223" dur="1" fill="hold">
                                          <p:stCondLst>
                                            <p:cond delay="0"/>
                                          </p:stCondLst>
                                        </p:cTn>
                                        <p:tgtEl>
                                          <p:spTgt spid="73"/>
                                        </p:tgtEl>
                                        <p:attrNameLst>
                                          <p:attrName>style.visibility</p:attrName>
                                        </p:attrNameLst>
                                      </p:cBhvr>
                                      <p:to>
                                        <p:strVal val="visible"/>
                                      </p:to>
                                    </p:set>
                                    <p:animEffect transition="in" filter="fade">
                                      <p:cBhvr>
                                        <p:cTn id="224" dur="1000"/>
                                        <p:tgtEl>
                                          <p:spTgt spid="73"/>
                                        </p:tgtEl>
                                      </p:cBhvr>
                                    </p:animEffect>
                                    <p:anim calcmode="lin" valueType="num">
                                      <p:cBhvr>
                                        <p:cTn id="225" dur="1000" fill="hold"/>
                                        <p:tgtEl>
                                          <p:spTgt spid="73"/>
                                        </p:tgtEl>
                                        <p:attrNameLst>
                                          <p:attrName>ppt_x</p:attrName>
                                        </p:attrNameLst>
                                      </p:cBhvr>
                                      <p:tavLst>
                                        <p:tav tm="0">
                                          <p:val>
                                            <p:strVal val="#ppt_x"/>
                                          </p:val>
                                        </p:tav>
                                        <p:tav tm="100000">
                                          <p:val>
                                            <p:strVal val="#ppt_x"/>
                                          </p:val>
                                        </p:tav>
                                      </p:tavLst>
                                    </p:anim>
                                    <p:anim calcmode="lin" valueType="num">
                                      <p:cBhvr>
                                        <p:cTn id="226" dur="1000" fill="hold"/>
                                        <p:tgtEl>
                                          <p:spTgt spid="73"/>
                                        </p:tgtEl>
                                        <p:attrNameLst>
                                          <p:attrName>ppt_y</p:attrName>
                                        </p:attrNameLst>
                                      </p:cBhvr>
                                      <p:tavLst>
                                        <p:tav tm="0">
                                          <p:val>
                                            <p:strVal val="#ppt_y+.1"/>
                                          </p:val>
                                        </p:tav>
                                        <p:tav tm="100000">
                                          <p:val>
                                            <p:strVal val="#ppt_y"/>
                                          </p:val>
                                        </p:tav>
                                      </p:tavLst>
                                    </p:anim>
                                  </p:childTnLst>
                                </p:cTn>
                              </p:par>
                              <p:par>
                                <p:cTn id="227" presetID="42" presetClass="entr" presetSubtype="0" fill="hold" nodeType="withEffect">
                                  <p:stCondLst>
                                    <p:cond delay="0"/>
                                  </p:stCondLst>
                                  <p:childTnLst>
                                    <p:set>
                                      <p:cBhvr>
                                        <p:cTn id="228" dur="1" fill="hold">
                                          <p:stCondLst>
                                            <p:cond delay="0"/>
                                          </p:stCondLst>
                                        </p:cTn>
                                        <p:tgtEl>
                                          <p:spTgt spid="237"/>
                                        </p:tgtEl>
                                        <p:attrNameLst>
                                          <p:attrName>style.visibility</p:attrName>
                                        </p:attrNameLst>
                                      </p:cBhvr>
                                      <p:to>
                                        <p:strVal val="visible"/>
                                      </p:to>
                                    </p:set>
                                    <p:animEffect transition="in" filter="fade">
                                      <p:cBhvr>
                                        <p:cTn id="229" dur="1000"/>
                                        <p:tgtEl>
                                          <p:spTgt spid="237"/>
                                        </p:tgtEl>
                                      </p:cBhvr>
                                    </p:animEffect>
                                    <p:anim calcmode="lin" valueType="num">
                                      <p:cBhvr>
                                        <p:cTn id="230" dur="1000" fill="hold"/>
                                        <p:tgtEl>
                                          <p:spTgt spid="237"/>
                                        </p:tgtEl>
                                        <p:attrNameLst>
                                          <p:attrName>ppt_x</p:attrName>
                                        </p:attrNameLst>
                                      </p:cBhvr>
                                      <p:tavLst>
                                        <p:tav tm="0">
                                          <p:val>
                                            <p:strVal val="#ppt_x"/>
                                          </p:val>
                                        </p:tav>
                                        <p:tav tm="100000">
                                          <p:val>
                                            <p:strVal val="#ppt_x"/>
                                          </p:val>
                                        </p:tav>
                                      </p:tavLst>
                                    </p:anim>
                                    <p:anim calcmode="lin" valueType="num">
                                      <p:cBhvr>
                                        <p:cTn id="231" dur="1000" fill="hold"/>
                                        <p:tgtEl>
                                          <p:spTgt spid="237"/>
                                        </p:tgtEl>
                                        <p:attrNameLst>
                                          <p:attrName>ppt_y</p:attrName>
                                        </p:attrNameLst>
                                      </p:cBhvr>
                                      <p:tavLst>
                                        <p:tav tm="0">
                                          <p:val>
                                            <p:strVal val="#ppt_y+.1"/>
                                          </p:val>
                                        </p:tav>
                                        <p:tav tm="100000">
                                          <p:val>
                                            <p:strVal val="#ppt_y"/>
                                          </p:val>
                                        </p:tav>
                                      </p:tavLst>
                                    </p:anim>
                                  </p:childTnLst>
                                </p:cTn>
                              </p:par>
                              <p:par>
                                <p:cTn id="232" presetID="42" presetClass="entr" presetSubtype="0" fill="hold" nodeType="withEffect">
                                  <p:stCondLst>
                                    <p:cond delay="0"/>
                                  </p:stCondLst>
                                  <p:childTnLst>
                                    <p:set>
                                      <p:cBhvr>
                                        <p:cTn id="233" dur="1" fill="hold">
                                          <p:stCondLst>
                                            <p:cond delay="0"/>
                                          </p:stCondLst>
                                        </p:cTn>
                                        <p:tgtEl>
                                          <p:spTgt spid="238"/>
                                        </p:tgtEl>
                                        <p:attrNameLst>
                                          <p:attrName>style.visibility</p:attrName>
                                        </p:attrNameLst>
                                      </p:cBhvr>
                                      <p:to>
                                        <p:strVal val="visible"/>
                                      </p:to>
                                    </p:set>
                                    <p:animEffect transition="in" filter="fade">
                                      <p:cBhvr>
                                        <p:cTn id="234" dur="1000"/>
                                        <p:tgtEl>
                                          <p:spTgt spid="238"/>
                                        </p:tgtEl>
                                      </p:cBhvr>
                                    </p:animEffect>
                                    <p:anim calcmode="lin" valueType="num">
                                      <p:cBhvr>
                                        <p:cTn id="235" dur="1000" fill="hold"/>
                                        <p:tgtEl>
                                          <p:spTgt spid="238"/>
                                        </p:tgtEl>
                                        <p:attrNameLst>
                                          <p:attrName>ppt_x</p:attrName>
                                        </p:attrNameLst>
                                      </p:cBhvr>
                                      <p:tavLst>
                                        <p:tav tm="0">
                                          <p:val>
                                            <p:strVal val="#ppt_x"/>
                                          </p:val>
                                        </p:tav>
                                        <p:tav tm="100000">
                                          <p:val>
                                            <p:strVal val="#ppt_x"/>
                                          </p:val>
                                        </p:tav>
                                      </p:tavLst>
                                    </p:anim>
                                    <p:anim calcmode="lin" valueType="num">
                                      <p:cBhvr>
                                        <p:cTn id="236" dur="1000" fill="hold"/>
                                        <p:tgtEl>
                                          <p:spTgt spid="238"/>
                                        </p:tgtEl>
                                        <p:attrNameLst>
                                          <p:attrName>ppt_y</p:attrName>
                                        </p:attrNameLst>
                                      </p:cBhvr>
                                      <p:tavLst>
                                        <p:tav tm="0">
                                          <p:val>
                                            <p:strVal val="#ppt_y+.1"/>
                                          </p:val>
                                        </p:tav>
                                        <p:tav tm="100000">
                                          <p:val>
                                            <p:strVal val="#ppt_y"/>
                                          </p:val>
                                        </p:tav>
                                      </p:tavLst>
                                    </p:anim>
                                  </p:childTnLst>
                                </p:cTn>
                              </p:par>
                              <p:par>
                                <p:cTn id="237" presetID="42" presetClass="entr" presetSubtype="0" fill="hold" nodeType="withEffect">
                                  <p:stCondLst>
                                    <p:cond delay="0"/>
                                  </p:stCondLst>
                                  <p:childTnLst>
                                    <p:set>
                                      <p:cBhvr>
                                        <p:cTn id="238" dur="1" fill="hold">
                                          <p:stCondLst>
                                            <p:cond delay="0"/>
                                          </p:stCondLst>
                                        </p:cTn>
                                        <p:tgtEl>
                                          <p:spTgt spid="235"/>
                                        </p:tgtEl>
                                        <p:attrNameLst>
                                          <p:attrName>style.visibility</p:attrName>
                                        </p:attrNameLst>
                                      </p:cBhvr>
                                      <p:to>
                                        <p:strVal val="visible"/>
                                      </p:to>
                                    </p:set>
                                    <p:animEffect transition="in" filter="fade">
                                      <p:cBhvr>
                                        <p:cTn id="239" dur="1000"/>
                                        <p:tgtEl>
                                          <p:spTgt spid="235"/>
                                        </p:tgtEl>
                                      </p:cBhvr>
                                    </p:animEffect>
                                    <p:anim calcmode="lin" valueType="num">
                                      <p:cBhvr>
                                        <p:cTn id="240" dur="1000" fill="hold"/>
                                        <p:tgtEl>
                                          <p:spTgt spid="235"/>
                                        </p:tgtEl>
                                        <p:attrNameLst>
                                          <p:attrName>ppt_x</p:attrName>
                                        </p:attrNameLst>
                                      </p:cBhvr>
                                      <p:tavLst>
                                        <p:tav tm="0">
                                          <p:val>
                                            <p:strVal val="#ppt_x"/>
                                          </p:val>
                                        </p:tav>
                                        <p:tav tm="100000">
                                          <p:val>
                                            <p:strVal val="#ppt_x"/>
                                          </p:val>
                                        </p:tav>
                                      </p:tavLst>
                                    </p:anim>
                                    <p:anim calcmode="lin" valueType="num">
                                      <p:cBhvr>
                                        <p:cTn id="241" dur="1000" fill="hold"/>
                                        <p:tgtEl>
                                          <p:spTgt spid="235"/>
                                        </p:tgtEl>
                                        <p:attrNameLst>
                                          <p:attrName>ppt_y</p:attrName>
                                        </p:attrNameLst>
                                      </p:cBhvr>
                                      <p:tavLst>
                                        <p:tav tm="0">
                                          <p:val>
                                            <p:strVal val="#ppt_y+.1"/>
                                          </p:val>
                                        </p:tav>
                                        <p:tav tm="100000">
                                          <p:val>
                                            <p:strVal val="#ppt_y"/>
                                          </p:val>
                                        </p:tav>
                                      </p:tavLst>
                                    </p:anim>
                                  </p:childTnLst>
                                </p:cTn>
                              </p:par>
                              <p:par>
                                <p:cTn id="242" presetID="42" presetClass="entr" presetSubtype="0" fill="hold" grpId="0" nodeType="withEffect">
                                  <p:stCondLst>
                                    <p:cond delay="0"/>
                                  </p:stCondLst>
                                  <p:childTnLst>
                                    <p:set>
                                      <p:cBhvr>
                                        <p:cTn id="243" dur="1" fill="hold">
                                          <p:stCondLst>
                                            <p:cond delay="0"/>
                                          </p:stCondLst>
                                        </p:cTn>
                                        <p:tgtEl>
                                          <p:spTgt spid="213"/>
                                        </p:tgtEl>
                                        <p:attrNameLst>
                                          <p:attrName>style.visibility</p:attrName>
                                        </p:attrNameLst>
                                      </p:cBhvr>
                                      <p:to>
                                        <p:strVal val="visible"/>
                                      </p:to>
                                    </p:set>
                                    <p:animEffect transition="in" filter="fade">
                                      <p:cBhvr>
                                        <p:cTn id="244" dur="1000"/>
                                        <p:tgtEl>
                                          <p:spTgt spid="213"/>
                                        </p:tgtEl>
                                      </p:cBhvr>
                                    </p:animEffect>
                                    <p:anim calcmode="lin" valueType="num">
                                      <p:cBhvr>
                                        <p:cTn id="245" dur="1000" fill="hold"/>
                                        <p:tgtEl>
                                          <p:spTgt spid="213"/>
                                        </p:tgtEl>
                                        <p:attrNameLst>
                                          <p:attrName>ppt_x</p:attrName>
                                        </p:attrNameLst>
                                      </p:cBhvr>
                                      <p:tavLst>
                                        <p:tav tm="0">
                                          <p:val>
                                            <p:strVal val="#ppt_x"/>
                                          </p:val>
                                        </p:tav>
                                        <p:tav tm="100000">
                                          <p:val>
                                            <p:strVal val="#ppt_x"/>
                                          </p:val>
                                        </p:tav>
                                      </p:tavLst>
                                    </p:anim>
                                    <p:anim calcmode="lin" valueType="num">
                                      <p:cBhvr>
                                        <p:cTn id="246" dur="1000" fill="hold"/>
                                        <p:tgtEl>
                                          <p:spTgt spid="213"/>
                                        </p:tgtEl>
                                        <p:attrNameLst>
                                          <p:attrName>ppt_y</p:attrName>
                                        </p:attrNameLst>
                                      </p:cBhvr>
                                      <p:tavLst>
                                        <p:tav tm="0">
                                          <p:val>
                                            <p:strVal val="#ppt_y+.1"/>
                                          </p:val>
                                        </p:tav>
                                        <p:tav tm="100000">
                                          <p:val>
                                            <p:strVal val="#ppt_y"/>
                                          </p:val>
                                        </p:tav>
                                      </p:tavLst>
                                    </p:anim>
                                  </p:childTnLst>
                                </p:cTn>
                              </p:par>
                              <p:par>
                                <p:cTn id="247" presetID="42" presetClass="entr" presetSubtype="0" fill="hold" grpId="0" nodeType="withEffect">
                                  <p:stCondLst>
                                    <p:cond delay="0"/>
                                  </p:stCondLst>
                                  <p:childTnLst>
                                    <p:set>
                                      <p:cBhvr>
                                        <p:cTn id="248" dur="1" fill="hold">
                                          <p:stCondLst>
                                            <p:cond delay="0"/>
                                          </p:stCondLst>
                                        </p:cTn>
                                        <p:tgtEl>
                                          <p:spTgt spid="214"/>
                                        </p:tgtEl>
                                        <p:attrNameLst>
                                          <p:attrName>style.visibility</p:attrName>
                                        </p:attrNameLst>
                                      </p:cBhvr>
                                      <p:to>
                                        <p:strVal val="visible"/>
                                      </p:to>
                                    </p:set>
                                    <p:animEffect transition="in" filter="fade">
                                      <p:cBhvr>
                                        <p:cTn id="249" dur="1000"/>
                                        <p:tgtEl>
                                          <p:spTgt spid="214"/>
                                        </p:tgtEl>
                                      </p:cBhvr>
                                    </p:animEffect>
                                    <p:anim calcmode="lin" valueType="num">
                                      <p:cBhvr>
                                        <p:cTn id="250" dur="1000" fill="hold"/>
                                        <p:tgtEl>
                                          <p:spTgt spid="214"/>
                                        </p:tgtEl>
                                        <p:attrNameLst>
                                          <p:attrName>ppt_x</p:attrName>
                                        </p:attrNameLst>
                                      </p:cBhvr>
                                      <p:tavLst>
                                        <p:tav tm="0">
                                          <p:val>
                                            <p:strVal val="#ppt_x"/>
                                          </p:val>
                                        </p:tav>
                                        <p:tav tm="100000">
                                          <p:val>
                                            <p:strVal val="#ppt_x"/>
                                          </p:val>
                                        </p:tav>
                                      </p:tavLst>
                                    </p:anim>
                                    <p:anim calcmode="lin" valueType="num">
                                      <p:cBhvr>
                                        <p:cTn id="251" dur="1000" fill="hold"/>
                                        <p:tgtEl>
                                          <p:spTgt spid="214"/>
                                        </p:tgtEl>
                                        <p:attrNameLst>
                                          <p:attrName>ppt_y</p:attrName>
                                        </p:attrNameLst>
                                      </p:cBhvr>
                                      <p:tavLst>
                                        <p:tav tm="0">
                                          <p:val>
                                            <p:strVal val="#ppt_y+.1"/>
                                          </p:val>
                                        </p:tav>
                                        <p:tav tm="100000">
                                          <p:val>
                                            <p:strVal val="#ppt_y"/>
                                          </p:val>
                                        </p:tav>
                                      </p:tavLst>
                                    </p:anim>
                                  </p:childTnLst>
                                </p:cTn>
                              </p:par>
                              <p:par>
                                <p:cTn id="252" presetID="42" presetClass="entr" presetSubtype="0" fill="hold" nodeType="withEffect">
                                  <p:stCondLst>
                                    <p:cond delay="0"/>
                                  </p:stCondLst>
                                  <p:childTnLst>
                                    <p:set>
                                      <p:cBhvr>
                                        <p:cTn id="253" dur="1" fill="hold">
                                          <p:stCondLst>
                                            <p:cond delay="0"/>
                                          </p:stCondLst>
                                        </p:cTn>
                                        <p:tgtEl>
                                          <p:spTgt spid="244"/>
                                        </p:tgtEl>
                                        <p:attrNameLst>
                                          <p:attrName>style.visibility</p:attrName>
                                        </p:attrNameLst>
                                      </p:cBhvr>
                                      <p:to>
                                        <p:strVal val="visible"/>
                                      </p:to>
                                    </p:set>
                                    <p:animEffect transition="in" filter="fade">
                                      <p:cBhvr>
                                        <p:cTn id="254" dur="1000"/>
                                        <p:tgtEl>
                                          <p:spTgt spid="244"/>
                                        </p:tgtEl>
                                      </p:cBhvr>
                                    </p:animEffect>
                                    <p:anim calcmode="lin" valueType="num">
                                      <p:cBhvr>
                                        <p:cTn id="255" dur="1000" fill="hold"/>
                                        <p:tgtEl>
                                          <p:spTgt spid="244"/>
                                        </p:tgtEl>
                                        <p:attrNameLst>
                                          <p:attrName>ppt_x</p:attrName>
                                        </p:attrNameLst>
                                      </p:cBhvr>
                                      <p:tavLst>
                                        <p:tav tm="0">
                                          <p:val>
                                            <p:strVal val="#ppt_x"/>
                                          </p:val>
                                        </p:tav>
                                        <p:tav tm="100000">
                                          <p:val>
                                            <p:strVal val="#ppt_x"/>
                                          </p:val>
                                        </p:tav>
                                      </p:tavLst>
                                    </p:anim>
                                    <p:anim calcmode="lin" valueType="num">
                                      <p:cBhvr>
                                        <p:cTn id="256" dur="1000" fill="hold"/>
                                        <p:tgtEl>
                                          <p:spTgt spid="244"/>
                                        </p:tgtEl>
                                        <p:attrNameLst>
                                          <p:attrName>ppt_y</p:attrName>
                                        </p:attrNameLst>
                                      </p:cBhvr>
                                      <p:tavLst>
                                        <p:tav tm="0">
                                          <p:val>
                                            <p:strVal val="#ppt_y+.1"/>
                                          </p:val>
                                        </p:tav>
                                        <p:tav tm="100000">
                                          <p:val>
                                            <p:strVal val="#ppt_y"/>
                                          </p:val>
                                        </p:tav>
                                      </p:tavLst>
                                    </p:anim>
                                  </p:childTnLst>
                                </p:cTn>
                              </p:par>
                              <p:par>
                                <p:cTn id="257" presetID="42" presetClass="entr" presetSubtype="0" fill="hold" nodeType="withEffect">
                                  <p:stCondLst>
                                    <p:cond delay="0"/>
                                  </p:stCondLst>
                                  <p:childTnLst>
                                    <p:set>
                                      <p:cBhvr>
                                        <p:cTn id="258" dur="1" fill="hold">
                                          <p:stCondLst>
                                            <p:cond delay="0"/>
                                          </p:stCondLst>
                                        </p:cTn>
                                        <p:tgtEl>
                                          <p:spTgt spid="246"/>
                                        </p:tgtEl>
                                        <p:attrNameLst>
                                          <p:attrName>style.visibility</p:attrName>
                                        </p:attrNameLst>
                                      </p:cBhvr>
                                      <p:to>
                                        <p:strVal val="visible"/>
                                      </p:to>
                                    </p:set>
                                    <p:animEffect transition="in" filter="fade">
                                      <p:cBhvr>
                                        <p:cTn id="259" dur="1000"/>
                                        <p:tgtEl>
                                          <p:spTgt spid="246"/>
                                        </p:tgtEl>
                                      </p:cBhvr>
                                    </p:animEffect>
                                    <p:anim calcmode="lin" valueType="num">
                                      <p:cBhvr>
                                        <p:cTn id="260" dur="1000" fill="hold"/>
                                        <p:tgtEl>
                                          <p:spTgt spid="246"/>
                                        </p:tgtEl>
                                        <p:attrNameLst>
                                          <p:attrName>ppt_x</p:attrName>
                                        </p:attrNameLst>
                                      </p:cBhvr>
                                      <p:tavLst>
                                        <p:tav tm="0">
                                          <p:val>
                                            <p:strVal val="#ppt_x"/>
                                          </p:val>
                                        </p:tav>
                                        <p:tav tm="100000">
                                          <p:val>
                                            <p:strVal val="#ppt_x"/>
                                          </p:val>
                                        </p:tav>
                                      </p:tavLst>
                                    </p:anim>
                                    <p:anim calcmode="lin" valueType="num">
                                      <p:cBhvr>
                                        <p:cTn id="261" dur="1000" fill="hold"/>
                                        <p:tgtEl>
                                          <p:spTgt spid="246"/>
                                        </p:tgtEl>
                                        <p:attrNameLst>
                                          <p:attrName>ppt_y</p:attrName>
                                        </p:attrNameLst>
                                      </p:cBhvr>
                                      <p:tavLst>
                                        <p:tav tm="0">
                                          <p:val>
                                            <p:strVal val="#ppt_y+.1"/>
                                          </p:val>
                                        </p:tav>
                                        <p:tav tm="100000">
                                          <p:val>
                                            <p:strVal val="#ppt_y"/>
                                          </p:val>
                                        </p:tav>
                                      </p:tavLst>
                                    </p:anim>
                                  </p:childTnLst>
                                </p:cTn>
                              </p:par>
                              <p:par>
                                <p:cTn id="262" presetID="42" presetClass="entr" presetSubtype="0" fill="hold" nodeType="withEffect">
                                  <p:stCondLst>
                                    <p:cond delay="0"/>
                                  </p:stCondLst>
                                  <p:childTnLst>
                                    <p:set>
                                      <p:cBhvr>
                                        <p:cTn id="263" dur="1" fill="hold">
                                          <p:stCondLst>
                                            <p:cond delay="0"/>
                                          </p:stCondLst>
                                        </p:cTn>
                                        <p:tgtEl>
                                          <p:spTgt spid="242"/>
                                        </p:tgtEl>
                                        <p:attrNameLst>
                                          <p:attrName>style.visibility</p:attrName>
                                        </p:attrNameLst>
                                      </p:cBhvr>
                                      <p:to>
                                        <p:strVal val="visible"/>
                                      </p:to>
                                    </p:set>
                                    <p:animEffect transition="in" filter="fade">
                                      <p:cBhvr>
                                        <p:cTn id="264" dur="1000"/>
                                        <p:tgtEl>
                                          <p:spTgt spid="242"/>
                                        </p:tgtEl>
                                      </p:cBhvr>
                                    </p:animEffect>
                                    <p:anim calcmode="lin" valueType="num">
                                      <p:cBhvr>
                                        <p:cTn id="265" dur="1000" fill="hold"/>
                                        <p:tgtEl>
                                          <p:spTgt spid="242"/>
                                        </p:tgtEl>
                                        <p:attrNameLst>
                                          <p:attrName>ppt_x</p:attrName>
                                        </p:attrNameLst>
                                      </p:cBhvr>
                                      <p:tavLst>
                                        <p:tav tm="0">
                                          <p:val>
                                            <p:strVal val="#ppt_x"/>
                                          </p:val>
                                        </p:tav>
                                        <p:tav tm="100000">
                                          <p:val>
                                            <p:strVal val="#ppt_x"/>
                                          </p:val>
                                        </p:tav>
                                      </p:tavLst>
                                    </p:anim>
                                    <p:anim calcmode="lin" valueType="num">
                                      <p:cBhvr>
                                        <p:cTn id="266" dur="1000" fill="hold"/>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14" grpId="0" animBg="1"/>
      <p:bldP spid="224" grpId="0" animBg="1"/>
      <p:bldP spid="225" grpId="0"/>
      <p:bldP spid="226" grpId="0" animBg="1"/>
      <p:bldP spid="255" grpId="0" animBg="1"/>
      <p:bldP spid="256" grpId="0"/>
      <p:bldP spid="257" grpId="0" animBg="1"/>
      <p:bldP spid="269" grpId="0" animBg="1"/>
      <p:bldP spid="270" grpId="0"/>
      <p:bldP spid="271" grpId="0" animBg="1"/>
      <p:bldP spid="7" grpId="0" animBg="1"/>
      <p:bldP spid="8" grpId="0" animBg="1"/>
      <p:bldP spid="20" grpId="0" animBg="1"/>
      <p:bldP spid="21" grpId="0"/>
      <p:bldP spid="22" grpId="0" animBg="1"/>
      <p:bldP spid="55" grpId="0" animBg="1"/>
      <p:bldP spid="56" grpId="0"/>
      <p:bldP spid="57" grpId="0" animBg="1"/>
      <p:bldP spid="71" grpId="0" animBg="1"/>
      <p:bldP spid="72" grpId="0"/>
      <p:bldP spid="73" grpId="0" animBg="1"/>
      <p:bldP spid="54" grpId="0" animBg="1"/>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2" name="Rectangle 31">
            <a:extLst>
              <a:ext uri="{FF2B5EF4-FFF2-40B4-BE49-F238E27FC236}">
                <a16:creationId xmlns:a16="http://schemas.microsoft.com/office/drawing/2014/main" id="{1D7998D5-357E-4EBB-A740-1B9B456DAD80}"/>
              </a:ext>
            </a:extLst>
          </p:cNvPr>
          <p:cNvSpPr/>
          <p:nvPr/>
        </p:nvSpPr>
        <p:spPr>
          <a:xfrm>
            <a:off x="8949" y="6549915"/>
            <a:ext cx="3860289" cy="2790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a:t>https://www.youtube.com/watch?v=kbFgdrAwhT0</a:t>
            </a:r>
          </a:p>
        </p:txBody>
      </p:sp>
      <p:sp>
        <p:nvSpPr>
          <p:cNvPr id="34" name="TextBox 33">
            <a:extLst>
              <a:ext uri="{FF2B5EF4-FFF2-40B4-BE49-F238E27FC236}">
                <a16:creationId xmlns:a16="http://schemas.microsoft.com/office/drawing/2014/main" id="{5DBBD0B5-3A18-41C7-9865-9499A97AC9ED}"/>
              </a:ext>
            </a:extLst>
          </p:cNvPr>
          <p:cNvSpPr txBox="1"/>
          <p:nvPr/>
        </p:nvSpPr>
        <p:spPr>
          <a:xfrm>
            <a:off x="211057" y="420462"/>
            <a:ext cx="3658181" cy="923330"/>
          </a:xfrm>
          <a:prstGeom prst="rect">
            <a:avLst/>
          </a:prstGeom>
          <a:noFill/>
        </p:spPr>
        <p:txBody>
          <a:bodyPr wrap="square" rtlCol="0">
            <a:spAutoFit/>
          </a:bodyPr>
          <a:lstStyle/>
          <a:p>
            <a:r>
              <a:rPr lang="en-US" sz="3600" b="1" dirty="0">
                <a:solidFill>
                  <a:schemeClr val="tx1">
                    <a:lumMod val="95000"/>
                    <a:lumOff val="5000"/>
                  </a:schemeClr>
                </a:solidFill>
                <a:effectLst>
                  <a:outerShdw blurRad="63500" dist="50800" algn="ctr" rotWithShape="0">
                    <a:srgbClr val="000000">
                      <a:alpha val="43137"/>
                    </a:srgbClr>
                  </a:outerShdw>
                </a:effectLst>
                <a:cs typeface="+mj-cs"/>
              </a:rPr>
              <a:t>Unemployment</a:t>
            </a:r>
            <a:r>
              <a:rPr lang="en-US" dirty="0">
                <a:effectLst>
                  <a:outerShdw blurRad="63500" dist="50800" algn="ctr" rotWithShape="0">
                    <a:srgbClr val="000000">
                      <a:alpha val="43137"/>
                    </a:srgbClr>
                  </a:outerShdw>
                </a:effectLst>
                <a:cs typeface="+mj-cs"/>
              </a:rPr>
              <a:t> </a:t>
            </a:r>
          </a:p>
          <a:p>
            <a:endParaRPr lang="en-US" dirty="0">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8459612" y="385259"/>
            <a:ext cx="3026428" cy="769441"/>
          </a:xfrm>
          <a:prstGeom prst="rect">
            <a:avLst/>
          </a:prstGeom>
          <a:noFill/>
        </p:spPr>
        <p:txBody>
          <a:bodyPr wrap="square" rtlCol="0">
            <a:spAutoFit/>
          </a:bodyPr>
          <a:lstStyle/>
          <a:p>
            <a:pPr algn="r"/>
            <a:r>
              <a:rPr lang="ar-SA" sz="4400" b="1" dirty="0">
                <a:cs typeface="+mj-cs"/>
              </a:rPr>
              <a:t>البطالة</a:t>
            </a:r>
            <a:endParaRPr lang="en-US" sz="4400" b="1" dirty="0">
              <a:cs typeface="+mj-cs"/>
            </a:endParaRPr>
          </a:p>
        </p:txBody>
      </p:sp>
      <p:pic>
        <p:nvPicPr>
          <p:cNvPr id="3" name="Picture 2" descr="A picture containing toy, doll&#10;&#10;Description automatically generated">
            <a:extLst>
              <a:ext uri="{FF2B5EF4-FFF2-40B4-BE49-F238E27FC236}">
                <a16:creationId xmlns:a16="http://schemas.microsoft.com/office/drawing/2014/main" id="{13638D8C-DBA1-4D70-B2A7-363387CA1D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0690" y="-52559"/>
            <a:ext cx="986972" cy="1161681"/>
          </a:xfrm>
          <a:prstGeom prst="rect">
            <a:avLst/>
          </a:prstGeom>
        </p:spPr>
      </p:pic>
      <p:pic>
        <p:nvPicPr>
          <p:cNvPr id="2054" name="Picture 6" descr="Migrant Workers PNG Images | Vector and PSD Files | Free Download on Pngtree">
            <a:extLst>
              <a:ext uri="{FF2B5EF4-FFF2-40B4-BE49-F238E27FC236}">
                <a16:creationId xmlns:a16="http://schemas.microsoft.com/office/drawing/2014/main" id="{D3367D34-F38C-4BFE-B55A-E69D4B33169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88735" y="69548"/>
            <a:ext cx="1085152" cy="1085152"/>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1B27B702-3481-4A18-A053-CEA03B91B72F}"/>
              </a:ext>
            </a:extLst>
          </p:cNvPr>
          <p:cNvSpPr txBox="1"/>
          <p:nvPr/>
        </p:nvSpPr>
        <p:spPr>
          <a:xfrm>
            <a:off x="164653" y="1441629"/>
            <a:ext cx="5272331" cy="5078313"/>
          </a:xfrm>
          <a:prstGeom prst="rect">
            <a:avLst/>
          </a:prstGeom>
          <a:noFill/>
        </p:spPr>
        <p:txBody>
          <a:bodyPr wrap="square">
            <a:spAutoFit/>
          </a:bodyPr>
          <a:lstStyle/>
          <a:p>
            <a:r>
              <a:rPr lang="en-US" sz="3600" dirty="0">
                <a:solidFill>
                  <a:schemeClr val="bg1"/>
                </a:solidFill>
              </a:rPr>
              <a:t>The Parliament’s Labor and Social Affairs Committee said that “about 1.5 million foreign workers are in Iraq.”</a:t>
            </a:r>
          </a:p>
          <a:p>
            <a:r>
              <a:rPr lang="en-US" sz="3600" dirty="0">
                <a:solidFill>
                  <a:schemeClr val="bg1"/>
                </a:solidFill>
              </a:rPr>
              <a:t>About 8 million people from the labor force suffer from unemployment in Iraq</a:t>
            </a:r>
          </a:p>
        </p:txBody>
      </p:sp>
      <p:sp>
        <p:nvSpPr>
          <p:cNvPr id="75" name="TextBox 74">
            <a:extLst>
              <a:ext uri="{FF2B5EF4-FFF2-40B4-BE49-F238E27FC236}">
                <a16:creationId xmlns:a16="http://schemas.microsoft.com/office/drawing/2014/main" id="{667D2AF7-FD96-4DAA-8C23-68F63F4FEF9D}"/>
              </a:ext>
            </a:extLst>
          </p:cNvPr>
          <p:cNvSpPr txBox="1"/>
          <p:nvPr/>
        </p:nvSpPr>
        <p:spPr>
          <a:xfrm>
            <a:off x="7258050" y="1676499"/>
            <a:ext cx="4689065" cy="5078313"/>
          </a:xfrm>
          <a:prstGeom prst="rect">
            <a:avLst/>
          </a:prstGeom>
          <a:noFill/>
        </p:spPr>
        <p:txBody>
          <a:bodyPr wrap="square">
            <a:spAutoFit/>
          </a:bodyPr>
          <a:lstStyle/>
          <a:p>
            <a:pPr algn="r"/>
            <a:r>
              <a:rPr lang="en-US" sz="3600" dirty="0" err="1">
                <a:solidFill>
                  <a:schemeClr val="bg1"/>
                </a:solidFill>
              </a:rPr>
              <a:t>قالت</a:t>
            </a:r>
            <a:r>
              <a:rPr lang="en-US" sz="3600" dirty="0">
                <a:solidFill>
                  <a:schemeClr val="bg1"/>
                </a:solidFill>
              </a:rPr>
              <a:t> </a:t>
            </a:r>
            <a:r>
              <a:rPr lang="en-US" sz="3600" dirty="0" err="1">
                <a:solidFill>
                  <a:schemeClr val="bg1"/>
                </a:solidFill>
              </a:rPr>
              <a:t>لجنة</a:t>
            </a:r>
            <a:r>
              <a:rPr lang="en-US" sz="3600" dirty="0">
                <a:solidFill>
                  <a:schemeClr val="bg1"/>
                </a:solidFill>
              </a:rPr>
              <a:t> </a:t>
            </a:r>
            <a:r>
              <a:rPr lang="en-US" sz="3600" dirty="0" err="1">
                <a:solidFill>
                  <a:schemeClr val="bg1"/>
                </a:solidFill>
              </a:rPr>
              <a:t>العمل</a:t>
            </a:r>
            <a:r>
              <a:rPr lang="en-US" sz="3600" dirty="0">
                <a:solidFill>
                  <a:schemeClr val="bg1"/>
                </a:solidFill>
              </a:rPr>
              <a:t> </a:t>
            </a:r>
            <a:r>
              <a:rPr lang="en-US" sz="3600" dirty="0" err="1">
                <a:solidFill>
                  <a:schemeClr val="bg1"/>
                </a:solidFill>
              </a:rPr>
              <a:t>والشؤون</a:t>
            </a:r>
            <a:r>
              <a:rPr lang="en-US" sz="3600" dirty="0">
                <a:solidFill>
                  <a:schemeClr val="bg1"/>
                </a:solidFill>
              </a:rPr>
              <a:t> </a:t>
            </a:r>
            <a:r>
              <a:rPr lang="en-US" sz="3600" dirty="0" err="1">
                <a:solidFill>
                  <a:schemeClr val="bg1"/>
                </a:solidFill>
              </a:rPr>
              <a:t>الاجتماعية</a:t>
            </a:r>
            <a:r>
              <a:rPr lang="en-US" sz="3600" dirty="0">
                <a:solidFill>
                  <a:schemeClr val="bg1"/>
                </a:solidFill>
              </a:rPr>
              <a:t> </a:t>
            </a:r>
            <a:r>
              <a:rPr lang="en-US" sz="3600" dirty="0" err="1">
                <a:solidFill>
                  <a:schemeClr val="bg1"/>
                </a:solidFill>
              </a:rPr>
              <a:t>في</a:t>
            </a:r>
            <a:r>
              <a:rPr lang="en-US" sz="3600" dirty="0">
                <a:solidFill>
                  <a:schemeClr val="bg1"/>
                </a:solidFill>
              </a:rPr>
              <a:t> </a:t>
            </a:r>
            <a:r>
              <a:rPr lang="en-US" sz="3600" dirty="0" err="1">
                <a:solidFill>
                  <a:schemeClr val="bg1"/>
                </a:solidFill>
              </a:rPr>
              <a:t>البرلمان</a:t>
            </a:r>
            <a:r>
              <a:rPr lang="en-US" sz="3600" dirty="0">
                <a:solidFill>
                  <a:schemeClr val="bg1"/>
                </a:solidFill>
              </a:rPr>
              <a:t> </a:t>
            </a:r>
            <a:r>
              <a:rPr lang="en-US" sz="3600" dirty="0" err="1">
                <a:solidFill>
                  <a:schemeClr val="bg1"/>
                </a:solidFill>
              </a:rPr>
              <a:t>إن</a:t>
            </a:r>
            <a:r>
              <a:rPr lang="en-US" sz="3600" dirty="0">
                <a:solidFill>
                  <a:schemeClr val="bg1"/>
                </a:solidFill>
              </a:rPr>
              <a:t> "</a:t>
            </a:r>
            <a:r>
              <a:rPr lang="en-US" sz="3600" dirty="0" err="1">
                <a:solidFill>
                  <a:schemeClr val="bg1"/>
                </a:solidFill>
              </a:rPr>
              <a:t>نحو</a:t>
            </a:r>
            <a:r>
              <a:rPr lang="en-US" sz="3600" dirty="0">
                <a:solidFill>
                  <a:schemeClr val="bg1"/>
                </a:solidFill>
              </a:rPr>
              <a:t>  </a:t>
            </a:r>
            <a:r>
              <a:rPr lang="en-US" sz="3600" dirty="0" err="1">
                <a:solidFill>
                  <a:schemeClr val="bg1"/>
                </a:solidFill>
              </a:rPr>
              <a:t>مليون</a:t>
            </a:r>
            <a:r>
              <a:rPr lang="en-US" sz="3600" dirty="0">
                <a:solidFill>
                  <a:schemeClr val="bg1"/>
                </a:solidFill>
              </a:rPr>
              <a:t> و </a:t>
            </a:r>
            <a:r>
              <a:rPr lang="en-US" sz="3600" dirty="0" err="1">
                <a:solidFill>
                  <a:schemeClr val="bg1"/>
                </a:solidFill>
              </a:rPr>
              <a:t>نصف</a:t>
            </a:r>
            <a:r>
              <a:rPr lang="en-US" sz="3600" dirty="0">
                <a:solidFill>
                  <a:schemeClr val="bg1"/>
                </a:solidFill>
              </a:rPr>
              <a:t> </a:t>
            </a:r>
            <a:r>
              <a:rPr lang="en-US" sz="3600" dirty="0" err="1">
                <a:solidFill>
                  <a:schemeClr val="bg1"/>
                </a:solidFill>
              </a:rPr>
              <a:t>عامل</a:t>
            </a:r>
            <a:r>
              <a:rPr lang="en-US" sz="3600" dirty="0">
                <a:solidFill>
                  <a:schemeClr val="bg1"/>
                </a:solidFill>
              </a:rPr>
              <a:t> </a:t>
            </a:r>
          </a:p>
          <a:p>
            <a:pPr algn="r"/>
            <a:r>
              <a:rPr lang="en-US" sz="3600" dirty="0" err="1">
                <a:solidFill>
                  <a:schemeClr val="bg1"/>
                </a:solidFill>
              </a:rPr>
              <a:t>أجنبي</a:t>
            </a:r>
            <a:r>
              <a:rPr lang="en-US" sz="3600" dirty="0">
                <a:solidFill>
                  <a:schemeClr val="bg1"/>
                </a:solidFill>
              </a:rPr>
              <a:t> </a:t>
            </a:r>
            <a:r>
              <a:rPr lang="en-US" sz="3600" dirty="0" err="1">
                <a:solidFill>
                  <a:schemeClr val="bg1"/>
                </a:solidFill>
              </a:rPr>
              <a:t>في</a:t>
            </a:r>
            <a:r>
              <a:rPr lang="en-US" sz="3600" dirty="0">
                <a:solidFill>
                  <a:schemeClr val="bg1"/>
                </a:solidFill>
              </a:rPr>
              <a:t> </a:t>
            </a:r>
            <a:r>
              <a:rPr lang="en-US" sz="3600" dirty="0" err="1">
                <a:solidFill>
                  <a:schemeClr val="bg1"/>
                </a:solidFill>
              </a:rPr>
              <a:t>العراق</a:t>
            </a:r>
            <a:endParaRPr lang="ar-SA" sz="3600" dirty="0">
              <a:solidFill>
                <a:schemeClr val="bg1"/>
              </a:solidFill>
            </a:endParaRPr>
          </a:p>
          <a:p>
            <a:pPr algn="r"/>
            <a:endParaRPr lang="ar-SA" sz="3600" dirty="0">
              <a:solidFill>
                <a:schemeClr val="bg1"/>
              </a:solidFill>
            </a:endParaRPr>
          </a:p>
          <a:p>
            <a:pPr algn="r"/>
            <a:r>
              <a:rPr lang="ar-SA" sz="3600" dirty="0">
                <a:solidFill>
                  <a:schemeClr val="bg1"/>
                </a:solidFill>
              </a:rPr>
              <a:t>حوالي 8 ملايين شخص من القوى العاملة يعانون من البطالة في العراق</a:t>
            </a:r>
            <a:endParaRPr lang="en-US" sz="3600" dirty="0">
              <a:solidFill>
                <a:schemeClr val="bg1"/>
              </a:solidFill>
            </a:endParaRPr>
          </a:p>
          <a:p>
            <a:pPr algn="r"/>
            <a:endParaRPr lang="en-US" sz="3600" dirty="0">
              <a:solidFill>
                <a:schemeClr val="bg1"/>
              </a:solidFill>
            </a:endParaRPr>
          </a:p>
        </p:txBody>
      </p:sp>
      <mc:AlternateContent xmlns:mc="http://schemas.openxmlformats.org/markup-compatibility/2006">
        <mc:Choice xmlns:am3d="http://schemas.microsoft.com/office/drawing/2017/model3d" xmlns="" Requires="am3d">
          <p:graphicFrame>
            <p:nvGraphicFramePr>
              <p:cNvPr id="17" name="3D Model 16" descr="Construction worker">
                <a:extLst>
                  <a:ext uri="{FF2B5EF4-FFF2-40B4-BE49-F238E27FC236}">
                    <a16:creationId xmlns:a16="http://schemas.microsoft.com/office/drawing/2014/main" id="{76BABFAF-A3A7-4C59-9A74-DA89197B175B}"/>
                  </a:ext>
                </a:extLst>
              </p:cNvPr>
              <p:cNvGraphicFramePr>
                <a:graphicFrameLocks noChangeAspect="1"/>
              </p:cNvGraphicFramePr>
              <p:nvPr>
                <p:extLst>
                  <p:ext uri="{D42A27DB-BD31-4B8C-83A1-F6EECF244321}">
                    <p14:modId xmlns:p14="http://schemas.microsoft.com/office/powerpoint/2010/main" val="625020063"/>
                  </p:ext>
                </p:extLst>
              </p:nvPr>
            </p:nvGraphicFramePr>
            <p:xfrm>
              <a:off x="6072982" y="2369306"/>
              <a:ext cx="1169390" cy="3222956"/>
            </p:xfrm>
            <a:graphic>
              <a:graphicData uri="http://schemas.microsoft.com/office/drawing/2017/model3d">
                <am3d:model3d r:embed="rId4">
                  <am3d:spPr>
                    <a:xfrm>
                      <a:off x="0" y="0"/>
                      <a:ext cx="1169390" cy="3222956"/>
                    </a:xfrm>
                    <a:prstGeom prst="rect">
                      <a:avLst/>
                    </a:prstGeom>
                  </am3d:spPr>
                  <am3d:camera>
                    <am3d:pos x="0" y="0" z="55618204"/>
                    <am3d:up dx="0" dy="36000000" dz="0"/>
                    <am3d:lookAt x="0" y="0" z="0"/>
                    <am3d:perspective fov="2700000"/>
                  </am3d:camera>
                  <am3d:trans>
                    <am3d:meterPerModelUnit n="602580" d="1000000"/>
                    <am3d:preTrans dx="-4627971" dy="-17790492" dz="-4463550"/>
                    <am3d:scale>
                      <am3d:sx n="1000000" d="1000000"/>
                      <am3d:sy n="1000000" d="1000000"/>
                      <am3d:sz n="1000000" d="1000000"/>
                    </am3d:scale>
                    <am3d:rot ax="8093602" ay="4316746" az="8180357"/>
                    <am3d:postTrans dx="0" dy="0" dz="0"/>
                  </am3d:trans>
                  <am3d:raster rName="Office3DRenderer" rVer="16.0.8326">
                    <am3d:blip r:embed="rId5"/>
                  </am3d:raster>
                  <am3d:objViewport viewportSz="33940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Construction worker">
                <a:extLst>
                  <a:ext uri="{FF2B5EF4-FFF2-40B4-BE49-F238E27FC236}">
                    <a16:creationId xmlns:a16="http://schemas.microsoft.com/office/drawing/2014/main" id="{76BABFAF-A3A7-4C59-9A74-DA89197B175B}"/>
                  </a:ext>
                </a:extLst>
              </p:cNvPr>
              <p:cNvPicPr>
                <a:picLocks noGrp="1" noRot="1" noChangeAspect="1" noMove="1" noResize="1" noEditPoints="1" noAdjustHandles="1" noChangeArrowheads="1" noChangeShapeType="1" noCrop="1"/>
              </p:cNvPicPr>
              <p:nvPr/>
            </p:nvPicPr>
            <p:blipFill>
              <a:blip r:embed="rId6"/>
              <a:stretch>
                <a:fillRect/>
              </a:stretch>
            </p:blipFill>
            <p:spPr>
              <a:xfrm>
                <a:off x="6072982" y="2369306"/>
                <a:ext cx="1169390" cy="3222956"/>
              </a:xfrm>
              <a:prstGeom prst="rect">
                <a:avLst/>
              </a:prstGeom>
            </p:spPr>
          </p:pic>
        </mc:Fallback>
      </mc:AlternateContent>
    </p:spTree>
    <p:extLst>
      <p:ext uri="{BB962C8B-B14F-4D97-AF65-F5344CB8AC3E}">
        <p14:creationId xmlns:p14="http://schemas.microsoft.com/office/powerpoint/2010/main" val="35896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40000" fill="hold"/>
                                        <p:tgtEl>
                                          <p:spTgt spid="17"/>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4" name="TextBox 33">
            <a:extLst>
              <a:ext uri="{FF2B5EF4-FFF2-40B4-BE49-F238E27FC236}">
                <a16:creationId xmlns:a16="http://schemas.microsoft.com/office/drawing/2014/main" id="{5DBBD0B5-3A18-41C7-9865-9499A97AC9ED}"/>
              </a:ext>
            </a:extLst>
          </p:cNvPr>
          <p:cNvSpPr txBox="1"/>
          <p:nvPr/>
        </p:nvSpPr>
        <p:spPr>
          <a:xfrm>
            <a:off x="500847" y="165008"/>
            <a:ext cx="3166555" cy="1077218"/>
          </a:xfrm>
          <a:prstGeom prst="rect">
            <a:avLst/>
          </a:prstGeom>
          <a:noFill/>
        </p:spPr>
        <p:txBody>
          <a:bodyPr wrap="square" rtlCol="0">
            <a:spAutoFit/>
          </a:bodyPr>
          <a:lstStyle/>
          <a:p>
            <a:r>
              <a:rPr lang="en-US" sz="3200" b="1" dirty="0"/>
              <a:t>Causes of the Brain Drain</a:t>
            </a:r>
            <a:endParaRPr lang="en-US" sz="3200" b="1" dirty="0">
              <a:effectLst>
                <a:outerShdw blurRad="63500" dist="50800" algn="ctr" rotWithShape="0">
                  <a:srgbClr val="000000">
                    <a:alpha val="43137"/>
                  </a:srgbClr>
                </a:outerShdw>
              </a:effectLst>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8415532" y="475444"/>
            <a:ext cx="3776468" cy="584775"/>
          </a:xfrm>
          <a:prstGeom prst="rect">
            <a:avLst/>
          </a:prstGeom>
          <a:noFill/>
        </p:spPr>
        <p:txBody>
          <a:bodyPr wrap="square" rtlCol="0">
            <a:spAutoFit/>
          </a:bodyPr>
          <a:lstStyle/>
          <a:p>
            <a:pPr algn="r"/>
            <a:r>
              <a:rPr lang="ar-SA" sz="3200" b="1" dirty="0">
                <a:cs typeface="+mj-cs"/>
              </a:rPr>
              <a:t>أسباب هجرة الأدمغة النيرة</a:t>
            </a:r>
            <a:endParaRPr lang="en-US" sz="3200" b="1" dirty="0">
              <a:cs typeface="+mj-cs"/>
            </a:endParaRPr>
          </a:p>
        </p:txBody>
      </p:sp>
      <p:sp>
        <p:nvSpPr>
          <p:cNvPr id="11" name="TextBox 10">
            <a:extLst>
              <a:ext uri="{FF2B5EF4-FFF2-40B4-BE49-F238E27FC236}">
                <a16:creationId xmlns:a16="http://schemas.microsoft.com/office/drawing/2014/main" id="{2BB5C277-CD02-40D5-ABFE-920B97335BC3}"/>
              </a:ext>
            </a:extLst>
          </p:cNvPr>
          <p:cNvSpPr txBox="1"/>
          <p:nvPr/>
        </p:nvSpPr>
        <p:spPr>
          <a:xfrm>
            <a:off x="-95888" y="1527646"/>
            <a:ext cx="5756403" cy="4832092"/>
          </a:xfrm>
          <a:prstGeom prst="rect">
            <a:avLst/>
          </a:prstGeom>
          <a:noFill/>
        </p:spPr>
        <p:txBody>
          <a:bodyPr wrap="square">
            <a:spAutoFit/>
          </a:bodyPr>
          <a:lstStyle/>
          <a:p>
            <a:pPr marL="457200" indent="-457200">
              <a:buFont typeface="Arial" panose="020B0604020202020204" pitchFamily="34" charset="0"/>
              <a:buChar char="•"/>
            </a:pPr>
            <a:r>
              <a:rPr lang="en-US" sz="2800" dirty="0">
                <a:solidFill>
                  <a:schemeClr val="bg1"/>
                </a:solidFill>
              </a:rPr>
              <a:t>War, prosecutions, lack of safety</a:t>
            </a:r>
          </a:p>
          <a:p>
            <a:pPr marL="457200" indent="-457200">
              <a:buFont typeface="Arial" panose="020B0604020202020204" pitchFamily="34" charset="0"/>
              <a:buChar char="•"/>
            </a:pPr>
            <a:r>
              <a:rPr lang="en-US" sz="2800" dirty="0">
                <a:solidFill>
                  <a:schemeClr val="bg1"/>
                </a:solidFill>
              </a:rPr>
              <a:t>Lack of employment opportunities</a:t>
            </a:r>
          </a:p>
          <a:p>
            <a:pPr marL="457200" indent="-457200">
              <a:buFont typeface="Arial" panose="020B0604020202020204" pitchFamily="34" charset="0"/>
              <a:buChar char="•"/>
            </a:pPr>
            <a:r>
              <a:rPr lang="en-US" sz="2800" dirty="0">
                <a:solidFill>
                  <a:schemeClr val="bg1"/>
                </a:solidFill>
              </a:rPr>
              <a:t>Most people decide to work on public sector</a:t>
            </a:r>
          </a:p>
          <a:p>
            <a:pPr marL="457200" indent="-457200">
              <a:buFont typeface="Arial" panose="020B0604020202020204" pitchFamily="34" charset="0"/>
              <a:buChar char="•"/>
            </a:pPr>
            <a:r>
              <a:rPr lang="en-US" sz="2800" dirty="0">
                <a:solidFill>
                  <a:schemeClr val="bg1"/>
                </a:solidFill>
              </a:rPr>
              <a:t>Lack of integration between public and private sector; lack of investments in private sector</a:t>
            </a:r>
          </a:p>
          <a:p>
            <a:pPr marL="457200" indent="-457200">
              <a:buFont typeface="Arial" panose="020B0604020202020204" pitchFamily="34" charset="0"/>
              <a:buChar char="•"/>
            </a:pPr>
            <a:r>
              <a:rPr lang="en-US" sz="2800" dirty="0">
                <a:solidFill>
                  <a:schemeClr val="bg1"/>
                </a:solidFill>
              </a:rPr>
              <a:t>People choose a "better life" or "better education system" in other countries</a:t>
            </a:r>
          </a:p>
          <a:p>
            <a:pPr marL="457200" indent="-457200">
              <a:buFont typeface="Arial" panose="020B0604020202020204" pitchFamily="34" charset="0"/>
              <a:buChar char="•"/>
            </a:pPr>
            <a:r>
              <a:rPr lang="en-US" sz="2800" dirty="0">
                <a:solidFill>
                  <a:schemeClr val="bg1"/>
                </a:solidFill>
              </a:rPr>
              <a:t>Corruption in public administration</a:t>
            </a:r>
          </a:p>
        </p:txBody>
      </p:sp>
      <p:pic>
        <p:nvPicPr>
          <p:cNvPr id="8194" name="Picture 2" descr="العقول المهاجرة في تقارير برامج الامم المتحدة والجامعة العربية">
            <a:extLst>
              <a:ext uri="{FF2B5EF4-FFF2-40B4-BE49-F238E27FC236}">
                <a16:creationId xmlns:a16="http://schemas.microsoft.com/office/drawing/2014/main" id="{1D87C637-BF38-413F-89E4-4FBF1AD4592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02912" y="-220895"/>
            <a:ext cx="1950087" cy="1463121"/>
          </a:xfrm>
          <a:prstGeom prst="ellipse">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4D582D8-8A82-47FD-9681-51978DCFF4A0}"/>
              </a:ext>
            </a:extLst>
          </p:cNvPr>
          <p:cNvSpPr/>
          <p:nvPr/>
        </p:nvSpPr>
        <p:spPr>
          <a:xfrm>
            <a:off x="5547661" y="1120954"/>
            <a:ext cx="1438282" cy="57370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Doctor female with solid fill">
            <a:extLst>
              <a:ext uri="{FF2B5EF4-FFF2-40B4-BE49-F238E27FC236}">
                <a16:creationId xmlns:a16="http://schemas.microsoft.com/office/drawing/2014/main" id="{06B07C04-F120-448C-9A77-58F68E59CC8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246027" y="1512821"/>
            <a:ext cx="851097" cy="851097"/>
          </a:xfrm>
          <a:prstGeom prst="rect">
            <a:avLst/>
          </a:prstGeom>
        </p:spPr>
      </p:pic>
      <p:pic>
        <p:nvPicPr>
          <p:cNvPr id="19" name="Graphic 18" descr="Doctor male with solid fill">
            <a:extLst>
              <a:ext uri="{FF2B5EF4-FFF2-40B4-BE49-F238E27FC236}">
                <a16:creationId xmlns:a16="http://schemas.microsoft.com/office/drawing/2014/main" id="{0372F7B3-F878-4599-8A58-094C627444E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533219" y="1496706"/>
            <a:ext cx="867212" cy="867212"/>
          </a:xfrm>
          <a:prstGeom prst="rect">
            <a:avLst/>
          </a:prstGeom>
        </p:spPr>
      </p:pic>
      <p:sp>
        <p:nvSpPr>
          <p:cNvPr id="20" name="TextBox 19">
            <a:extLst>
              <a:ext uri="{FF2B5EF4-FFF2-40B4-BE49-F238E27FC236}">
                <a16:creationId xmlns:a16="http://schemas.microsoft.com/office/drawing/2014/main" id="{9B61FC0D-922A-484B-99B0-065ABDEE5288}"/>
              </a:ext>
            </a:extLst>
          </p:cNvPr>
          <p:cNvSpPr txBox="1"/>
          <p:nvPr/>
        </p:nvSpPr>
        <p:spPr>
          <a:xfrm>
            <a:off x="5596810" y="2495487"/>
            <a:ext cx="1389133" cy="3847207"/>
          </a:xfrm>
          <a:prstGeom prst="rect">
            <a:avLst/>
          </a:prstGeom>
          <a:noFill/>
        </p:spPr>
        <p:txBody>
          <a:bodyPr wrap="square">
            <a:spAutoFit/>
          </a:bodyPr>
          <a:lstStyle/>
          <a:p>
            <a:r>
              <a:rPr lang="en-US" sz="1600" b="1" dirty="0">
                <a:solidFill>
                  <a:srgbClr val="FF0000"/>
                </a:solidFill>
              </a:rPr>
              <a:t>e.g., between 2003 and 2014, about 10,000 doctors had left Iraq</a:t>
            </a:r>
          </a:p>
          <a:p>
            <a:endParaRPr lang="en-US" sz="1600" b="1" dirty="0">
              <a:solidFill>
                <a:srgbClr val="FF0000"/>
              </a:solidFill>
            </a:endParaRPr>
          </a:p>
          <a:p>
            <a:pPr algn="r"/>
            <a:r>
              <a:rPr lang="ar-SA" sz="1600" b="1" dirty="0">
                <a:solidFill>
                  <a:srgbClr val="FF0000"/>
                </a:solidFill>
              </a:rPr>
              <a:t>على سبيل المثال ، بين عامي 2003 و 2014 ، غادر حوالي 10000 طبيب العراق</a:t>
            </a:r>
            <a:endParaRPr lang="en-US" sz="1600" b="1" dirty="0">
              <a:solidFill>
                <a:srgbClr val="FF0000"/>
              </a:solidFill>
            </a:endParaRPr>
          </a:p>
          <a:p>
            <a:pPr algn="r"/>
            <a:endParaRPr lang="en-US" sz="1200" b="1" dirty="0">
              <a:solidFill>
                <a:schemeClr val="bg1"/>
              </a:solidFill>
            </a:endParaRPr>
          </a:p>
          <a:p>
            <a:pPr algn="r"/>
            <a:r>
              <a:rPr lang="en-US" sz="1200" i="1" dirty="0">
                <a:solidFill>
                  <a:schemeClr val="bg1"/>
                </a:solidFill>
              </a:rPr>
              <a:t>https://www.alaraby.co.uk</a:t>
            </a:r>
          </a:p>
          <a:p>
            <a:pPr algn="r"/>
            <a:endParaRPr lang="en-US" sz="1600" b="1" dirty="0">
              <a:solidFill>
                <a:srgbClr val="FF0000"/>
              </a:solidFill>
            </a:endParaRPr>
          </a:p>
        </p:txBody>
      </p:sp>
      <p:sp>
        <p:nvSpPr>
          <p:cNvPr id="22" name="TextBox 21">
            <a:extLst>
              <a:ext uri="{FF2B5EF4-FFF2-40B4-BE49-F238E27FC236}">
                <a16:creationId xmlns:a16="http://schemas.microsoft.com/office/drawing/2014/main" id="{74FF7FB2-1603-4F56-9322-ED07E60FF25A}"/>
              </a:ext>
            </a:extLst>
          </p:cNvPr>
          <p:cNvSpPr txBox="1"/>
          <p:nvPr/>
        </p:nvSpPr>
        <p:spPr>
          <a:xfrm>
            <a:off x="7451057" y="1376946"/>
            <a:ext cx="4569995" cy="5018682"/>
          </a:xfrm>
          <a:prstGeom prst="rect">
            <a:avLst/>
          </a:prstGeom>
          <a:noFill/>
        </p:spPr>
        <p:txBody>
          <a:bodyPr wrap="square">
            <a:spAutoFit/>
          </a:bodyPr>
          <a:lstStyle/>
          <a:p>
            <a:pPr algn="r">
              <a:lnSpc>
                <a:spcPct val="150000"/>
              </a:lnSpc>
            </a:pPr>
            <a:r>
              <a:rPr lang="ar-SA" sz="2400" dirty="0">
                <a:solidFill>
                  <a:schemeClr val="bg1"/>
                </a:solidFill>
              </a:rPr>
              <a:t>- الحرب والملاحقات وانعدام الأمن</a:t>
            </a:r>
          </a:p>
          <a:p>
            <a:pPr algn="r">
              <a:lnSpc>
                <a:spcPct val="150000"/>
              </a:lnSpc>
            </a:pPr>
            <a:r>
              <a:rPr lang="ar-SA" sz="2400" dirty="0">
                <a:solidFill>
                  <a:schemeClr val="bg1"/>
                </a:solidFill>
              </a:rPr>
              <a:t>- قلة فرص العمل</a:t>
            </a:r>
          </a:p>
          <a:p>
            <a:pPr algn="r">
              <a:lnSpc>
                <a:spcPct val="150000"/>
              </a:lnSpc>
            </a:pPr>
            <a:r>
              <a:rPr lang="ar-SA" sz="2400" dirty="0">
                <a:solidFill>
                  <a:schemeClr val="bg1"/>
                </a:solidFill>
              </a:rPr>
              <a:t>- يقرر معظم الناس العمل في القطاع العام</a:t>
            </a:r>
          </a:p>
          <a:p>
            <a:pPr algn="r">
              <a:lnSpc>
                <a:spcPct val="150000"/>
              </a:lnSpc>
            </a:pPr>
            <a:r>
              <a:rPr lang="ar-SA" sz="2400" dirty="0">
                <a:solidFill>
                  <a:schemeClr val="bg1"/>
                </a:solidFill>
              </a:rPr>
              <a:t>- عدم وجود تكامل بين القطاعين العام والخاص. نقص الاستثمارات في</a:t>
            </a:r>
          </a:p>
          <a:p>
            <a:pPr algn="r">
              <a:lnSpc>
                <a:spcPct val="150000"/>
              </a:lnSpc>
            </a:pPr>
            <a:r>
              <a:rPr lang="ar-SA" sz="2400" dirty="0">
                <a:solidFill>
                  <a:schemeClr val="bg1"/>
                </a:solidFill>
              </a:rPr>
              <a:t>القطاع الخاص</a:t>
            </a:r>
          </a:p>
          <a:p>
            <a:pPr algn="r">
              <a:lnSpc>
                <a:spcPct val="150000"/>
              </a:lnSpc>
            </a:pPr>
            <a:r>
              <a:rPr lang="ar-SA" sz="2400" dirty="0">
                <a:solidFill>
                  <a:schemeClr val="bg1"/>
                </a:solidFill>
              </a:rPr>
              <a:t>- يختار الناس "حياة أفضل" أو "نظام تعليم أفضل" في بلدان أخرى</a:t>
            </a:r>
          </a:p>
          <a:p>
            <a:pPr algn="r">
              <a:lnSpc>
                <a:spcPct val="150000"/>
              </a:lnSpc>
            </a:pPr>
            <a:r>
              <a:rPr lang="ar-SA" sz="2400" dirty="0">
                <a:solidFill>
                  <a:schemeClr val="bg1"/>
                </a:solidFill>
              </a:rPr>
              <a:t>- الفساد في الإدارة العامة</a:t>
            </a:r>
            <a:endParaRPr lang="en-US" sz="2400" dirty="0">
              <a:solidFill>
                <a:schemeClr val="bg1"/>
              </a:solidFill>
            </a:endParaRPr>
          </a:p>
        </p:txBody>
      </p:sp>
    </p:spTree>
    <p:extLst>
      <p:ext uri="{BB962C8B-B14F-4D97-AF65-F5344CB8AC3E}">
        <p14:creationId xmlns:p14="http://schemas.microsoft.com/office/powerpoint/2010/main" val="26639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2" name="Rectangle 31">
            <a:extLst>
              <a:ext uri="{FF2B5EF4-FFF2-40B4-BE49-F238E27FC236}">
                <a16:creationId xmlns:a16="http://schemas.microsoft.com/office/drawing/2014/main" id="{1D7998D5-357E-4EBB-A740-1B9B456DAD80}"/>
              </a:ext>
            </a:extLst>
          </p:cNvPr>
          <p:cNvSpPr/>
          <p:nvPr/>
        </p:nvSpPr>
        <p:spPr>
          <a:xfrm>
            <a:off x="-7089" y="6625854"/>
            <a:ext cx="6541239" cy="2579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a:cs typeface="+mj-cs"/>
              </a:rPr>
              <a:t>https://architizer.com/blog/inspiration/collections/zaha-hadid-architects-new-projects/amp/</a:t>
            </a:r>
            <a:endParaRPr lang="en-US" sz="1000" i="1" dirty="0">
              <a:cs typeface="+mj-cs"/>
            </a:endParaRPr>
          </a:p>
        </p:txBody>
      </p:sp>
      <p:sp>
        <p:nvSpPr>
          <p:cNvPr id="34" name="TextBox 33">
            <a:extLst>
              <a:ext uri="{FF2B5EF4-FFF2-40B4-BE49-F238E27FC236}">
                <a16:creationId xmlns:a16="http://schemas.microsoft.com/office/drawing/2014/main" id="{5DBBD0B5-3A18-41C7-9865-9499A97AC9ED}"/>
              </a:ext>
            </a:extLst>
          </p:cNvPr>
          <p:cNvSpPr txBox="1"/>
          <p:nvPr/>
        </p:nvSpPr>
        <p:spPr>
          <a:xfrm>
            <a:off x="211057" y="420462"/>
            <a:ext cx="3658181" cy="646331"/>
          </a:xfrm>
          <a:prstGeom prst="rect">
            <a:avLst/>
          </a:prstGeom>
          <a:noFill/>
        </p:spPr>
        <p:txBody>
          <a:bodyPr wrap="square" rtlCol="0">
            <a:spAutoFit/>
          </a:bodyPr>
          <a:lstStyle/>
          <a:p>
            <a:r>
              <a:rPr lang="en-US" sz="3600" b="1" dirty="0"/>
              <a:t>Zaha Hadid</a:t>
            </a:r>
            <a:endParaRPr lang="en-US" b="1" dirty="0">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8459612" y="385259"/>
            <a:ext cx="3026428" cy="769441"/>
          </a:xfrm>
          <a:prstGeom prst="rect">
            <a:avLst/>
          </a:prstGeom>
          <a:noFill/>
        </p:spPr>
        <p:txBody>
          <a:bodyPr wrap="square" rtlCol="0">
            <a:spAutoFit/>
          </a:bodyPr>
          <a:lstStyle/>
          <a:p>
            <a:pPr algn="r"/>
            <a:r>
              <a:rPr lang="ar-SA" sz="4400" b="1" dirty="0"/>
              <a:t>زها حديد</a:t>
            </a:r>
            <a:endParaRPr lang="en-US" sz="4400" b="1" dirty="0">
              <a:cs typeface="+mj-cs"/>
            </a:endParaRPr>
          </a:p>
        </p:txBody>
      </p:sp>
      <p:sp>
        <p:nvSpPr>
          <p:cNvPr id="67" name="TextBox 66">
            <a:extLst>
              <a:ext uri="{FF2B5EF4-FFF2-40B4-BE49-F238E27FC236}">
                <a16:creationId xmlns:a16="http://schemas.microsoft.com/office/drawing/2014/main" id="{9ACE9136-2A3F-4AF5-AD72-3E0EF4ABD54E}"/>
              </a:ext>
            </a:extLst>
          </p:cNvPr>
          <p:cNvSpPr txBox="1"/>
          <p:nvPr/>
        </p:nvSpPr>
        <p:spPr>
          <a:xfrm>
            <a:off x="8948" y="1343792"/>
            <a:ext cx="4335392" cy="3539430"/>
          </a:xfrm>
          <a:prstGeom prst="rect">
            <a:avLst/>
          </a:prstGeom>
          <a:noFill/>
        </p:spPr>
        <p:txBody>
          <a:bodyPr wrap="square">
            <a:spAutoFit/>
          </a:bodyPr>
          <a:lstStyle/>
          <a:p>
            <a:r>
              <a:rPr lang="en-US" sz="2800" dirty="0">
                <a:solidFill>
                  <a:schemeClr val="bg1"/>
                </a:solidFill>
              </a:rPr>
              <a:t>Zaha Hadid, the Iraqi-British architect, winner of the Pritzker Prize in 2004, which is the most prestigious engineering award, and her work in various countries of the world except for her mother country!</a:t>
            </a:r>
          </a:p>
        </p:txBody>
      </p:sp>
      <p:sp>
        <p:nvSpPr>
          <p:cNvPr id="71" name="TextBox 70">
            <a:extLst>
              <a:ext uri="{FF2B5EF4-FFF2-40B4-BE49-F238E27FC236}">
                <a16:creationId xmlns:a16="http://schemas.microsoft.com/office/drawing/2014/main" id="{4103BA33-B714-4287-BC04-4FBEB5D5D553}"/>
              </a:ext>
            </a:extLst>
          </p:cNvPr>
          <p:cNvSpPr txBox="1"/>
          <p:nvPr/>
        </p:nvSpPr>
        <p:spPr>
          <a:xfrm>
            <a:off x="7587237" y="1254694"/>
            <a:ext cx="4595812" cy="3046988"/>
          </a:xfrm>
          <a:prstGeom prst="rect">
            <a:avLst/>
          </a:prstGeom>
          <a:noFill/>
        </p:spPr>
        <p:txBody>
          <a:bodyPr wrap="square">
            <a:spAutoFit/>
          </a:bodyPr>
          <a:lstStyle/>
          <a:p>
            <a:pPr algn="r"/>
            <a:r>
              <a:rPr lang="ar-SA" sz="3200" dirty="0">
                <a:solidFill>
                  <a:schemeClr val="bg1"/>
                </a:solidFill>
              </a:rPr>
              <a:t>زها حديد مهندسة المعمارية العراقية – البريطانية الحائزة على جائزة بريتزكر عام 2004 وهي ارقى جوائز الهندسة، واعمالها في مختلف دول العالم باستثناء بلدها الام!</a:t>
            </a:r>
            <a:endParaRPr lang="en-US" sz="3200" dirty="0">
              <a:solidFill>
                <a:schemeClr val="bg1"/>
              </a:solidFill>
            </a:endParaRPr>
          </a:p>
        </p:txBody>
      </p:sp>
      <p:pic>
        <p:nvPicPr>
          <p:cNvPr id="6146" name="Picture 2">
            <a:extLst>
              <a:ext uri="{FF2B5EF4-FFF2-40B4-BE49-F238E27FC236}">
                <a16:creationId xmlns:a16="http://schemas.microsoft.com/office/drawing/2014/main" id="{4B84EC30-6AFC-41D6-A57E-303F92EBD16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43534" y="4414178"/>
            <a:ext cx="5339515" cy="2378255"/>
          </a:xfrm>
          <a:prstGeom prst="ellipse">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7876DA1C-40AE-4CDB-97AB-A13A51801777}"/>
              </a:ext>
            </a:extLst>
          </p:cNvPr>
          <p:cNvSpPr txBox="1"/>
          <p:nvPr/>
        </p:nvSpPr>
        <p:spPr>
          <a:xfrm>
            <a:off x="6986785" y="5586862"/>
            <a:ext cx="5339515" cy="369332"/>
          </a:xfrm>
          <a:prstGeom prst="rect">
            <a:avLst/>
          </a:prstGeom>
          <a:noFill/>
        </p:spPr>
        <p:txBody>
          <a:bodyPr wrap="square">
            <a:spAutoFit/>
          </a:bodyPr>
          <a:lstStyle/>
          <a:p>
            <a:r>
              <a:rPr lang="en-US" b="0" i="0" dirty="0">
                <a:effectLst/>
                <a:latin typeface="Libre Franklin"/>
              </a:rPr>
              <a:t>Al </a:t>
            </a:r>
            <a:r>
              <a:rPr lang="en-US" b="0" i="0" dirty="0" err="1">
                <a:effectLst/>
                <a:latin typeface="Libre Franklin"/>
              </a:rPr>
              <a:t>Wakrah</a:t>
            </a:r>
            <a:r>
              <a:rPr lang="en-US" b="0" i="0" dirty="0">
                <a:effectLst/>
                <a:latin typeface="Libre Franklin"/>
              </a:rPr>
              <a:t> Stadium for the FIFA World Cup of 202</a:t>
            </a:r>
            <a:r>
              <a:rPr lang="ar-SA" b="0" i="0" dirty="0">
                <a:effectLst/>
                <a:latin typeface="Libre Franklin"/>
              </a:rPr>
              <a:t>2</a:t>
            </a:r>
            <a:endParaRPr lang="en-US" dirty="0"/>
          </a:p>
        </p:txBody>
      </p:sp>
      <p:pic>
        <p:nvPicPr>
          <p:cNvPr id="6148" name="Picture 4" descr="Zaha Hadid Architects">
            <a:extLst>
              <a:ext uri="{FF2B5EF4-FFF2-40B4-BE49-F238E27FC236}">
                <a16:creationId xmlns:a16="http://schemas.microsoft.com/office/drawing/2014/main" id="{F1D0B521-F897-4618-8FE8-6FBFA009AC1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033851" y="3299645"/>
            <a:ext cx="4007591" cy="1654355"/>
          </a:xfrm>
          <a:prstGeom prst="ellipse">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F37574FD-47BC-4067-8FC3-04EDD27C9277}"/>
              </a:ext>
            </a:extLst>
          </p:cNvPr>
          <p:cNvSpPr txBox="1"/>
          <p:nvPr/>
        </p:nvSpPr>
        <p:spPr>
          <a:xfrm>
            <a:off x="4862226" y="3429000"/>
            <a:ext cx="2467548" cy="369332"/>
          </a:xfrm>
          <a:prstGeom prst="rect">
            <a:avLst/>
          </a:prstGeom>
          <a:noFill/>
        </p:spPr>
        <p:txBody>
          <a:bodyPr wrap="square">
            <a:spAutoFit/>
          </a:bodyPr>
          <a:lstStyle/>
          <a:p>
            <a:r>
              <a:rPr lang="en-US" b="0" i="0" dirty="0">
                <a:effectLst/>
                <a:latin typeface="Tex Gyre Heros"/>
              </a:rPr>
              <a:t>Riyadh, Saudi Arabia</a:t>
            </a:r>
            <a:endParaRPr lang="en-US" dirty="0"/>
          </a:p>
        </p:txBody>
      </p:sp>
      <p:pic>
        <p:nvPicPr>
          <p:cNvPr id="6150" name="Picture 6">
            <a:extLst>
              <a:ext uri="{FF2B5EF4-FFF2-40B4-BE49-F238E27FC236}">
                <a16:creationId xmlns:a16="http://schemas.microsoft.com/office/drawing/2014/main" id="{268234D2-4D69-4CAE-A02A-50E8EFF5A92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344340" y="5083355"/>
            <a:ext cx="2423826" cy="1634442"/>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B61A298A-3715-4AF1-8742-09E948085040}"/>
              </a:ext>
            </a:extLst>
          </p:cNvPr>
          <p:cNvSpPr txBox="1"/>
          <p:nvPr/>
        </p:nvSpPr>
        <p:spPr>
          <a:xfrm>
            <a:off x="4275329" y="5091724"/>
            <a:ext cx="2258821" cy="369332"/>
          </a:xfrm>
          <a:prstGeom prst="rect">
            <a:avLst/>
          </a:prstGeom>
          <a:noFill/>
        </p:spPr>
        <p:txBody>
          <a:bodyPr wrap="square">
            <a:spAutoFit/>
          </a:bodyPr>
          <a:lstStyle/>
          <a:p>
            <a:r>
              <a:rPr lang="en-US" b="0" i="0" dirty="0">
                <a:effectLst/>
                <a:latin typeface="Tex Gyre Heros"/>
              </a:rPr>
              <a:t>Hamburg, Germany</a:t>
            </a:r>
            <a:endParaRPr lang="en-US" dirty="0"/>
          </a:p>
        </p:txBody>
      </p:sp>
      <p:pic>
        <p:nvPicPr>
          <p:cNvPr id="6152" name="Picture 8">
            <a:extLst>
              <a:ext uri="{FF2B5EF4-FFF2-40B4-BE49-F238E27FC236}">
                <a16:creationId xmlns:a16="http://schemas.microsoft.com/office/drawing/2014/main" id="{CA4DC630-3049-4A19-9FCA-B4740F2789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76850" y="1220447"/>
            <a:ext cx="1613702" cy="201712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5494640F-5A87-4BB0-941C-1A373065A4D3}"/>
              </a:ext>
            </a:extLst>
          </p:cNvPr>
          <p:cNvSpPr txBox="1"/>
          <p:nvPr/>
        </p:nvSpPr>
        <p:spPr>
          <a:xfrm>
            <a:off x="5304280" y="1154700"/>
            <a:ext cx="1613127" cy="923330"/>
          </a:xfrm>
          <a:prstGeom prst="rect">
            <a:avLst/>
          </a:prstGeom>
          <a:noFill/>
        </p:spPr>
        <p:txBody>
          <a:bodyPr wrap="square">
            <a:spAutoFit/>
          </a:bodyPr>
          <a:lstStyle/>
          <a:p>
            <a:r>
              <a:rPr lang="en-US" b="1" i="0" strike="noStrike" dirty="0">
                <a:effectLst/>
                <a:latin typeface="Tex Gyre Heros"/>
                <a:hlinkClick r:id="rId6">
                  <a:extLst>
                    <a:ext uri="{A12FA001-AC4F-418D-AE19-62706E023703}">
                      <ahyp:hlinkClr xmlns:ahyp="http://schemas.microsoft.com/office/drawing/2018/hyperlinkcolor" xmlns="" val="tx"/>
                    </a:ext>
                  </a:extLst>
                </a:hlinkClick>
              </a:rPr>
              <a:t>Generali Tower</a:t>
            </a:r>
            <a:r>
              <a:rPr lang="en-US" b="0" i="0" dirty="0">
                <a:effectLst/>
                <a:latin typeface="Tex Gyre Heros"/>
              </a:rPr>
              <a:t>, Milan, Italy</a:t>
            </a:r>
            <a:endParaRPr lang="en-US" dirty="0"/>
          </a:p>
        </p:txBody>
      </p:sp>
      <p:pic>
        <p:nvPicPr>
          <p:cNvPr id="6154" name="Picture 10" descr="Zaha Hadid Architects">
            <a:extLst>
              <a:ext uri="{FF2B5EF4-FFF2-40B4-BE49-F238E27FC236}">
                <a16:creationId xmlns:a16="http://schemas.microsoft.com/office/drawing/2014/main" id="{F5B59BAD-218E-4A41-BEBB-07E8CC26D54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0954" y="4840939"/>
            <a:ext cx="3221536" cy="174101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E9E01034-DF02-4A13-9834-ED9245ED9909}"/>
              </a:ext>
            </a:extLst>
          </p:cNvPr>
          <p:cNvSpPr txBox="1"/>
          <p:nvPr/>
        </p:nvSpPr>
        <p:spPr>
          <a:xfrm>
            <a:off x="828638" y="4768558"/>
            <a:ext cx="3221536" cy="646331"/>
          </a:xfrm>
          <a:prstGeom prst="rect">
            <a:avLst/>
          </a:prstGeom>
          <a:noFill/>
        </p:spPr>
        <p:txBody>
          <a:bodyPr wrap="square">
            <a:spAutoFit/>
          </a:bodyPr>
          <a:lstStyle/>
          <a:p>
            <a:r>
              <a:rPr lang="fr-FR" b="1" i="0" u="none" strike="noStrike" dirty="0">
                <a:effectLst/>
                <a:latin typeface="Tex Gyre Heros"/>
                <a:hlinkClick r:id="rId8">
                  <a:extLst>
                    <a:ext uri="{A12FA001-AC4F-418D-AE19-62706E023703}">
                      <ahyp:hlinkClr xmlns:ahyp="http://schemas.microsoft.com/office/drawing/2018/hyperlinkcolor" xmlns="" val="tx"/>
                    </a:ext>
                  </a:extLst>
                </a:hlinkClick>
              </a:rPr>
              <a:t>International Culture &amp; Arts Centre</a:t>
            </a:r>
            <a:r>
              <a:rPr lang="fr-FR" b="0" i="0" dirty="0">
                <a:effectLst/>
                <a:latin typeface="Tex Gyre Heros"/>
              </a:rPr>
              <a:t>, Changsha, China</a:t>
            </a:r>
            <a:endParaRPr lang="en-US" dirty="0"/>
          </a:p>
        </p:txBody>
      </p:sp>
      <p:pic>
        <p:nvPicPr>
          <p:cNvPr id="6156" name="Picture 12" descr="ZAHA HADID">
            <a:extLst>
              <a:ext uri="{FF2B5EF4-FFF2-40B4-BE49-F238E27FC236}">
                <a16:creationId xmlns:a16="http://schemas.microsoft.com/office/drawing/2014/main" id="{0D849856-3971-4D15-A23F-A437E2B2D72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049301" y="-63444"/>
            <a:ext cx="2111156" cy="118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6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156"/>
                                        </p:tgtEl>
                                        <p:attrNameLst>
                                          <p:attrName>style.visibility</p:attrName>
                                        </p:attrNameLst>
                                      </p:cBhvr>
                                      <p:to>
                                        <p:strVal val="visible"/>
                                      </p:to>
                                    </p:set>
                                    <p:animEffect transition="in" filter="wheel(1)">
                                      <p:cBhvr>
                                        <p:cTn id="7" dur="2000"/>
                                        <p:tgtEl>
                                          <p:spTgt spid="6156"/>
                                        </p:tgtEl>
                                      </p:cBhvr>
                                    </p:animEffect>
                                  </p:childTnLst>
                                </p:cTn>
                              </p:par>
                              <p:par>
                                <p:cTn id="8" presetID="21" presetClass="entr" presetSubtype="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wheel(1)">
                                      <p:cBhvr>
                                        <p:cTn id="10" dur="2000"/>
                                        <p:tgtEl>
                                          <p:spTgt spid="6152"/>
                                        </p:tgtEl>
                                      </p:cBhvr>
                                    </p:animEffect>
                                  </p:childTnLst>
                                </p:cTn>
                              </p:par>
                              <p:par>
                                <p:cTn id="11" presetID="21" presetClass="entr" presetSubtype="1"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heel(1)">
                                      <p:cBhvr>
                                        <p:cTn id="13" dur="2000"/>
                                        <p:tgtEl>
                                          <p:spTgt spid="614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heel(1)">
                                      <p:cBhvr>
                                        <p:cTn id="16" dur="2000"/>
                                        <p:tgtEl>
                                          <p:spTgt spid="7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heel(1)">
                                      <p:cBhvr>
                                        <p:cTn id="19" dur="2000"/>
                                        <p:tgtEl>
                                          <p:spTgt spid="8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heel(1)">
                                      <p:cBhvr>
                                        <p:cTn id="22" dur="2000"/>
                                        <p:tgtEl>
                                          <p:spTgt spid="74"/>
                                        </p:tgtEl>
                                      </p:cBhvr>
                                    </p:animEffect>
                                  </p:childTnLst>
                                </p:cTn>
                              </p:par>
                              <p:par>
                                <p:cTn id="23" presetID="21" presetClass="entr" presetSubtype="1"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wheel(1)">
                                      <p:cBhvr>
                                        <p:cTn id="25" dur="2000"/>
                                        <p:tgtEl>
                                          <p:spTgt spid="6146"/>
                                        </p:tgtEl>
                                      </p:cBhvr>
                                    </p:animEffect>
                                  </p:childTnLst>
                                </p:cTn>
                              </p:par>
                              <p:par>
                                <p:cTn id="26" presetID="21" presetClass="entr" presetSubtype="1" fill="hold" nodeType="withEffect">
                                  <p:stCondLst>
                                    <p:cond delay="0"/>
                                  </p:stCondLst>
                                  <p:childTnLst>
                                    <p:set>
                                      <p:cBhvr>
                                        <p:cTn id="27" dur="1" fill="hold">
                                          <p:stCondLst>
                                            <p:cond delay="0"/>
                                          </p:stCondLst>
                                        </p:cTn>
                                        <p:tgtEl>
                                          <p:spTgt spid="6150"/>
                                        </p:tgtEl>
                                        <p:attrNameLst>
                                          <p:attrName>style.visibility</p:attrName>
                                        </p:attrNameLst>
                                      </p:cBhvr>
                                      <p:to>
                                        <p:strVal val="visible"/>
                                      </p:to>
                                    </p:set>
                                    <p:animEffect transition="in" filter="wheel(1)">
                                      <p:cBhvr>
                                        <p:cTn id="28" dur="2000"/>
                                        <p:tgtEl>
                                          <p:spTgt spid="6150"/>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heel(1)">
                                      <p:cBhvr>
                                        <p:cTn id="31" dur="2000"/>
                                        <p:tgtEl>
                                          <p:spTgt spid="80"/>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heel(1)">
                                      <p:cBhvr>
                                        <p:cTn id="34" dur="2000"/>
                                        <p:tgtEl>
                                          <p:spTgt spid="86"/>
                                        </p:tgtEl>
                                      </p:cBhvr>
                                    </p:animEffect>
                                  </p:childTnLst>
                                </p:cTn>
                              </p:par>
                              <p:par>
                                <p:cTn id="35" presetID="21" presetClass="entr" presetSubtype="1" fill="hold" nodeType="withEffect">
                                  <p:stCondLst>
                                    <p:cond delay="0"/>
                                  </p:stCondLst>
                                  <p:childTnLst>
                                    <p:set>
                                      <p:cBhvr>
                                        <p:cTn id="36" dur="1" fill="hold">
                                          <p:stCondLst>
                                            <p:cond delay="0"/>
                                          </p:stCondLst>
                                        </p:cTn>
                                        <p:tgtEl>
                                          <p:spTgt spid="6154"/>
                                        </p:tgtEl>
                                        <p:attrNameLst>
                                          <p:attrName>style.visibility</p:attrName>
                                        </p:attrNameLst>
                                      </p:cBhvr>
                                      <p:to>
                                        <p:strVal val="visible"/>
                                      </p:to>
                                    </p:set>
                                    <p:animEffect transition="in" filter="wheel(1)">
                                      <p:cBhvr>
                                        <p:cTn id="37" dur="2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7" grpId="0"/>
      <p:bldP spid="80" grpId="0"/>
      <p:bldP spid="83"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2" name="Rectangle 31">
            <a:extLst>
              <a:ext uri="{FF2B5EF4-FFF2-40B4-BE49-F238E27FC236}">
                <a16:creationId xmlns:a16="http://schemas.microsoft.com/office/drawing/2014/main" id="{1D7998D5-357E-4EBB-A740-1B9B456DAD80}"/>
              </a:ext>
            </a:extLst>
          </p:cNvPr>
          <p:cNvSpPr/>
          <p:nvPr/>
        </p:nvSpPr>
        <p:spPr>
          <a:xfrm>
            <a:off x="-7089" y="6625854"/>
            <a:ext cx="3876327" cy="2381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a:cs typeface="+mj-cs"/>
              </a:rPr>
              <a:t>https://ar.m.wikipedia.org/wiki/</a:t>
            </a:r>
            <a:r>
              <a:rPr lang="ar-SA" sz="1000" i="1" dirty="0">
                <a:cs typeface="+mj-cs"/>
              </a:rPr>
              <a:t>فاروق_قاسم</a:t>
            </a:r>
            <a:endParaRPr lang="en-US" sz="1000" i="1" dirty="0">
              <a:cs typeface="+mj-cs"/>
            </a:endParaRPr>
          </a:p>
        </p:txBody>
      </p:sp>
      <p:sp>
        <p:nvSpPr>
          <p:cNvPr id="34" name="TextBox 33">
            <a:extLst>
              <a:ext uri="{FF2B5EF4-FFF2-40B4-BE49-F238E27FC236}">
                <a16:creationId xmlns:a16="http://schemas.microsoft.com/office/drawing/2014/main" id="{5DBBD0B5-3A18-41C7-9865-9499A97AC9ED}"/>
              </a:ext>
            </a:extLst>
          </p:cNvPr>
          <p:cNvSpPr txBox="1"/>
          <p:nvPr/>
        </p:nvSpPr>
        <p:spPr>
          <a:xfrm>
            <a:off x="211057" y="420462"/>
            <a:ext cx="3658181" cy="646331"/>
          </a:xfrm>
          <a:prstGeom prst="rect">
            <a:avLst/>
          </a:prstGeom>
          <a:noFill/>
        </p:spPr>
        <p:txBody>
          <a:bodyPr wrap="square" rtlCol="0">
            <a:spAutoFit/>
          </a:bodyPr>
          <a:lstStyle/>
          <a:p>
            <a:r>
              <a:rPr lang="en-US" sz="3600" b="1" i="0" dirty="0">
                <a:solidFill>
                  <a:srgbClr val="000000"/>
                </a:solidFill>
                <a:effectLst/>
                <a:latin typeface="-apple-system"/>
              </a:rPr>
              <a:t>Farouk Al-Kasim</a:t>
            </a:r>
            <a:endParaRPr lang="en-US" sz="3600" dirty="0">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9061149" y="344498"/>
            <a:ext cx="3026428" cy="769441"/>
          </a:xfrm>
          <a:prstGeom prst="rect">
            <a:avLst/>
          </a:prstGeom>
          <a:noFill/>
        </p:spPr>
        <p:txBody>
          <a:bodyPr wrap="square" rtlCol="0">
            <a:spAutoFit/>
          </a:bodyPr>
          <a:lstStyle/>
          <a:p>
            <a:r>
              <a:rPr lang="ar-SA" sz="4400" b="1" i="0" dirty="0">
                <a:solidFill>
                  <a:srgbClr val="000000"/>
                </a:solidFill>
                <a:effectLst/>
                <a:latin typeface="-apple-system"/>
              </a:rPr>
              <a:t>فاروق القاسم</a:t>
            </a:r>
            <a:endParaRPr lang="en-US" sz="4400" dirty="0">
              <a:cs typeface="+mj-cs"/>
            </a:endParaRPr>
          </a:p>
        </p:txBody>
      </p:sp>
      <p:sp>
        <p:nvSpPr>
          <p:cNvPr id="10" name="TextBox 9">
            <a:extLst>
              <a:ext uri="{FF2B5EF4-FFF2-40B4-BE49-F238E27FC236}">
                <a16:creationId xmlns:a16="http://schemas.microsoft.com/office/drawing/2014/main" id="{BB942317-D7B3-41B3-92AA-B269FB17881B}"/>
              </a:ext>
            </a:extLst>
          </p:cNvPr>
          <p:cNvSpPr txBox="1"/>
          <p:nvPr/>
        </p:nvSpPr>
        <p:spPr>
          <a:xfrm>
            <a:off x="-7088" y="1127627"/>
            <a:ext cx="6312638" cy="5693866"/>
          </a:xfrm>
          <a:prstGeom prst="rect">
            <a:avLst/>
          </a:prstGeom>
          <a:noFill/>
        </p:spPr>
        <p:txBody>
          <a:bodyPr wrap="square">
            <a:spAutoFit/>
          </a:bodyPr>
          <a:lstStyle/>
          <a:p>
            <a:pPr marL="457200" indent="-457200">
              <a:buFont typeface="Arial" panose="020B0604020202020204" pitchFamily="34" charset="0"/>
              <a:buChar char="•"/>
            </a:pPr>
            <a:r>
              <a:rPr lang="en-US" sz="2800" dirty="0">
                <a:solidFill>
                  <a:schemeClr val="bg1"/>
                </a:solidFill>
              </a:rPr>
              <a:t>Farouk al-</a:t>
            </a:r>
            <a:r>
              <a:rPr lang="en-US" sz="2800" dirty="0" err="1">
                <a:solidFill>
                  <a:schemeClr val="bg1"/>
                </a:solidFill>
              </a:rPr>
              <a:t>Qasim</a:t>
            </a:r>
            <a:r>
              <a:rPr lang="en-US" sz="2800" dirty="0">
                <a:solidFill>
                  <a:schemeClr val="bg1"/>
                </a:solidFill>
              </a:rPr>
              <a:t> is an Iraqi-Norwegian petroleum geologist, born in 1934 in Basra, southern Iraq, best known for his role in oil exploration in Norway.</a:t>
            </a:r>
            <a:endParaRPr lang="ar-SA" sz="2800" dirty="0">
              <a:solidFill>
                <a:schemeClr val="bg1"/>
              </a:solidFill>
            </a:endParaRPr>
          </a:p>
          <a:p>
            <a:pPr marL="457200" indent="-457200">
              <a:buFont typeface="Arial" panose="020B0604020202020204" pitchFamily="34" charset="0"/>
              <a:buChar char="•"/>
            </a:pPr>
            <a:r>
              <a:rPr lang="en-US" sz="2800" dirty="0">
                <a:solidFill>
                  <a:schemeClr val="bg1"/>
                </a:solidFill>
              </a:rPr>
              <a:t>Farouk al-</a:t>
            </a:r>
            <a:r>
              <a:rPr lang="en-US" sz="2800" dirty="0" err="1">
                <a:solidFill>
                  <a:schemeClr val="bg1"/>
                </a:solidFill>
              </a:rPr>
              <a:t>Qasim</a:t>
            </a:r>
            <a:r>
              <a:rPr lang="en-US" sz="2800" dirty="0">
                <a:solidFill>
                  <a:schemeClr val="bg1"/>
                </a:solidFill>
              </a:rPr>
              <a:t> wrote the first draft of the new oil law in Iraq after the US invasion in 2003</a:t>
            </a:r>
          </a:p>
          <a:p>
            <a:pPr marL="457200" indent="-457200">
              <a:buFont typeface="Arial" panose="020B0604020202020204" pitchFamily="34" charset="0"/>
              <a:buChar char="•"/>
            </a:pPr>
            <a:r>
              <a:rPr lang="en-US" sz="2800" dirty="0">
                <a:solidFill>
                  <a:schemeClr val="bg1"/>
                </a:solidFill>
              </a:rPr>
              <a:t>He also contributed through his work at the Norwegian Petroleum Directorate in increasing the extraction rate to a level of up to 45% while the general average for other countries is 25%.</a:t>
            </a:r>
          </a:p>
        </p:txBody>
      </p:sp>
      <p:sp>
        <p:nvSpPr>
          <p:cNvPr id="2" name="TextBox 1">
            <a:extLst>
              <a:ext uri="{FF2B5EF4-FFF2-40B4-BE49-F238E27FC236}">
                <a16:creationId xmlns:a16="http://schemas.microsoft.com/office/drawing/2014/main" id="{8AA220A8-AA2D-4281-9094-44AFAE3EB18C}"/>
              </a:ext>
            </a:extLst>
          </p:cNvPr>
          <p:cNvSpPr txBox="1"/>
          <p:nvPr/>
        </p:nvSpPr>
        <p:spPr>
          <a:xfrm>
            <a:off x="6096001" y="1366897"/>
            <a:ext cx="6087048" cy="5509200"/>
          </a:xfrm>
          <a:prstGeom prst="rect">
            <a:avLst/>
          </a:prstGeom>
          <a:noFill/>
        </p:spPr>
        <p:txBody>
          <a:bodyPr wrap="square" rtlCol="0">
            <a:spAutoFit/>
          </a:bodyPr>
          <a:lstStyle/>
          <a:p>
            <a:pPr algn="r"/>
            <a:r>
              <a:rPr lang="ar-SA" sz="3200" dirty="0">
                <a:solidFill>
                  <a:schemeClr val="bg1"/>
                </a:solidFill>
              </a:rPr>
              <a:t>فاروق القاسم هو عراقي نرويجي عالم في جيولوجيا النفط، ولد عام 1934 في البصرة جنوب العراق، اشتهر في دوره في استكشاف النفط في النرويج.</a:t>
            </a:r>
          </a:p>
          <a:p>
            <a:pPr algn="r"/>
            <a:r>
              <a:rPr lang="ar-SA" sz="3200" dirty="0">
                <a:solidFill>
                  <a:schemeClr val="bg1"/>
                </a:solidFill>
              </a:rPr>
              <a:t>كتب فاروق القاسم المسودة الأولى لقانون النفط الجديد في العراق بعد الغزو الأمريكي عام 2003</a:t>
            </a:r>
          </a:p>
          <a:p>
            <a:pPr algn="r"/>
            <a:r>
              <a:rPr lang="ar-SA" sz="3200" dirty="0">
                <a:solidFill>
                  <a:schemeClr val="bg1"/>
                </a:solidFill>
              </a:rPr>
              <a:t>كما ساهم من خلال عمله في مديرية البترول النرويجية في زيادة معدل الاستخراج إلى مستوى يصل إلى 45٪ بينما المتوسط العام للبلدان الأخرى هو 25٪</a:t>
            </a:r>
            <a:endParaRPr lang="en-US" sz="3200" dirty="0">
              <a:solidFill>
                <a:schemeClr val="bg1"/>
              </a:solidFill>
            </a:endParaRPr>
          </a:p>
        </p:txBody>
      </p:sp>
      <p:pic>
        <p:nvPicPr>
          <p:cNvPr id="7170" name="Picture 2">
            <a:extLst>
              <a:ext uri="{FF2B5EF4-FFF2-40B4-BE49-F238E27FC236}">
                <a16:creationId xmlns:a16="http://schemas.microsoft.com/office/drawing/2014/main" id="{180E4040-7193-4259-A9DF-AF94C9B648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8585" y="-29032"/>
            <a:ext cx="1271418" cy="118373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A8D6A0D-4535-42EF-A10B-FF7015E7706D}"/>
              </a:ext>
            </a:extLst>
          </p:cNvPr>
          <p:cNvCxnSpPr>
            <a:cxnSpLocks/>
            <a:stCxn id="7170" idx="2"/>
          </p:cNvCxnSpPr>
          <p:nvPr/>
        </p:nvCxnSpPr>
        <p:spPr>
          <a:xfrm>
            <a:off x="6294294" y="1154700"/>
            <a:ext cx="0" cy="5666793"/>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335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79" name="Flowchart: Manual Input 278">
            <a:extLst>
              <a:ext uri="{FF2B5EF4-FFF2-40B4-BE49-F238E27FC236}">
                <a16:creationId xmlns:a16="http://schemas.microsoft.com/office/drawing/2014/main" id="{68235FC8-007C-43EC-A827-48A38EB4484C}"/>
              </a:ext>
            </a:extLst>
          </p:cNvPr>
          <p:cNvSpPr/>
          <p:nvPr/>
        </p:nvSpPr>
        <p:spPr>
          <a:xfrm rot="5400000">
            <a:off x="1754888" y="-1445793"/>
            <a:ext cx="843512" cy="4335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96"/>
              <a:gd name="connsiteY0" fmla="*/ 1843 h 10000"/>
              <a:gd name="connsiteX1" fmla="*/ 10196 w 10196"/>
              <a:gd name="connsiteY1" fmla="*/ 0 h 10000"/>
              <a:gd name="connsiteX2" fmla="*/ 10196 w 10196"/>
              <a:gd name="connsiteY2" fmla="*/ 10000 h 10000"/>
              <a:gd name="connsiteX3" fmla="*/ 196 w 10196"/>
              <a:gd name="connsiteY3" fmla="*/ 10000 h 10000"/>
              <a:gd name="connsiteX4" fmla="*/ 0 w 10196"/>
              <a:gd name="connsiteY4" fmla="*/ 1843 h 10000"/>
              <a:gd name="connsiteX0" fmla="*/ 0 w 10548"/>
              <a:gd name="connsiteY0" fmla="*/ 2040 h 10197"/>
              <a:gd name="connsiteX1" fmla="*/ 10548 w 10548"/>
              <a:gd name="connsiteY1" fmla="*/ 0 h 10197"/>
              <a:gd name="connsiteX2" fmla="*/ 10196 w 10548"/>
              <a:gd name="connsiteY2" fmla="*/ 10197 h 10197"/>
              <a:gd name="connsiteX3" fmla="*/ 196 w 10548"/>
              <a:gd name="connsiteY3" fmla="*/ 10197 h 10197"/>
              <a:gd name="connsiteX4" fmla="*/ 0 w 10548"/>
              <a:gd name="connsiteY4" fmla="*/ 2040 h 10197"/>
              <a:gd name="connsiteX0" fmla="*/ 0 w 10392"/>
              <a:gd name="connsiteY0" fmla="*/ 2020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020 h 10177"/>
              <a:gd name="connsiteX0" fmla="*/ 0 w 10431"/>
              <a:gd name="connsiteY0" fmla="*/ 1974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1974 h 10177"/>
              <a:gd name="connsiteX0" fmla="*/ 0 w 10431"/>
              <a:gd name="connsiteY0" fmla="*/ 2135 h 10177"/>
              <a:gd name="connsiteX1" fmla="*/ 10431 w 10431"/>
              <a:gd name="connsiteY1" fmla="*/ 0 h 10177"/>
              <a:gd name="connsiteX2" fmla="*/ 10235 w 10431"/>
              <a:gd name="connsiteY2" fmla="*/ 10177 h 10177"/>
              <a:gd name="connsiteX3" fmla="*/ 235 w 10431"/>
              <a:gd name="connsiteY3" fmla="*/ 10177 h 10177"/>
              <a:gd name="connsiteX4" fmla="*/ 0 w 10431"/>
              <a:gd name="connsiteY4" fmla="*/ 2135 h 10177"/>
              <a:gd name="connsiteX0" fmla="*/ 0 w 10392"/>
              <a:gd name="connsiteY0" fmla="*/ 2327 h 10177"/>
              <a:gd name="connsiteX1" fmla="*/ 10392 w 10392"/>
              <a:gd name="connsiteY1" fmla="*/ 0 h 10177"/>
              <a:gd name="connsiteX2" fmla="*/ 10196 w 10392"/>
              <a:gd name="connsiteY2" fmla="*/ 10177 h 10177"/>
              <a:gd name="connsiteX3" fmla="*/ 196 w 10392"/>
              <a:gd name="connsiteY3" fmla="*/ 10177 h 10177"/>
              <a:gd name="connsiteX4" fmla="*/ 0 w 10392"/>
              <a:gd name="connsiteY4" fmla="*/ 2327 h 10177"/>
              <a:gd name="connsiteX0" fmla="*/ 0 w 10666"/>
              <a:gd name="connsiteY0" fmla="*/ 2642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642 h 10492"/>
              <a:gd name="connsiteX0" fmla="*/ 0 w 10822"/>
              <a:gd name="connsiteY0" fmla="*/ 2550 h 10492"/>
              <a:gd name="connsiteX1" fmla="*/ 10822 w 10822"/>
              <a:gd name="connsiteY1" fmla="*/ 0 h 10492"/>
              <a:gd name="connsiteX2" fmla="*/ 10352 w 10822"/>
              <a:gd name="connsiteY2" fmla="*/ 10492 h 10492"/>
              <a:gd name="connsiteX3" fmla="*/ 352 w 10822"/>
              <a:gd name="connsiteY3" fmla="*/ 10492 h 10492"/>
              <a:gd name="connsiteX4" fmla="*/ 0 w 10822"/>
              <a:gd name="connsiteY4" fmla="*/ 2550 h 10492"/>
              <a:gd name="connsiteX0" fmla="*/ 0 w 10666"/>
              <a:gd name="connsiteY0" fmla="*/ 2581 h 10492"/>
              <a:gd name="connsiteX1" fmla="*/ 10666 w 10666"/>
              <a:gd name="connsiteY1" fmla="*/ 0 h 10492"/>
              <a:gd name="connsiteX2" fmla="*/ 10196 w 10666"/>
              <a:gd name="connsiteY2" fmla="*/ 10492 h 10492"/>
              <a:gd name="connsiteX3" fmla="*/ 196 w 10666"/>
              <a:gd name="connsiteY3" fmla="*/ 10492 h 10492"/>
              <a:gd name="connsiteX4" fmla="*/ 0 w 10666"/>
              <a:gd name="connsiteY4" fmla="*/ 2581 h 10492"/>
              <a:gd name="connsiteX0" fmla="*/ 0 w 10392"/>
              <a:gd name="connsiteY0" fmla="*/ 2658 h 10569"/>
              <a:gd name="connsiteX1" fmla="*/ 10392 w 10392"/>
              <a:gd name="connsiteY1" fmla="*/ 0 h 10569"/>
              <a:gd name="connsiteX2" fmla="*/ 10196 w 10392"/>
              <a:gd name="connsiteY2" fmla="*/ 10569 h 10569"/>
              <a:gd name="connsiteX3" fmla="*/ 196 w 10392"/>
              <a:gd name="connsiteY3" fmla="*/ 10569 h 10569"/>
              <a:gd name="connsiteX4" fmla="*/ 0 w 10392"/>
              <a:gd name="connsiteY4" fmla="*/ 2658 h 10569"/>
              <a:gd name="connsiteX0" fmla="*/ 0 w 10392"/>
              <a:gd name="connsiteY0" fmla="*/ 2574 h 10485"/>
              <a:gd name="connsiteX1" fmla="*/ 10392 w 10392"/>
              <a:gd name="connsiteY1" fmla="*/ 0 h 10485"/>
              <a:gd name="connsiteX2" fmla="*/ 10196 w 10392"/>
              <a:gd name="connsiteY2" fmla="*/ 10485 h 10485"/>
              <a:gd name="connsiteX3" fmla="*/ 196 w 10392"/>
              <a:gd name="connsiteY3" fmla="*/ 10485 h 10485"/>
              <a:gd name="connsiteX4" fmla="*/ 0 w 10392"/>
              <a:gd name="connsiteY4" fmla="*/ 2574 h 1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0485">
                <a:moveTo>
                  <a:pt x="0" y="2574"/>
                </a:moveTo>
                <a:lnTo>
                  <a:pt x="10392" y="0"/>
                </a:lnTo>
                <a:cubicBezTo>
                  <a:pt x="10275" y="3399"/>
                  <a:pt x="10313" y="7086"/>
                  <a:pt x="10196" y="10485"/>
                </a:cubicBezTo>
                <a:lnTo>
                  <a:pt x="196" y="10485"/>
                </a:lnTo>
                <a:cubicBezTo>
                  <a:pt x="131" y="7766"/>
                  <a:pt x="65" y="5293"/>
                  <a:pt x="0" y="2574"/>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effectLst>
                <a:outerShdw blurRad="63500" dist="50800" algn="ctr" rotWithShape="0">
                  <a:srgbClr val="000000">
                    <a:alpha val="43137"/>
                  </a:srgbClr>
                </a:outerShdw>
              </a:effectLst>
              <a:cs typeface="+mj-cs"/>
            </a:endParaRPr>
          </a:p>
        </p:txBody>
      </p:sp>
      <p:sp>
        <p:nvSpPr>
          <p:cNvPr id="157" name="Flowchart: Manual Input 156">
            <a:extLst>
              <a:ext uri="{FF2B5EF4-FFF2-40B4-BE49-F238E27FC236}">
                <a16:creationId xmlns:a16="http://schemas.microsoft.com/office/drawing/2014/main" id="{01E50D6B-9D5A-4F31-8A2F-167B843E43F1}"/>
              </a:ext>
            </a:extLst>
          </p:cNvPr>
          <p:cNvSpPr/>
          <p:nvPr/>
        </p:nvSpPr>
        <p:spPr>
          <a:xfrm rot="5400000">
            <a:off x="1506628" y="-1506132"/>
            <a:ext cx="185975" cy="32134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1004"/>
              <a:gd name="connsiteY0" fmla="*/ 828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828 h 10200"/>
              <a:gd name="connsiteX0" fmla="*/ 0 w 11004"/>
              <a:gd name="connsiteY0" fmla="*/ 511 h 10200"/>
              <a:gd name="connsiteX1" fmla="*/ 11004 w 11004"/>
              <a:gd name="connsiteY1" fmla="*/ 0 h 10200"/>
              <a:gd name="connsiteX2" fmla="*/ 10475 w 11004"/>
              <a:gd name="connsiteY2" fmla="*/ 10200 h 10200"/>
              <a:gd name="connsiteX3" fmla="*/ 475 w 11004"/>
              <a:gd name="connsiteY3" fmla="*/ 10200 h 10200"/>
              <a:gd name="connsiteX4" fmla="*/ 0 w 11004"/>
              <a:gd name="connsiteY4" fmla="*/ 511 h 10200"/>
              <a:gd name="connsiteX0" fmla="*/ 0 w 11004"/>
              <a:gd name="connsiteY0" fmla="*/ 561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561 h 10250"/>
              <a:gd name="connsiteX0" fmla="*/ 0 w 11004"/>
              <a:gd name="connsiteY0" fmla="*/ 486 h 10250"/>
              <a:gd name="connsiteX1" fmla="*/ 11004 w 11004"/>
              <a:gd name="connsiteY1" fmla="*/ 0 h 10250"/>
              <a:gd name="connsiteX2" fmla="*/ 10475 w 11004"/>
              <a:gd name="connsiteY2" fmla="*/ 10250 h 10250"/>
              <a:gd name="connsiteX3" fmla="*/ 475 w 11004"/>
              <a:gd name="connsiteY3" fmla="*/ 10250 h 10250"/>
              <a:gd name="connsiteX4" fmla="*/ 0 w 11004"/>
              <a:gd name="connsiteY4" fmla="*/ 486 h 10250"/>
              <a:gd name="connsiteX0" fmla="*/ 0 w 10828"/>
              <a:gd name="connsiteY0" fmla="*/ 511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511 h 10250"/>
              <a:gd name="connsiteX0" fmla="*/ 0 w 10828"/>
              <a:gd name="connsiteY0" fmla="*/ 643 h 10250"/>
              <a:gd name="connsiteX1" fmla="*/ 10828 w 10828"/>
              <a:gd name="connsiteY1" fmla="*/ 0 h 10250"/>
              <a:gd name="connsiteX2" fmla="*/ 10299 w 10828"/>
              <a:gd name="connsiteY2" fmla="*/ 10250 h 10250"/>
              <a:gd name="connsiteX3" fmla="*/ 299 w 10828"/>
              <a:gd name="connsiteY3" fmla="*/ 10250 h 10250"/>
              <a:gd name="connsiteX4" fmla="*/ 0 w 10828"/>
              <a:gd name="connsiteY4" fmla="*/ 643 h 10250"/>
              <a:gd name="connsiteX0" fmla="*/ 0 w 11004"/>
              <a:gd name="connsiteY0" fmla="*/ 714 h 10321"/>
              <a:gd name="connsiteX1" fmla="*/ 11004 w 11004"/>
              <a:gd name="connsiteY1" fmla="*/ 0 h 10321"/>
              <a:gd name="connsiteX2" fmla="*/ 10299 w 11004"/>
              <a:gd name="connsiteY2" fmla="*/ 10321 h 10321"/>
              <a:gd name="connsiteX3" fmla="*/ 299 w 11004"/>
              <a:gd name="connsiteY3" fmla="*/ 10321 h 10321"/>
              <a:gd name="connsiteX4" fmla="*/ 0 w 11004"/>
              <a:gd name="connsiteY4" fmla="*/ 714 h 10321"/>
              <a:gd name="connsiteX0" fmla="*/ 0 w 11533"/>
              <a:gd name="connsiteY0" fmla="*/ 694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694 h 10301"/>
              <a:gd name="connsiteX0" fmla="*/ 0 w 11533"/>
              <a:gd name="connsiteY0" fmla="*/ 735 h 10301"/>
              <a:gd name="connsiteX1" fmla="*/ 11533 w 11533"/>
              <a:gd name="connsiteY1" fmla="*/ 0 h 10301"/>
              <a:gd name="connsiteX2" fmla="*/ 10299 w 11533"/>
              <a:gd name="connsiteY2" fmla="*/ 10301 h 10301"/>
              <a:gd name="connsiteX3" fmla="*/ 299 w 11533"/>
              <a:gd name="connsiteY3" fmla="*/ 10301 h 10301"/>
              <a:gd name="connsiteX4" fmla="*/ 0 w 11533"/>
              <a:gd name="connsiteY4" fmla="*/ 735 h 10301"/>
              <a:gd name="connsiteX0" fmla="*/ 0 w 11533"/>
              <a:gd name="connsiteY0" fmla="*/ 664 h 10230"/>
              <a:gd name="connsiteX1" fmla="*/ 11533 w 11533"/>
              <a:gd name="connsiteY1" fmla="*/ 0 h 10230"/>
              <a:gd name="connsiteX2" fmla="*/ 10299 w 11533"/>
              <a:gd name="connsiteY2" fmla="*/ 10230 h 10230"/>
              <a:gd name="connsiteX3" fmla="*/ 299 w 11533"/>
              <a:gd name="connsiteY3" fmla="*/ 10230 h 10230"/>
              <a:gd name="connsiteX4" fmla="*/ 0 w 11533"/>
              <a:gd name="connsiteY4" fmla="*/ 664 h 10230"/>
              <a:gd name="connsiteX0" fmla="*/ 0 w 11357"/>
              <a:gd name="connsiteY0" fmla="*/ 735 h 10301"/>
              <a:gd name="connsiteX1" fmla="*/ 11357 w 11357"/>
              <a:gd name="connsiteY1" fmla="*/ 0 h 10301"/>
              <a:gd name="connsiteX2" fmla="*/ 10299 w 11357"/>
              <a:gd name="connsiteY2" fmla="*/ 10301 h 10301"/>
              <a:gd name="connsiteX3" fmla="*/ 299 w 11357"/>
              <a:gd name="connsiteY3" fmla="*/ 10301 h 10301"/>
              <a:gd name="connsiteX4" fmla="*/ 0 w 11357"/>
              <a:gd name="connsiteY4" fmla="*/ 735 h 10301"/>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40"/>
              <a:gd name="connsiteX1" fmla="*/ 9947 w 10327"/>
              <a:gd name="connsiteY1" fmla="*/ 0 h 10240"/>
              <a:gd name="connsiteX2" fmla="*/ 10299 w 10327"/>
              <a:gd name="connsiteY2" fmla="*/ 10240 h 10240"/>
              <a:gd name="connsiteX3" fmla="*/ 299 w 10327"/>
              <a:gd name="connsiteY3" fmla="*/ 10240 h 10240"/>
              <a:gd name="connsiteX4" fmla="*/ 0 w 10327"/>
              <a:gd name="connsiteY4" fmla="*/ 674 h 10240"/>
              <a:gd name="connsiteX0" fmla="*/ 0 w 10327"/>
              <a:gd name="connsiteY0" fmla="*/ 674 h 10291"/>
              <a:gd name="connsiteX1" fmla="*/ 9947 w 10327"/>
              <a:gd name="connsiteY1" fmla="*/ 0 h 10291"/>
              <a:gd name="connsiteX2" fmla="*/ 10299 w 10327"/>
              <a:gd name="connsiteY2" fmla="*/ 10240 h 10291"/>
              <a:gd name="connsiteX3" fmla="*/ 299 w 10327"/>
              <a:gd name="connsiteY3" fmla="*/ 10291 h 10291"/>
              <a:gd name="connsiteX4" fmla="*/ 0 w 10327"/>
              <a:gd name="connsiteY4" fmla="*/ 674 h 10291"/>
              <a:gd name="connsiteX0" fmla="*/ 0 w 10327"/>
              <a:gd name="connsiteY0" fmla="*/ 674 h 10301"/>
              <a:gd name="connsiteX1" fmla="*/ 9947 w 10327"/>
              <a:gd name="connsiteY1" fmla="*/ 0 h 10301"/>
              <a:gd name="connsiteX2" fmla="*/ 10299 w 10327"/>
              <a:gd name="connsiteY2" fmla="*/ 10301 h 10301"/>
              <a:gd name="connsiteX3" fmla="*/ 299 w 10327"/>
              <a:gd name="connsiteY3" fmla="*/ 10291 h 10301"/>
              <a:gd name="connsiteX4" fmla="*/ 0 w 10327"/>
              <a:gd name="connsiteY4" fmla="*/ 674 h 1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 h="10301">
                <a:moveTo>
                  <a:pt x="0" y="674"/>
                </a:moveTo>
                <a:lnTo>
                  <a:pt x="9947" y="0"/>
                </a:lnTo>
                <a:cubicBezTo>
                  <a:pt x="9771" y="3400"/>
                  <a:pt x="10475" y="6901"/>
                  <a:pt x="10299" y="10301"/>
                </a:cubicBezTo>
                <a:lnTo>
                  <a:pt x="299" y="10291"/>
                </a:lnTo>
                <a:cubicBezTo>
                  <a:pt x="141" y="7276"/>
                  <a:pt x="158" y="3689"/>
                  <a:pt x="0" y="674"/>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280" name="Trapezoid 279">
            <a:extLst>
              <a:ext uri="{FF2B5EF4-FFF2-40B4-BE49-F238E27FC236}">
                <a16:creationId xmlns:a16="http://schemas.microsoft.com/office/drawing/2014/main" id="{CDE36482-37D8-4718-B6FC-52F89D77BABF}"/>
              </a:ext>
            </a:extLst>
          </p:cNvPr>
          <p:cNvSpPr/>
          <p:nvPr/>
        </p:nvSpPr>
        <p:spPr>
          <a:xfrm rot="10800000">
            <a:off x="3109616" y="-29031"/>
            <a:ext cx="5856062" cy="1161679"/>
          </a:xfrm>
          <a:custGeom>
            <a:avLst/>
            <a:gdLst>
              <a:gd name="connsiteX0" fmla="*/ 0 w 3344315"/>
              <a:gd name="connsiteY0" fmla="*/ 924776 h 924776"/>
              <a:gd name="connsiteX1" fmla="*/ 231194 w 3344315"/>
              <a:gd name="connsiteY1" fmla="*/ 0 h 924776"/>
              <a:gd name="connsiteX2" fmla="*/ 3113121 w 3344315"/>
              <a:gd name="connsiteY2" fmla="*/ 0 h 924776"/>
              <a:gd name="connsiteX3" fmla="*/ 3344315 w 3344315"/>
              <a:gd name="connsiteY3" fmla="*/ 924776 h 924776"/>
              <a:gd name="connsiteX4" fmla="*/ 0 w 3344315"/>
              <a:gd name="connsiteY4" fmla="*/ 924776 h 924776"/>
              <a:gd name="connsiteX0" fmla="*/ 0 w 4246015"/>
              <a:gd name="connsiteY0" fmla="*/ 924776 h 962876"/>
              <a:gd name="connsiteX1" fmla="*/ 231194 w 4246015"/>
              <a:gd name="connsiteY1" fmla="*/ 0 h 962876"/>
              <a:gd name="connsiteX2" fmla="*/ 3113121 w 4246015"/>
              <a:gd name="connsiteY2" fmla="*/ 0 h 962876"/>
              <a:gd name="connsiteX3" fmla="*/ 4246015 w 4246015"/>
              <a:gd name="connsiteY3" fmla="*/ 962876 h 962876"/>
              <a:gd name="connsiteX4" fmla="*/ 0 w 4246015"/>
              <a:gd name="connsiteY4" fmla="*/ 924776 h 962876"/>
              <a:gd name="connsiteX0" fmla="*/ 0 w 4246015"/>
              <a:gd name="connsiteY0" fmla="*/ 924776 h 962876"/>
              <a:gd name="connsiteX1" fmla="*/ 231194 w 4246015"/>
              <a:gd name="connsiteY1" fmla="*/ 0 h 962876"/>
              <a:gd name="connsiteX2" fmla="*/ 2968341 w 4246015"/>
              <a:gd name="connsiteY2" fmla="*/ 32378 h 962876"/>
              <a:gd name="connsiteX3" fmla="*/ 4246015 w 4246015"/>
              <a:gd name="connsiteY3" fmla="*/ 962876 h 962876"/>
              <a:gd name="connsiteX4" fmla="*/ 0 w 4246015"/>
              <a:gd name="connsiteY4" fmla="*/ 924776 h 962876"/>
              <a:gd name="connsiteX0" fmla="*/ 0 w 4246015"/>
              <a:gd name="connsiteY0" fmla="*/ 905349 h 943449"/>
              <a:gd name="connsiteX1" fmla="*/ 254054 w 4246015"/>
              <a:gd name="connsiteY1" fmla="*/ 0 h 943449"/>
              <a:gd name="connsiteX2" fmla="*/ 2968341 w 4246015"/>
              <a:gd name="connsiteY2" fmla="*/ 12951 h 943449"/>
              <a:gd name="connsiteX3" fmla="*/ 4246015 w 4246015"/>
              <a:gd name="connsiteY3" fmla="*/ 943449 h 943449"/>
              <a:gd name="connsiteX4" fmla="*/ 0 w 4246015"/>
              <a:gd name="connsiteY4" fmla="*/ 905349 h 943449"/>
              <a:gd name="connsiteX0" fmla="*/ 0 w 4840375"/>
              <a:gd name="connsiteY0" fmla="*/ 924776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24776 h 943449"/>
              <a:gd name="connsiteX0" fmla="*/ 0 w 4840375"/>
              <a:gd name="connsiteY0" fmla="*/ 937727 h 943449"/>
              <a:gd name="connsiteX1" fmla="*/ 848414 w 4840375"/>
              <a:gd name="connsiteY1" fmla="*/ 0 h 943449"/>
              <a:gd name="connsiteX2" fmla="*/ 3562701 w 4840375"/>
              <a:gd name="connsiteY2" fmla="*/ 12951 h 943449"/>
              <a:gd name="connsiteX3" fmla="*/ 4840375 w 4840375"/>
              <a:gd name="connsiteY3" fmla="*/ 943449 h 943449"/>
              <a:gd name="connsiteX4" fmla="*/ 0 w 4840375"/>
              <a:gd name="connsiteY4" fmla="*/ 937727 h 943449"/>
              <a:gd name="connsiteX0" fmla="*/ 0 w 5116146"/>
              <a:gd name="connsiteY0" fmla="*/ 937727 h 943449"/>
              <a:gd name="connsiteX1" fmla="*/ 1124185 w 5116146"/>
              <a:gd name="connsiteY1" fmla="*/ 0 h 943449"/>
              <a:gd name="connsiteX2" fmla="*/ 3838472 w 5116146"/>
              <a:gd name="connsiteY2" fmla="*/ 12951 h 943449"/>
              <a:gd name="connsiteX3" fmla="*/ 5116146 w 5116146"/>
              <a:gd name="connsiteY3" fmla="*/ 943449 h 943449"/>
              <a:gd name="connsiteX4" fmla="*/ 0 w 5116146"/>
              <a:gd name="connsiteY4" fmla="*/ 937727 h 943449"/>
              <a:gd name="connsiteX0" fmla="*/ 0 w 5116146"/>
              <a:gd name="connsiteY0" fmla="*/ 942828 h 948550"/>
              <a:gd name="connsiteX1" fmla="*/ 991041 w 5116146"/>
              <a:gd name="connsiteY1" fmla="*/ 0 h 948550"/>
              <a:gd name="connsiteX2" fmla="*/ 3838472 w 5116146"/>
              <a:gd name="connsiteY2" fmla="*/ 18052 h 948550"/>
              <a:gd name="connsiteX3" fmla="*/ 5116146 w 5116146"/>
              <a:gd name="connsiteY3" fmla="*/ 948550 h 948550"/>
              <a:gd name="connsiteX4" fmla="*/ 0 w 5116146"/>
              <a:gd name="connsiteY4" fmla="*/ 942828 h 948550"/>
              <a:gd name="connsiteX0" fmla="*/ 0 w 5116146"/>
              <a:gd name="connsiteY0" fmla="*/ 924776 h 930498"/>
              <a:gd name="connsiteX1" fmla="*/ 991041 w 5116146"/>
              <a:gd name="connsiteY1" fmla="*/ 12556 h 930498"/>
              <a:gd name="connsiteX2" fmla="*/ 3838472 w 5116146"/>
              <a:gd name="connsiteY2" fmla="*/ 0 h 930498"/>
              <a:gd name="connsiteX3" fmla="*/ 5116146 w 5116146"/>
              <a:gd name="connsiteY3" fmla="*/ 930498 h 930498"/>
              <a:gd name="connsiteX4" fmla="*/ 0 w 5116146"/>
              <a:gd name="connsiteY4" fmla="*/ 924776 h 930498"/>
              <a:gd name="connsiteX0" fmla="*/ 0 w 5116146"/>
              <a:gd name="connsiteY0" fmla="*/ 927524 h 933246"/>
              <a:gd name="connsiteX1" fmla="*/ 991041 w 5116146"/>
              <a:gd name="connsiteY1" fmla="*/ 0 h 933246"/>
              <a:gd name="connsiteX2" fmla="*/ 3838472 w 5116146"/>
              <a:gd name="connsiteY2" fmla="*/ 2748 h 933246"/>
              <a:gd name="connsiteX3" fmla="*/ 5116146 w 5116146"/>
              <a:gd name="connsiteY3" fmla="*/ 933246 h 933246"/>
              <a:gd name="connsiteX4" fmla="*/ 0 w 5116146"/>
              <a:gd name="connsiteY4" fmla="*/ 927524 h 93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146" h="933246">
                <a:moveTo>
                  <a:pt x="0" y="927524"/>
                </a:moveTo>
                <a:lnTo>
                  <a:pt x="991041" y="0"/>
                </a:lnTo>
                <a:lnTo>
                  <a:pt x="3838472" y="2748"/>
                </a:lnTo>
                <a:lnTo>
                  <a:pt x="5116146" y="933246"/>
                </a:lnTo>
                <a:lnTo>
                  <a:pt x="0" y="927524"/>
                </a:lnTo>
                <a:close/>
              </a:path>
            </a:pathLst>
          </a:cu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159" name="Flowchart: Manual Input 158">
            <a:extLst>
              <a:ext uri="{FF2B5EF4-FFF2-40B4-BE49-F238E27FC236}">
                <a16:creationId xmlns:a16="http://schemas.microsoft.com/office/drawing/2014/main" id="{838A7C97-D492-4672-A38B-DA799139CFD2}"/>
              </a:ext>
            </a:extLst>
          </p:cNvPr>
          <p:cNvSpPr/>
          <p:nvPr/>
        </p:nvSpPr>
        <p:spPr>
          <a:xfrm rot="16200000">
            <a:off x="9719040" y="-1328293"/>
            <a:ext cx="812992" cy="41150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77 h 8977"/>
              <a:gd name="connsiteX1" fmla="*/ 10000 w 10000"/>
              <a:gd name="connsiteY1" fmla="*/ 0 h 8977"/>
              <a:gd name="connsiteX2" fmla="*/ 10000 w 10000"/>
              <a:gd name="connsiteY2" fmla="*/ 8977 h 8977"/>
              <a:gd name="connsiteX3" fmla="*/ 0 w 10000"/>
              <a:gd name="connsiteY3" fmla="*/ 8977 h 8977"/>
              <a:gd name="connsiteX4" fmla="*/ 0 w 10000"/>
              <a:gd name="connsiteY4" fmla="*/ 977 h 8977"/>
              <a:gd name="connsiteX0" fmla="*/ 0 w 10235"/>
              <a:gd name="connsiteY0" fmla="*/ 0 h 11839"/>
              <a:gd name="connsiteX1" fmla="*/ 10235 w 10235"/>
              <a:gd name="connsiteY1" fmla="*/ 1839 h 11839"/>
              <a:gd name="connsiteX2" fmla="*/ 10235 w 10235"/>
              <a:gd name="connsiteY2" fmla="*/ 11839 h 11839"/>
              <a:gd name="connsiteX3" fmla="*/ 235 w 10235"/>
              <a:gd name="connsiteY3" fmla="*/ 11839 h 11839"/>
              <a:gd name="connsiteX4" fmla="*/ 0 w 10235"/>
              <a:gd name="connsiteY4" fmla="*/ 0 h 11839"/>
              <a:gd name="connsiteX0" fmla="*/ 132 w 10015"/>
              <a:gd name="connsiteY0" fmla="*/ 0 h 11828"/>
              <a:gd name="connsiteX1" fmla="*/ 10015 w 10015"/>
              <a:gd name="connsiteY1" fmla="*/ 1828 h 11828"/>
              <a:gd name="connsiteX2" fmla="*/ 10015 w 10015"/>
              <a:gd name="connsiteY2" fmla="*/ 11828 h 11828"/>
              <a:gd name="connsiteX3" fmla="*/ 15 w 10015"/>
              <a:gd name="connsiteY3" fmla="*/ 11828 h 11828"/>
              <a:gd name="connsiteX4" fmla="*/ 132 w 10015"/>
              <a:gd name="connsiteY4" fmla="*/ 0 h 11828"/>
              <a:gd name="connsiteX0" fmla="*/ 132 w 10074"/>
              <a:gd name="connsiteY0" fmla="*/ 0 h 11828"/>
              <a:gd name="connsiteX1" fmla="*/ 10074 w 10074"/>
              <a:gd name="connsiteY1" fmla="*/ 2033 h 11828"/>
              <a:gd name="connsiteX2" fmla="*/ 10015 w 10074"/>
              <a:gd name="connsiteY2" fmla="*/ 11828 h 11828"/>
              <a:gd name="connsiteX3" fmla="*/ 15 w 10074"/>
              <a:gd name="connsiteY3" fmla="*/ 11828 h 11828"/>
              <a:gd name="connsiteX4" fmla="*/ 132 w 10074"/>
              <a:gd name="connsiteY4" fmla="*/ 0 h 11828"/>
              <a:gd name="connsiteX0" fmla="*/ 132 w 10017"/>
              <a:gd name="connsiteY0" fmla="*/ 0 h 11828"/>
              <a:gd name="connsiteX1" fmla="*/ 9957 w 10017"/>
              <a:gd name="connsiteY1" fmla="*/ 2033 h 11828"/>
              <a:gd name="connsiteX2" fmla="*/ 10015 w 10017"/>
              <a:gd name="connsiteY2" fmla="*/ 11828 h 11828"/>
              <a:gd name="connsiteX3" fmla="*/ 15 w 10017"/>
              <a:gd name="connsiteY3" fmla="*/ 11828 h 11828"/>
              <a:gd name="connsiteX4" fmla="*/ 132 w 10017"/>
              <a:gd name="connsiteY4" fmla="*/ 0 h 11828"/>
              <a:gd name="connsiteX0" fmla="*/ 132 w 10016"/>
              <a:gd name="connsiteY0" fmla="*/ 0 h 11828"/>
              <a:gd name="connsiteX1" fmla="*/ 9898 w 10016"/>
              <a:gd name="connsiteY1" fmla="*/ 2060 h 11828"/>
              <a:gd name="connsiteX2" fmla="*/ 10015 w 10016"/>
              <a:gd name="connsiteY2" fmla="*/ 11828 h 11828"/>
              <a:gd name="connsiteX3" fmla="*/ 15 w 10016"/>
              <a:gd name="connsiteY3" fmla="*/ 11828 h 11828"/>
              <a:gd name="connsiteX4" fmla="*/ 132 w 10016"/>
              <a:gd name="connsiteY4" fmla="*/ 0 h 11828"/>
              <a:gd name="connsiteX0" fmla="*/ 132 w 10020"/>
              <a:gd name="connsiteY0" fmla="*/ 0 h 11828"/>
              <a:gd name="connsiteX1" fmla="*/ 10015 w 10020"/>
              <a:gd name="connsiteY1" fmla="*/ 2115 h 11828"/>
              <a:gd name="connsiteX2" fmla="*/ 10015 w 10020"/>
              <a:gd name="connsiteY2" fmla="*/ 11828 h 11828"/>
              <a:gd name="connsiteX3" fmla="*/ 15 w 10020"/>
              <a:gd name="connsiteY3" fmla="*/ 11828 h 11828"/>
              <a:gd name="connsiteX4" fmla="*/ 132 w 10020"/>
              <a:gd name="connsiteY4" fmla="*/ 0 h 11828"/>
              <a:gd name="connsiteX0" fmla="*/ 132 w 10020"/>
              <a:gd name="connsiteY0" fmla="*/ 0 h 11828"/>
              <a:gd name="connsiteX1" fmla="*/ 10015 w 10020"/>
              <a:gd name="connsiteY1" fmla="*/ 2142 h 11828"/>
              <a:gd name="connsiteX2" fmla="*/ 10015 w 10020"/>
              <a:gd name="connsiteY2" fmla="*/ 11828 h 11828"/>
              <a:gd name="connsiteX3" fmla="*/ 15 w 10020"/>
              <a:gd name="connsiteY3" fmla="*/ 11828 h 11828"/>
              <a:gd name="connsiteX4" fmla="*/ 132 w 10020"/>
              <a:gd name="connsiteY4" fmla="*/ 0 h 11828"/>
              <a:gd name="connsiteX0" fmla="*/ 132 w 10016"/>
              <a:gd name="connsiteY0" fmla="*/ 0 h 11828"/>
              <a:gd name="connsiteX1" fmla="*/ 9898 w 10016"/>
              <a:gd name="connsiteY1" fmla="*/ 2197 h 11828"/>
              <a:gd name="connsiteX2" fmla="*/ 10015 w 10016"/>
              <a:gd name="connsiteY2" fmla="*/ 11828 h 11828"/>
              <a:gd name="connsiteX3" fmla="*/ 15 w 10016"/>
              <a:gd name="connsiteY3" fmla="*/ 11828 h 11828"/>
              <a:gd name="connsiteX4" fmla="*/ 132 w 10016"/>
              <a:gd name="connsiteY4" fmla="*/ 0 h 1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6" h="11828">
                <a:moveTo>
                  <a:pt x="132" y="0"/>
                </a:moveTo>
                <a:lnTo>
                  <a:pt x="9898" y="2197"/>
                </a:lnTo>
                <a:cubicBezTo>
                  <a:pt x="9878" y="5462"/>
                  <a:pt x="10035" y="8563"/>
                  <a:pt x="10015" y="11828"/>
                </a:cubicBezTo>
                <a:lnTo>
                  <a:pt x="15" y="11828"/>
                </a:lnTo>
                <a:cubicBezTo>
                  <a:pt x="-63" y="7882"/>
                  <a:pt x="210" y="3946"/>
                  <a:pt x="132" y="0"/>
                </a:cubicBezTo>
                <a:close/>
              </a:path>
            </a:pathLst>
          </a:custGeom>
          <a:solidFill>
            <a:schemeClr val="accent4">
              <a:lumMod val="75000"/>
            </a:schemeClr>
          </a:solidFill>
          <a:ln>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cs typeface="+mj-cs"/>
            </a:endParaRPr>
          </a:p>
        </p:txBody>
      </p:sp>
      <p:sp>
        <p:nvSpPr>
          <p:cNvPr id="160" name="Flowchart: Manual Input 156">
            <a:extLst>
              <a:ext uri="{FF2B5EF4-FFF2-40B4-BE49-F238E27FC236}">
                <a16:creationId xmlns:a16="http://schemas.microsoft.com/office/drawing/2014/main" id="{8A41F6A1-3035-4A36-9C0E-662AA4F00D63}"/>
              </a:ext>
            </a:extLst>
          </p:cNvPr>
          <p:cNvSpPr/>
          <p:nvPr/>
        </p:nvSpPr>
        <p:spPr>
          <a:xfrm rot="16200000">
            <a:off x="10451964" y="-1539358"/>
            <a:ext cx="200679" cy="32793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4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40 h 10000"/>
              <a:gd name="connsiteX0" fmla="*/ 0 w 10475"/>
              <a:gd name="connsiteY0" fmla="*/ 954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954 h 10000"/>
              <a:gd name="connsiteX0" fmla="*/ 0 w 10475"/>
              <a:gd name="connsiteY0" fmla="*/ 450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450 h 10000"/>
              <a:gd name="connsiteX0" fmla="*/ 0 w 10475"/>
              <a:gd name="connsiteY0" fmla="*/ 628 h 10000"/>
              <a:gd name="connsiteX1" fmla="*/ 10475 w 10475"/>
              <a:gd name="connsiteY1" fmla="*/ 0 h 10000"/>
              <a:gd name="connsiteX2" fmla="*/ 10475 w 10475"/>
              <a:gd name="connsiteY2" fmla="*/ 10000 h 10000"/>
              <a:gd name="connsiteX3" fmla="*/ 475 w 10475"/>
              <a:gd name="connsiteY3" fmla="*/ 10000 h 10000"/>
              <a:gd name="connsiteX4" fmla="*/ 0 w 10475"/>
              <a:gd name="connsiteY4" fmla="*/ 628 h 10000"/>
              <a:gd name="connsiteX0" fmla="*/ 0 w 10475"/>
              <a:gd name="connsiteY0" fmla="*/ 0 h 9372"/>
              <a:gd name="connsiteX1" fmla="*/ 7251 w 10475"/>
              <a:gd name="connsiteY1" fmla="*/ 1699 h 9372"/>
              <a:gd name="connsiteX2" fmla="*/ 10475 w 10475"/>
              <a:gd name="connsiteY2" fmla="*/ 9372 h 9372"/>
              <a:gd name="connsiteX3" fmla="*/ 475 w 10475"/>
              <a:gd name="connsiteY3" fmla="*/ 9372 h 9372"/>
              <a:gd name="connsiteX4" fmla="*/ 0 w 10475"/>
              <a:gd name="connsiteY4" fmla="*/ 0 h 9372"/>
              <a:gd name="connsiteX0" fmla="*/ 0 w 11539"/>
              <a:gd name="connsiteY0" fmla="*/ 0 h 9105"/>
              <a:gd name="connsiteX1" fmla="*/ 8461 w 11539"/>
              <a:gd name="connsiteY1" fmla="*/ 918 h 9105"/>
              <a:gd name="connsiteX2" fmla="*/ 11539 w 11539"/>
              <a:gd name="connsiteY2" fmla="*/ 9105 h 9105"/>
              <a:gd name="connsiteX3" fmla="*/ 1992 w 11539"/>
              <a:gd name="connsiteY3" fmla="*/ 9105 h 9105"/>
              <a:gd name="connsiteX4" fmla="*/ 0 w 11539"/>
              <a:gd name="connsiteY4" fmla="*/ 0 h 9105"/>
              <a:gd name="connsiteX0" fmla="*/ 0 w 11334"/>
              <a:gd name="connsiteY0" fmla="*/ 0 h 10000"/>
              <a:gd name="connsiteX1" fmla="*/ 11334 w 11334"/>
              <a:gd name="connsiteY1" fmla="*/ 963 h 10000"/>
              <a:gd name="connsiteX2" fmla="*/ 10000 w 11334"/>
              <a:gd name="connsiteY2" fmla="*/ 10000 h 10000"/>
              <a:gd name="connsiteX3" fmla="*/ 1726 w 11334"/>
              <a:gd name="connsiteY3" fmla="*/ 10000 h 10000"/>
              <a:gd name="connsiteX4" fmla="*/ 0 w 11334"/>
              <a:gd name="connsiteY4" fmla="*/ 0 h 10000"/>
              <a:gd name="connsiteX0" fmla="*/ 0 w 10021"/>
              <a:gd name="connsiteY0" fmla="*/ 0 h 10015"/>
              <a:gd name="connsiteX1" fmla="*/ 10021 w 10021"/>
              <a:gd name="connsiteY1" fmla="*/ 978 h 10015"/>
              <a:gd name="connsiteX2" fmla="*/ 8687 w 10021"/>
              <a:gd name="connsiteY2" fmla="*/ 10015 h 10015"/>
              <a:gd name="connsiteX3" fmla="*/ 413 w 10021"/>
              <a:gd name="connsiteY3" fmla="*/ 10015 h 10015"/>
              <a:gd name="connsiteX4" fmla="*/ 0 w 10021"/>
              <a:gd name="connsiteY4" fmla="*/ 0 h 10015"/>
              <a:gd name="connsiteX0" fmla="*/ 0 w 9146"/>
              <a:gd name="connsiteY0" fmla="*/ 0 h 10015"/>
              <a:gd name="connsiteX1" fmla="*/ 9146 w 9146"/>
              <a:gd name="connsiteY1" fmla="*/ 655 h 10015"/>
              <a:gd name="connsiteX2" fmla="*/ 8687 w 9146"/>
              <a:gd name="connsiteY2" fmla="*/ 10015 h 10015"/>
              <a:gd name="connsiteX3" fmla="*/ 413 w 9146"/>
              <a:gd name="connsiteY3" fmla="*/ 10015 h 10015"/>
              <a:gd name="connsiteX4" fmla="*/ 0 w 9146"/>
              <a:gd name="connsiteY4" fmla="*/ 0 h 1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 h="10015">
                <a:moveTo>
                  <a:pt x="0" y="0"/>
                </a:moveTo>
                <a:lnTo>
                  <a:pt x="9146" y="655"/>
                </a:lnTo>
                <a:lnTo>
                  <a:pt x="8687" y="10015"/>
                </a:lnTo>
                <a:lnTo>
                  <a:pt x="413" y="10015"/>
                </a:lnTo>
                <a:cubicBezTo>
                  <a:pt x="283" y="6482"/>
                  <a:pt x="131" y="3533"/>
                  <a:pt x="0"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j-cs"/>
            </a:endParaRPr>
          </a:p>
        </p:txBody>
      </p:sp>
      <p:sp>
        <p:nvSpPr>
          <p:cNvPr id="32" name="Rectangle 31">
            <a:extLst>
              <a:ext uri="{FF2B5EF4-FFF2-40B4-BE49-F238E27FC236}">
                <a16:creationId xmlns:a16="http://schemas.microsoft.com/office/drawing/2014/main" id="{1D7998D5-357E-4EBB-A740-1B9B456DAD80}"/>
              </a:ext>
            </a:extLst>
          </p:cNvPr>
          <p:cNvSpPr/>
          <p:nvPr/>
        </p:nvSpPr>
        <p:spPr>
          <a:xfrm>
            <a:off x="-7089" y="6625854"/>
            <a:ext cx="3876327" cy="2381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i="1" dirty="0">
              <a:cs typeface="+mj-cs"/>
            </a:endParaRPr>
          </a:p>
        </p:txBody>
      </p:sp>
      <p:sp>
        <p:nvSpPr>
          <p:cNvPr id="34" name="TextBox 33">
            <a:extLst>
              <a:ext uri="{FF2B5EF4-FFF2-40B4-BE49-F238E27FC236}">
                <a16:creationId xmlns:a16="http://schemas.microsoft.com/office/drawing/2014/main" id="{5DBBD0B5-3A18-41C7-9865-9499A97AC9ED}"/>
              </a:ext>
            </a:extLst>
          </p:cNvPr>
          <p:cNvSpPr txBox="1"/>
          <p:nvPr/>
        </p:nvSpPr>
        <p:spPr>
          <a:xfrm>
            <a:off x="211057" y="420462"/>
            <a:ext cx="3658181" cy="923330"/>
          </a:xfrm>
          <a:prstGeom prst="rect">
            <a:avLst/>
          </a:prstGeom>
          <a:noFill/>
        </p:spPr>
        <p:txBody>
          <a:bodyPr wrap="square" rtlCol="0">
            <a:spAutoFit/>
          </a:bodyPr>
          <a:lstStyle/>
          <a:p>
            <a:r>
              <a:rPr lang="en-US" sz="3600" b="1" dirty="0">
                <a:solidFill>
                  <a:schemeClr val="tx1">
                    <a:lumMod val="95000"/>
                    <a:lumOff val="5000"/>
                  </a:schemeClr>
                </a:solidFill>
                <a:effectLst>
                  <a:outerShdw blurRad="63500" dist="50800" algn="ctr" rotWithShape="0">
                    <a:srgbClr val="000000">
                      <a:alpha val="43137"/>
                    </a:srgbClr>
                  </a:outerShdw>
                </a:effectLst>
                <a:cs typeface="+mj-cs"/>
              </a:rPr>
              <a:t>Solutions</a:t>
            </a:r>
            <a:endParaRPr lang="en-US" dirty="0">
              <a:effectLst>
                <a:outerShdw blurRad="63500" dist="50800" algn="ctr" rotWithShape="0">
                  <a:srgbClr val="000000">
                    <a:alpha val="43137"/>
                  </a:srgbClr>
                </a:outerShdw>
              </a:effectLst>
              <a:cs typeface="+mj-cs"/>
            </a:endParaRPr>
          </a:p>
          <a:p>
            <a:endParaRPr lang="en-US" dirty="0">
              <a:cs typeface="+mj-cs"/>
            </a:endParaRPr>
          </a:p>
        </p:txBody>
      </p:sp>
      <p:sp>
        <p:nvSpPr>
          <p:cNvPr id="52" name="TextBox 51">
            <a:extLst>
              <a:ext uri="{FF2B5EF4-FFF2-40B4-BE49-F238E27FC236}">
                <a16:creationId xmlns:a16="http://schemas.microsoft.com/office/drawing/2014/main" id="{70558A4D-54E6-4056-9F3A-8244D01CAE31}"/>
              </a:ext>
            </a:extLst>
          </p:cNvPr>
          <p:cNvSpPr txBox="1"/>
          <p:nvPr/>
        </p:nvSpPr>
        <p:spPr>
          <a:xfrm>
            <a:off x="8459612" y="385259"/>
            <a:ext cx="3026428" cy="769441"/>
          </a:xfrm>
          <a:prstGeom prst="rect">
            <a:avLst/>
          </a:prstGeom>
          <a:noFill/>
        </p:spPr>
        <p:txBody>
          <a:bodyPr wrap="square" rtlCol="0">
            <a:spAutoFit/>
          </a:bodyPr>
          <a:lstStyle/>
          <a:p>
            <a:pPr algn="r"/>
            <a:r>
              <a:rPr lang="ar-SA" sz="4400" b="1" dirty="0">
                <a:cs typeface="+mj-cs"/>
              </a:rPr>
              <a:t>حلول</a:t>
            </a:r>
            <a:endParaRPr lang="en-US" sz="4400" b="1" dirty="0">
              <a:cs typeface="+mj-cs"/>
            </a:endParaRPr>
          </a:p>
        </p:txBody>
      </p:sp>
      <p:sp>
        <p:nvSpPr>
          <p:cNvPr id="144" name="Freeform: Shape 143">
            <a:extLst>
              <a:ext uri="{FF2B5EF4-FFF2-40B4-BE49-F238E27FC236}">
                <a16:creationId xmlns:a16="http://schemas.microsoft.com/office/drawing/2014/main" id="{B417088D-BECB-4B24-8DFD-55DBF8E3F83B}"/>
              </a:ext>
            </a:extLst>
          </p:cNvPr>
          <p:cNvSpPr/>
          <p:nvPr/>
        </p:nvSpPr>
        <p:spPr>
          <a:xfrm>
            <a:off x="6075161" y="1147679"/>
            <a:ext cx="326897" cy="5478175"/>
          </a:xfrm>
          <a:custGeom>
            <a:avLst/>
            <a:gdLst>
              <a:gd name="connsiteX0" fmla="*/ 0 w 242972"/>
              <a:gd name="connsiteY0" fmla="*/ 0 h 5282000"/>
              <a:gd name="connsiteX1" fmla="*/ 249733 w 242972"/>
              <a:gd name="connsiteY1" fmla="*/ 0 h 5282000"/>
              <a:gd name="connsiteX2" fmla="*/ 249733 w 242972"/>
              <a:gd name="connsiteY2" fmla="*/ 5282000 h 5282000"/>
              <a:gd name="connsiteX3" fmla="*/ 0 w 242972"/>
              <a:gd name="connsiteY3" fmla="*/ 5282000 h 5282000"/>
            </a:gdLst>
            <a:ahLst/>
            <a:cxnLst>
              <a:cxn ang="0">
                <a:pos x="connsiteX0" y="connsiteY0"/>
              </a:cxn>
              <a:cxn ang="0">
                <a:pos x="connsiteX1" y="connsiteY1"/>
              </a:cxn>
              <a:cxn ang="0">
                <a:pos x="connsiteX2" y="connsiteY2"/>
              </a:cxn>
              <a:cxn ang="0">
                <a:pos x="connsiteX3" y="connsiteY3"/>
              </a:cxn>
            </a:cxnLst>
            <a:rect l="l" t="t" r="r" b="b"/>
            <a:pathLst>
              <a:path w="242972" h="5282000">
                <a:moveTo>
                  <a:pt x="0" y="0"/>
                </a:moveTo>
                <a:lnTo>
                  <a:pt x="249733" y="0"/>
                </a:lnTo>
                <a:lnTo>
                  <a:pt x="249733" y="5282000"/>
                </a:lnTo>
                <a:lnTo>
                  <a:pt x="0" y="5282000"/>
                </a:lnTo>
                <a:close/>
              </a:path>
            </a:pathLst>
          </a:custGeom>
          <a:solidFill>
            <a:schemeClr val="bg1"/>
          </a:solidFill>
          <a:ln w="10563" cap="flat">
            <a:noFill/>
            <a:prstDash val="solid"/>
            <a:miter/>
          </a:ln>
        </p:spPr>
        <p:txBody>
          <a:bodyPr rtlCol="0" anchor="ctr"/>
          <a:lstStyle/>
          <a:p>
            <a:endParaRPr lang="en-US">
              <a:cs typeface="+mj-cs"/>
            </a:endParaRPr>
          </a:p>
        </p:txBody>
      </p:sp>
      <p:grpSp>
        <p:nvGrpSpPr>
          <p:cNvPr id="209" name="Group 208">
            <a:extLst>
              <a:ext uri="{FF2B5EF4-FFF2-40B4-BE49-F238E27FC236}">
                <a16:creationId xmlns:a16="http://schemas.microsoft.com/office/drawing/2014/main" id="{EFD5CFDE-98FA-481F-8675-AD653FF3E355}"/>
              </a:ext>
            </a:extLst>
          </p:cNvPr>
          <p:cNvGrpSpPr/>
          <p:nvPr/>
        </p:nvGrpSpPr>
        <p:grpSpPr>
          <a:xfrm>
            <a:off x="702114" y="853397"/>
            <a:ext cx="10814296" cy="1518174"/>
            <a:chOff x="370151" y="1661137"/>
            <a:chExt cx="10814296" cy="1518174"/>
          </a:xfrm>
        </p:grpSpPr>
        <p:sp>
          <p:nvSpPr>
            <p:cNvPr id="210" name="Freeform: Shape 209">
              <a:extLst>
                <a:ext uri="{FF2B5EF4-FFF2-40B4-BE49-F238E27FC236}">
                  <a16:creationId xmlns:a16="http://schemas.microsoft.com/office/drawing/2014/main" id="{FB3BE687-7ED1-47A9-B8B4-A5C1B0D6F226}"/>
                </a:ext>
              </a:extLst>
            </p:cNvPr>
            <p:cNvSpPr/>
            <p:nvPr/>
          </p:nvSpPr>
          <p:spPr>
            <a:xfrm>
              <a:off x="6249553" y="2094247"/>
              <a:ext cx="4934894" cy="646163"/>
            </a:xfrm>
            <a:custGeom>
              <a:avLst/>
              <a:gdLst>
                <a:gd name="connsiteX0" fmla="*/ 1632455 w 1901520"/>
                <a:gd name="connsiteY0" fmla="*/ 541933 h 538764"/>
                <a:gd name="connsiteX1" fmla="*/ 0 w 1901520"/>
                <a:gd name="connsiteY1" fmla="*/ 541933 h 538764"/>
                <a:gd name="connsiteX2" fmla="*/ 0 w 1901520"/>
                <a:gd name="connsiteY2" fmla="*/ 0 h 538764"/>
                <a:gd name="connsiteX3" fmla="*/ 1632455 w 1901520"/>
                <a:gd name="connsiteY3" fmla="*/ 0 h 538764"/>
                <a:gd name="connsiteX4" fmla="*/ 1903422 w 1901520"/>
                <a:gd name="connsiteY4" fmla="*/ 270967 h 538764"/>
                <a:gd name="connsiteX5" fmla="*/ 1903422 w 1901520"/>
                <a:gd name="connsiteY5" fmla="*/ 270967 h 538764"/>
                <a:gd name="connsiteX6" fmla="*/ 1632455 w 1901520"/>
                <a:gd name="connsiteY6" fmla="*/ 541933 h 5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520" h="538764">
                  <a:moveTo>
                    <a:pt x="1632455" y="541933"/>
                  </a:moveTo>
                  <a:lnTo>
                    <a:pt x="0" y="541933"/>
                  </a:lnTo>
                  <a:lnTo>
                    <a:pt x="0" y="0"/>
                  </a:lnTo>
                  <a:lnTo>
                    <a:pt x="1632455" y="0"/>
                  </a:lnTo>
                  <a:cubicBezTo>
                    <a:pt x="1782147" y="0"/>
                    <a:pt x="1903422" y="121275"/>
                    <a:pt x="1903422" y="270967"/>
                  </a:cubicBezTo>
                  <a:lnTo>
                    <a:pt x="1903422" y="270967"/>
                  </a:lnTo>
                  <a:cubicBezTo>
                    <a:pt x="1903422" y="420553"/>
                    <a:pt x="1782041" y="541933"/>
                    <a:pt x="1632455" y="541933"/>
                  </a:cubicBezTo>
                  <a:close/>
                </a:path>
              </a:pathLst>
            </a:custGeom>
            <a:solidFill>
              <a:schemeClr val="bg2">
                <a:lumMod val="10000"/>
              </a:schemeClr>
            </a:solidFill>
            <a:ln w="10563" cap="flat">
              <a:noFill/>
              <a:prstDash val="solid"/>
              <a:miter/>
            </a:ln>
          </p:spPr>
          <p:txBody>
            <a:bodyPr rtlCol="0" anchor="ctr"/>
            <a:lstStyle/>
            <a:p>
              <a:pPr algn="r"/>
              <a:r>
                <a:rPr lang="ar-SA" sz="2400" dirty="0">
                  <a:solidFill>
                    <a:schemeClr val="bg1"/>
                  </a:solidFill>
                  <a:cs typeface="+mj-cs"/>
                </a:rPr>
                <a:t>1- توفير سياق أمني قوي وآمن لهم</a:t>
              </a:r>
              <a:endParaRPr lang="en-US" sz="2400" dirty="0">
                <a:solidFill>
                  <a:schemeClr val="bg1"/>
                </a:solidFill>
                <a:cs typeface="+mj-cs"/>
              </a:endParaRPr>
            </a:p>
          </p:txBody>
        </p:sp>
        <p:sp>
          <p:nvSpPr>
            <p:cNvPr id="211" name="Freeform: Shape 210">
              <a:extLst>
                <a:ext uri="{FF2B5EF4-FFF2-40B4-BE49-F238E27FC236}">
                  <a16:creationId xmlns:a16="http://schemas.microsoft.com/office/drawing/2014/main" id="{6C80AB28-5170-4925-8579-96ABEEE766E4}"/>
                </a:ext>
              </a:extLst>
            </p:cNvPr>
            <p:cNvSpPr/>
            <p:nvPr/>
          </p:nvSpPr>
          <p:spPr>
            <a:xfrm>
              <a:off x="6067696" y="2186923"/>
              <a:ext cx="174217" cy="472874"/>
            </a:xfrm>
            <a:custGeom>
              <a:avLst/>
              <a:gdLst>
                <a:gd name="connsiteX0" fmla="*/ 154340 w 147896"/>
                <a:gd name="connsiteY0" fmla="*/ 403967 h 401432"/>
                <a:gd name="connsiteX1" fmla="*/ 0 w 147896"/>
                <a:gd name="connsiteY1" fmla="*/ 403967 h 401432"/>
                <a:gd name="connsiteX2" fmla="*/ 0 w 147896"/>
                <a:gd name="connsiteY2" fmla="*/ 0 h 401432"/>
                <a:gd name="connsiteX3" fmla="*/ 154340 w 147896"/>
                <a:gd name="connsiteY3" fmla="*/ 0 h 401432"/>
              </a:gdLst>
              <a:ahLst/>
              <a:cxnLst>
                <a:cxn ang="0">
                  <a:pos x="connsiteX0" y="connsiteY0"/>
                </a:cxn>
                <a:cxn ang="0">
                  <a:pos x="connsiteX1" y="connsiteY1"/>
                </a:cxn>
                <a:cxn ang="0">
                  <a:pos x="connsiteX2" y="connsiteY2"/>
                </a:cxn>
                <a:cxn ang="0">
                  <a:pos x="connsiteX3" y="connsiteY3"/>
                </a:cxn>
              </a:cxnLst>
              <a:rect l="l" t="t" r="r" b="b"/>
              <a:pathLst>
                <a:path w="147896" h="401432">
                  <a:moveTo>
                    <a:pt x="154340" y="403967"/>
                  </a:moveTo>
                  <a:lnTo>
                    <a:pt x="0" y="403967"/>
                  </a:lnTo>
                  <a:lnTo>
                    <a:pt x="0" y="0"/>
                  </a:lnTo>
                  <a:lnTo>
                    <a:pt x="154340" y="0"/>
                  </a:lnTo>
                  <a:close/>
                </a:path>
              </a:pathLst>
            </a:custGeom>
            <a:solidFill>
              <a:srgbClr val="931D69"/>
            </a:solidFill>
            <a:ln w="10563" cap="flat">
              <a:noFill/>
              <a:prstDash val="solid"/>
              <a:miter/>
            </a:ln>
          </p:spPr>
          <p:txBody>
            <a:bodyPr rtlCol="0" anchor="ctr"/>
            <a:lstStyle/>
            <a:p>
              <a:endParaRPr lang="en-US">
                <a:cs typeface="+mj-cs"/>
              </a:endParaRPr>
            </a:p>
          </p:txBody>
        </p:sp>
        <p:sp>
          <p:nvSpPr>
            <p:cNvPr id="212" name="Freeform: Shape 211">
              <a:extLst>
                <a:ext uri="{FF2B5EF4-FFF2-40B4-BE49-F238E27FC236}">
                  <a16:creationId xmlns:a16="http://schemas.microsoft.com/office/drawing/2014/main" id="{8DC48D0E-C242-43FA-89F9-192DD75C514E}"/>
                </a:ext>
              </a:extLst>
            </p:cNvPr>
            <p:cNvSpPr/>
            <p:nvPr/>
          </p:nvSpPr>
          <p:spPr>
            <a:xfrm>
              <a:off x="6162943" y="2105763"/>
              <a:ext cx="74664" cy="634647"/>
            </a:xfrm>
            <a:custGeom>
              <a:avLst/>
              <a:gdLst>
                <a:gd name="connsiteX0" fmla="*/ 73525 w 63384"/>
                <a:gd name="connsiteY0" fmla="*/ 541933 h 538764"/>
                <a:gd name="connsiteX1" fmla="*/ 0 w 63384"/>
                <a:gd name="connsiteY1" fmla="*/ 472950 h 538764"/>
                <a:gd name="connsiteX2" fmla="*/ 0 w 63384"/>
                <a:gd name="connsiteY2" fmla="*/ 68983 h 538764"/>
                <a:gd name="connsiteX3" fmla="*/ 73525 w 63384"/>
                <a:gd name="connsiteY3" fmla="*/ 0 h 538764"/>
              </a:gdLst>
              <a:ahLst/>
              <a:cxnLst>
                <a:cxn ang="0">
                  <a:pos x="connsiteX0" y="connsiteY0"/>
                </a:cxn>
                <a:cxn ang="0">
                  <a:pos x="connsiteX1" y="connsiteY1"/>
                </a:cxn>
                <a:cxn ang="0">
                  <a:pos x="connsiteX2" y="connsiteY2"/>
                </a:cxn>
                <a:cxn ang="0">
                  <a:pos x="connsiteX3" y="connsiteY3"/>
                </a:cxn>
              </a:cxnLst>
              <a:rect l="l" t="t" r="r" b="b"/>
              <a:pathLst>
                <a:path w="63384" h="538764">
                  <a:moveTo>
                    <a:pt x="73525" y="541933"/>
                  </a:moveTo>
                  <a:lnTo>
                    <a:pt x="0" y="472950"/>
                  </a:lnTo>
                  <a:lnTo>
                    <a:pt x="0" y="68983"/>
                  </a:lnTo>
                  <a:lnTo>
                    <a:pt x="73525" y="0"/>
                  </a:lnTo>
                  <a:close/>
                </a:path>
              </a:pathLst>
            </a:custGeom>
            <a:solidFill>
              <a:srgbClr val="6A1059"/>
            </a:solidFill>
            <a:ln w="10563" cap="flat">
              <a:noFill/>
              <a:prstDash val="solid"/>
              <a:miter/>
            </a:ln>
          </p:spPr>
          <p:txBody>
            <a:bodyPr rtlCol="0" anchor="ctr"/>
            <a:lstStyle/>
            <a:p>
              <a:endParaRPr lang="en-US">
                <a:cs typeface="+mj-cs"/>
              </a:endParaRPr>
            </a:p>
          </p:txBody>
        </p:sp>
        <p:sp>
          <p:nvSpPr>
            <p:cNvPr id="220" name="Freeform: Shape 219">
              <a:extLst>
                <a:ext uri="{FF2B5EF4-FFF2-40B4-BE49-F238E27FC236}">
                  <a16:creationId xmlns:a16="http://schemas.microsoft.com/office/drawing/2014/main" id="{3976B9E2-EC8E-4732-BEDD-EF4885286B14}"/>
                </a:ext>
              </a:extLst>
            </p:cNvPr>
            <p:cNvSpPr/>
            <p:nvPr/>
          </p:nvSpPr>
          <p:spPr>
            <a:xfrm>
              <a:off x="6067747" y="2187023"/>
              <a:ext cx="87108" cy="472874"/>
            </a:xfrm>
            <a:custGeom>
              <a:avLst/>
              <a:gdLst>
                <a:gd name="connsiteX0" fmla="*/ 0 w 73948"/>
                <a:gd name="connsiteY0" fmla="*/ 0 h 401432"/>
                <a:gd name="connsiteX1" fmla="*/ 80814 w 73948"/>
                <a:gd name="connsiteY1" fmla="*/ 0 h 401432"/>
                <a:gd name="connsiteX2" fmla="*/ 80814 w 73948"/>
                <a:gd name="connsiteY2" fmla="*/ 403967 h 401432"/>
                <a:gd name="connsiteX3" fmla="*/ 0 w 73948"/>
                <a:gd name="connsiteY3" fmla="*/ 403967 h 401432"/>
              </a:gdLst>
              <a:ahLst/>
              <a:cxnLst>
                <a:cxn ang="0">
                  <a:pos x="connsiteX0" y="connsiteY0"/>
                </a:cxn>
                <a:cxn ang="0">
                  <a:pos x="connsiteX1" y="connsiteY1"/>
                </a:cxn>
                <a:cxn ang="0">
                  <a:pos x="connsiteX2" y="connsiteY2"/>
                </a:cxn>
                <a:cxn ang="0">
                  <a:pos x="connsiteX3" y="connsiteY3"/>
                </a:cxn>
              </a:cxnLst>
              <a:rect l="l" t="t" r="r" b="b"/>
              <a:pathLst>
                <a:path w="73948" h="401432">
                  <a:moveTo>
                    <a:pt x="0" y="0"/>
                  </a:moveTo>
                  <a:lnTo>
                    <a:pt x="80814" y="0"/>
                  </a:lnTo>
                  <a:lnTo>
                    <a:pt x="80814" y="403967"/>
                  </a:lnTo>
                  <a:lnTo>
                    <a:pt x="0" y="403967"/>
                  </a:lnTo>
                  <a:close/>
                </a:path>
              </a:pathLst>
            </a:custGeom>
            <a:solidFill>
              <a:srgbClr val="0B1F42">
                <a:alpha val="40000"/>
              </a:srgbClr>
            </a:solidFill>
            <a:ln w="10563" cap="flat">
              <a:noFill/>
              <a:prstDash val="solid"/>
              <a:miter/>
            </a:ln>
          </p:spPr>
          <p:txBody>
            <a:bodyPr rtlCol="0" anchor="ctr"/>
            <a:lstStyle/>
            <a:p>
              <a:endParaRPr lang="en-US">
                <a:cs typeface="+mj-cs"/>
              </a:endParaRPr>
            </a:p>
          </p:txBody>
        </p:sp>
        <p:grpSp>
          <p:nvGrpSpPr>
            <p:cNvPr id="221" name="Group 220">
              <a:extLst>
                <a:ext uri="{FF2B5EF4-FFF2-40B4-BE49-F238E27FC236}">
                  <a16:creationId xmlns:a16="http://schemas.microsoft.com/office/drawing/2014/main" id="{915FD27E-3BDA-4A7F-A3BC-1AFD9CF5BB00}"/>
                </a:ext>
              </a:extLst>
            </p:cNvPr>
            <p:cNvGrpSpPr/>
            <p:nvPr/>
          </p:nvGrpSpPr>
          <p:grpSpPr>
            <a:xfrm>
              <a:off x="370151" y="1661137"/>
              <a:ext cx="6073143" cy="1518174"/>
              <a:chOff x="370151" y="1661137"/>
              <a:chExt cx="6073143" cy="1518174"/>
            </a:xfrm>
          </p:grpSpPr>
          <p:sp>
            <p:nvSpPr>
              <p:cNvPr id="240" name="Freeform: Shape 239">
                <a:extLst>
                  <a:ext uri="{FF2B5EF4-FFF2-40B4-BE49-F238E27FC236}">
                    <a16:creationId xmlns:a16="http://schemas.microsoft.com/office/drawing/2014/main" id="{71EA2570-0AE6-46E0-8E7C-4DB26C6F60E3}"/>
                  </a:ext>
                </a:extLst>
              </p:cNvPr>
              <p:cNvSpPr/>
              <p:nvPr/>
            </p:nvSpPr>
            <p:spPr>
              <a:xfrm>
                <a:off x="370151" y="2107732"/>
                <a:ext cx="5449463" cy="640820"/>
              </a:xfrm>
              <a:custGeom>
                <a:avLst/>
                <a:gdLst>
                  <a:gd name="connsiteX0" fmla="*/ 201984 w 919068"/>
                  <a:gd name="connsiteY0" fmla="*/ 0 h 401432"/>
                  <a:gd name="connsiteX1" fmla="*/ 929104 w 919068"/>
                  <a:gd name="connsiteY1" fmla="*/ 0 h 401432"/>
                  <a:gd name="connsiteX2" fmla="*/ 929104 w 919068"/>
                  <a:gd name="connsiteY2" fmla="*/ 403967 h 401432"/>
                  <a:gd name="connsiteX3" fmla="*/ 201984 w 919068"/>
                  <a:gd name="connsiteY3" fmla="*/ 403967 h 401432"/>
                  <a:gd name="connsiteX4" fmla="*/ 0 w 919068"/>
                  <a:gd name="connsiteY4" fmla="*/ 201984 h 401432"/>
                  <a:gd name="connsiteX5" fmla="*/ 0 w 919068"/>
                  <a:gd name="connsiteY5" fmla="*/ 201984 h 401432"/>
                  <a:gd name="connsiteX6" fmla="*/ 201984 w 919068"/>
                  <a:gd name="connsiteY6" fmla="*/ 0 h 4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068" h="401432">
                    <a:moveTo>
                      <a:pt x="201984" y="0"/>
                    </a:moveTo>
                    <a:lnTo>
                      <a:pt x="929104" y="0"/>
                    </a:lnTo>
                    <a:lnTo>
                      <a:pt x="929104" y="403967"/>
                    </a:lnTo>
                    <a:lnTo>
                      <a:pt x="201984" y="403967"/>
                    </a:lnTo>
                    <a:cubicBezTo>
                      <a:pt x="90428" y="403967"/>
                      <a:pt x="0" y="313540"/>
                      <a:pt x="0" y="201984"/>
                    </a:cubicBezTo>
                    <a:lnTo>
                      <a:pt x="0" y="201984"/>
                    </a:lnTo>
                    <a:cubicBezTo>
                      <a:pt x="0" y="90428"/>
                      <a:pt x="90428" y="0"/>
                      <a:pt x="201984" y="0"/>
                    </a:cubicBezTo>
                    <a:close/>
                  </a:path>
                </a:pathLst>
              </a:custGeom>
              <a:solidFill>
                <a:schemeClr val="tx2">
                  <a:lumMod val="40000"/>
                  <a:lumOff val="60000"/>
                </a:schemeClr>
              </a:solidFill>
              <a:ln w="10563" cap="flat">
                <a:noFill/>
                <a:prstDash val="solid"/>
                <a:miter/>
              </a:ln>
            </p:spPr>
            <p:txBody>
              <a:bodyPr rtlCol="0" anchor="ctr"/>
              <a:lstStyle/>
              <a:p>
                <a:r>
                  <a:rPr lang="en-US" sz="2000" dirty="0">
                    <a:cs typeface="+mj-cs"/>
                  </a:rPr>
                  <a:t>1- Provide them a strong security and safe context </a:t>
                </a:r>
              </a:p>
            </p:txBody>
          </p:sp>
          <p:pic>
            <p:nvPicPr>
              <p:cNvPr id="241" name="Picture 240">
                <a:extLst>
                  <a:ext uri="{FF2B5EF4-FFF2-40B4-BE49-F238E27FC236}">
                    <a16:creationId xmlns:a16="http://schemas.microsoft.com/office/drawing/2014/main" id="{6AAE68D9-5635-41C2-9DE0-00A97BD06DCE}"/>
                  </a:ext>
                </a:extLst>
              </p:cNvPr>
              <p:cNvPicPr>
                <a:picLocks noChangeAspect="1"/>
              </p:cNvPicPr>
              <p:nvPr/>
            </p:nvPicPr>
            <p:blipFill>
              <a:blip r:embed="rId2"/>
              <a:stretch>
                <a:fillRect/>
              </a:stretch>
            </p:blipFill>
            <p:spPr>
              <a:xfrm>
                <a:off x="5385550" y="1661137"/>
                <a:ext cx="1057744" cy="1518174"/>
              </a:xfrm>
              <a:custGeom>
                <a:avLst/>
                <a:gdLst>
                  <a:gd name="connsiteX0" fmla="*/ 0 w 897940"/>
                  <a:gd name="connsiteY0" fmla="*/ 0 h 1288808"/>
                  <a:gd name="connsiteX1" fmla="*/ 897940 w 897940"/>
                  <a:gd name="connsiteY1" fmla="*/ 0 h 1288808"/>
                  <a:gd name="connsiteX2" fmla="*/ 897940 w 897940"/>
                  <a:gd name="connsiteY2" fmla="*/ 1288808 h 1288808"/>
                  <a:gd name="connsiteX3" fmla="*/ 0 w 897940"/>
                  <a:gd name="connsiteY3" fmla="*/ 1288808 h 1288808"/>
                </a:gdLst>
                <a:ahLst/>
                <a:cxnLst>
                  <a:cxn ang="0">
                    <a:pos x="connsiteX0" y="connsiteY0"/>
                  </a:cxn>
                  <a:cxn ang="0">
                    <a:pos x="connsiteX1" y="connsiteY1"/>
                  </a:cxn>
                  <a:cxn ang="0">
                    <a:pos x="connsiteX2" y="connsiteY2"/>
                  </a:cxn>
                  <a:cxn ang="0">
                    <a:pos x="connsiteX3" y="connsiteY3"/>
                  </a:cxn>
                </a:cxnLst>
                <a:rect l="l" t="t" r="r" b="b"/>
                <a:pathLst>
                  <a:path w="897940" h="1288808">
                    <a:moveTo>
                      <a:pt x="0" y="0"/>
                    </a:moveTo>
                    <a:lnTo>
                      <a:pt x="897940" y="0"/>
                    </a:lnTo>
                    <a:lnTo>
                      <a:pt x="897940" y="1288808"/>
                    </a:lnTo>
                    <a:lnTo>
                      <a:pt x="0" y="1288808"/>
                    </a:lnTo>
                    <a:close/>
                  </a:path>
                </a:pathLst>
              </a:custGeom>
              <a:ln/>
            </p:spPr>
          </p:pic>
        </p:grpSp>
      </p:grpSp>
      <p:grpSp>
        <p:nvGrpSpPr>
          <p:cNvPr id="245" name="Group 244">
            <a:extLst>
              <a:ext uri="{FF2B5EF4-FFF2-40B4-BE49-F238E27FC236}">
                <a16:creationId xmlns:a16="http://schemas.microsoft.com/office/drawing/2014/main" id="{FA00249B-BE95-4BE4-A251-AC6A606A4589}"/>
              </a:ext>
            </a:extLst>
          </p:cNvPr>
          <p:cNvGrpSpPr/>
          <p:nvPr/>
        </p:nvGrpSpPr>
        <p:grpSpPr>
          <a:xfrm>
            <a:off x="702114" y="1647626"/>
            <a:ext cx="10814296" cy="1518174"/>
            <a:chOff x="370151" y="1661137"/>
            <a:chExt cx="10814296" cy="1518174"/>
          </a:xfrm>
        </p:grpSpPr>
        <p:sp>
          <p:nvSpPr>
            <p:cNvPr id="247" name="Freeform: Shape 246">
              <a:extLst>
                <a:ext uri="{FF2B5EF4-FFF2-40B4-BE49-F238E27FC236}">
                  <a16:creationId xmlns:a16="http://schemas.microsoft.com/office/drawing/2014/main" id="{5AD2E41E-638B-4CA5-8992-FFFD475B1B47}"/>
                </a:ext>
              </a:extLst>
            </p:cNvPr>
            <p:cNvSpPr/>
            <p:nvPr/>
          </p:nvSpPr>
          <p:spPr>
            <a:xfrm>
              <a:off x="6249553" y="2094247"/>
              <a:ext cx="4934894" cy="646163"/>
            </a:xfrm>
            <a:custGeom>
              <a:avLst/>
              <a:gdLst>
                <a:gd name="connsiteX0" fmla="*/ 1632455 w 1901520"/>
                <a:gd name="connsiteY0" fmla="*/ 541933 h 538764"/>
                <a:gd name="connsiteX1" fmla="*/ 0 w 1901520"/>
                <a:gd name="connsiteY1" fmla="*/ 541933 h 538764"/>
                <a:gd name="connsiteX2" fmla="*/ 0 w 1901520"/>
                <a:gd name="connsiteY2" fmla="*/ 0 h 538764"/>
                <a:gd name="connsiteX3" fmla="*/ 1632455 w 1901520"/>
                <a:gd name="connsiteY3" fmla="*/ 0 h 538764"/>
                <a:gd name="connsiteX4" fmla="*/ 1903422 w 1901520"/>
                <a:gd name="connsiteY4" fmla="*/ 270967 h 538764"/>
                <a:gd name="connsiteX5" fmla="*/ 1903422 w 1901520"/>
                <a:gd name="connsiteY5" fmla="*/ 270967 h 538764"/>
                <a:gd name="connsiteX6" fmla="*/ 1632455 w 1901520"/>
                <a:gd name="connsiteY6" fmla="*/ 541933 h 5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520" h="538764">
                  <a:moveTo>
                    <a:pt x="1632455" y="541933"/>
                  </a:moveTo>
                  <a:lnTo>
                    <a:pt x="0" y="541933"/>
                  </a:lnTo>
                  <a:lnTo>
                    <a:pt x="0" y="0"/>
                  </a:lnTo>
                  <a:lnTo>
                    <a:pt x="1632455" y="0"/>
                  </a:lnTo>
                  <a:cubicBezTo>
                    <a:pt x="1782147" y="0"/>
                    <a:pt x="1903422" y="121275"/>
                    <a:pt x="1903422" y="270967"/>
                  </a:cubicBezTo>
                  <a:lnTo>
                    <a:pt x="1903422" y="270967"/>
                  </a:lnTo>
                  <a:cubicBezTo>
                    <a:pt x="1903422" y="420553"/>
                    <a:pt x="1782041" y="541933"/>
                    <a:pt x="1632455" y="541933"/>
                  </a:cubicBezTo>
                  <a:close/>
                </a:path>
              </a:pathLst>
            </a:custGeom>
            <a:solidFill>
              <a:schemeClr val="bg2">
                <a:lumMod val="10000"/>
              </a:schemeClr>
            </a:solidFill>
            <a:ln w="10563" cap="flat">
              <a:noFill/>
              <a:prstDash val="solid"/>
              <a:miter/>
            </a:ln>
          </p:spPr>
          <p:txBody>
            <a:bodyPr rtlCol="0" anchor="ctr"/>
            <a:lstStyle/>
            <a:p>
              <a:pPr algn="r"/>
              <a:r>
                <a:rPr lang="ar-SA" sz="2400" dirty="0">
                  <a:solidFill>
                    <a:schemeClr val="bg1"/>
                  </a:solidFill>
                  <a:cs typeface="+mj-cs"/>
                </a:rPr>
                <a:t>2- تحسين البنية التحتية</a:t>
              </a:r>
              <a:endParaRPr lang="en-US" sz="2400" dirty="0">
                <a:solidFill>
                  <a:schemeClr val="bg1"/>
                </a:solidFill>
                <a:cs typeface="+mj-cs"/>
              </a:endParaRPr>
            </a:p>
          </p:txBody>
        </p:sp>
        <p:sp>
          <p:nvSpPr>
            <p:cNvPr id="249" name="Freeform: Shape 248">
              <a:extLst>
                <a:ext uri="{FF2B5EF4-FFF2-40B4-BE49-F238E27FC236}">
                  <a16:creationId xmlns:a16="http://schemas.microsoft.com/office/drawing/2014/main" id="{459BC180-7AA4-4826-BE66-D6C55FDBE07F}"/>
                </a:ext>
              </a:extLst>
            </p:cNvPr>
            <p:cNvSpPr/>
            <p:nvPr/>
          </p:nvSpPr>
          <p:spPr>
            <a:xfrm>
              <a:off x="6067696" y="2186923"/>
              <a:ext cx="174217" cy="472874"/>
            </a:xfrm>
            <a:custGeom>
              <a:avLst/>
              <a:gdLst>
                <a:gd name="connsiteX0" fmla="*/ 154340 w 147896"/>
                <a:gd name="connsiteY0" fmla="*/ 403967 h 401432"/>
                <a:gd name="connsiteX1" fmla="*/ 0 w 147896"/>
                <a:gd name="connsiteY1" fmla="*/ 403967 h 401432"/>
                <a:gd name="connsiteX2" fmla="*/ 0 w 147896"/>
                <a:gd name="connsiteY2" fmla="*/ 0 h 401432"/>
                <a:gd name="connsiteX3" fmla="*/ 154340 w 147896"/>
                <a:gd name="connsiteY3" fmla="*/ 0 h 401432"/>
              </a:gdLst>
              <a:ahLst/>
              <a:cxnLst>
                <a:cxn ang="0">
                  <a:pos x="connsiteX0" y="connsiteY0"/>
                </a:cxn>
                <a:cxn ang="0">
                  <a:pos x="connsiteX1" y="connsiteY1"/>
                </a:cxn>
                <a:cxn ang="0">
                  <a:pos x="connsiteX2" y="connsiteY2"/>
                </a:cxn>
                <a:cxn ang="0">
                  <a:pos x="connsiteX3" y="connsiteY3"/>
                </a:cxn>
              </a:cxnLst>
              <a:rect l="l" t="t" r="r" b="b"/>
              <a:pathLst>
                <a:path w="147896" h="401432">
                  <a:moveTo>
                    <a:pt x="154340" y="403967"/>
                  </a:moveTo>
                  <a:lnTo>
                    <a:pt x="0" y="403967"/>
                  </a:lnTo>
                  <a:lnTo>
                    <a:pt x="0" y="0"/>
                  </a:lnTo>
                  <a:lnTo>
                    <a:pt x="154340" y="0"/>
                  </a:lnTo>
                  <a:close/>
                </a:path>
              </a:pathLst>
            </a:custGeom>
            <a:solidFill>
              <a:srgbClr val="931D69"/>
            </a:solidFill>
            <a:ln w="10563" cap="flat">
              <a:noFill/>
              <a:prstDash val="solid"/>
              <a:miter/>
            </a:ln>
          </p:spPr>
          <p:txBody>
            <a:bodyPr rtlCol="0" anchor="ctr"/>
            <a:lstStyle/>
            <a:p>
              <a:endParaRPr lang="en-US">
                <a:cs typeface="+mj-cs"/>
              </a:endParaRPr>
            </a:p>
          </p:txBody>
        </p:sp>
        <p:sp>
          <p:nvSpPr>
            <p:cNvPr id="251" name="Freeform: Shape 250">
              <a:extLst>
                <a:ext uri="{FF2B5EF4-FFF2-40B4-BE49-F238E27FC236}">
                  <a16:creationId xmlns:a16="http://schemas.microsoft.com/office/drawing/2014/main" id="{11CFB977-0C6F-41FB-B4D8-F14EFB726C4F}"/>
                </a:ext>
              </a:extLst>
            </p:cNvPr>
            <p:cNvSpPr/>
            <p:nvPr/>
          </p:nvSpPr>
          <p:spPr>
            <a:xfrm>
              <a:off x="6162943" y="2105763"/>
              <a:ext cx="74664" cy="634647"/>
            </a:xfrm>
            <a:custGeom>
              <a:avLst/>
              <a:gdLst>
                <a:gd name="connsiteX0" fmla="*/ 73525 w 63384"/>
                <a:gd name="connsiteY0" fmla="*/ 541933 h 538764"/>
                <a:gd name="connsiteX1" fmla="*/ 0 w 63384"/>
                <a:gd name="connsiteY1" fmla="*/ 472950 h 538764"/>
                <a:gd name="connsiteX2" fmla="*/ 0 w 63384"/>
                <a:gd name="connsiteY2" fmla="*/ 68983 h 538764"/>
                <a:gd name="connsiteX3" fmla="*/ 73525 w 63384"/>
                <a:gd name="connsiteY3" fmla="*/ 0 h 538764"/>
              </a:gdLst>
              <a:ahLst/>
              <a:cxnLst>
                <a:cxn ang="0">
                  <a:pos x="connsiteX0" y="connsiteY0"/>
                </a:cxn>
                <a:cxn ang="0">
                  <a:pos x="connsiteX1" y="connsiteY1"/>
                </a:cxn>
                <a:cxn ang="0">
                  <a:pos x="connsiteX2" y="connsiteY2"/>
                </a:cxn>
                <a:cxn ang="0">
                  <a:pos x="connsiteX3" y="connsiteY3"/>
                </a:cxn>
              </a:cxnLst>
              <a:rect l="l" t="t" r="r" b="b"/>
              <a:pathLst>
                <a:path w="63384" h="538764">
                  <a:moveTo>
                    <a:pt x="73525" y="541933"/>
                  </a:moveTo>
                  <a:lnTo>
                    <a:pt x="0" y="472950"/>
                  </a:lnTo>
                  <a:lnTo>
                    <a:pt x="0" y="68983"/>
                  </a:lnTo>
                  <a:lnTo>
                    <a:pt x="73525" y="0"/>
                  </a:lnTo>
                  <a:close/>
                </a:path>
              </a:pathLst>
            </a:custGeom>
            <a:solidFill>
              <a:srgbClr val="6A1059"/>
            </a:solidFill>
            <a:ln w="10563" cap="flat">
              <a:noFill/>
              <a:prstDash val="solid"/>
              <a:miter/>
            </a:ln>
          </p:spPr>
          <p:txBody>
            <a:bodyPr rtlCol="0" anchor="ctr"/>
            <a:lstStyle/>
            <a:p>
              <a:endParaRPr lang="en-US">
                <a:cs typeface="+mj-cs"/>
              </a:endParaRPr>
            </a:p>
          </p:txBody>
        </p:sp>
        <p:sp>
          <p:nvSpPr>
            <p:cNvPr id="278" name="Freeform: Shape 277">
              <a:extLst>
                <a:ext uri="{FF2B5EF4-FFF2-40B4-BE49-F238E27FC236}">
                  <a16:creationId xmlns:a16="http://schemas.microsoft.com/office/drawing/2014/main" id="{929C5722-E5C1-4098-AC17-B928A1D0A4A7}"/>
                </a:ext>
              </a:extLst>
            </p:cNvPr>
            <p:cNvSpPr/>
            <p:nvPr/>
          </p:nvSpPr>
          <p:spPr>
            <a:xfrm>
              <a:off x="6067747" y="2187023"/>
              <a:ext cx="87108" cy="472874"/>
            </a:xfrm>
            <a:custGeom>
              <a:avLst/>
              <a:gdLst>
                <a:gd name="connsiteX0" fmla="*/ 0 w 73948"/>
                <a:gd name="connsiteY0" fmla="*/ 0 h 401432"/>
                <a:gd name="connsiteX1" fmla="*/ 80814 w 73948"/>
                <a:gd name="connsiteY1" fmla="*/ 0 h 401432"/>
                <a:gd name="connsiteX2" fmla="*/ 80814 w 73948"/>
                <a:gd name="connsiteY2" fmla="*/ 403967 h 401432"/>
                <a:gd name="connsiteX3" fmla="*/ 0 w 73948"/>
                <a:gd name="connsiteY3" fmla="*/ 403967 h 401432"/>
              </a:gdLst>
              <a:ahLst/>
              <a:cxnLst>
                <a:cxn ang="0">
                  <a:pos x="connsiteX0" y="connsiteY0"/>
                </a:cxn>
                <a:cxn ang="0">
                  <a:pos x="connsiteX1" y="connsiteY1"/>
                </a:cxn>
                <a:cxn ang="0">
                  <a:pos x="connsiteX2" y="connsiteY2"/>
                </a:cxn>
                <a:cxn ang="0">
                  <a:pos x="connsiteX3" y="connsiteY3"/>
                </a:cxn>
              </a:cxnLst>
              <a:rect l="l" t="t" r="r" b="b"/>
              <a:pathLst>
                <a:path w="73948" h="401432">
                  <a:moveTo>
                    <a:pt x="0" y="0"/>
                  </a:moveTo>
                  <a:lnTo>
                    <a:pt x="80814" y="0"/>
                  </a:lnTo>
                  <a:lnTo>
                    <a:pt x="80814" y="403967"/>
                  </a:lnTo>
                  <a:lnTo>
                    <a:pt x="0" y="403967"/>
                  </a:lnTo>
                  <a:close/>
                </a:path>
              </a:pathLst>
            </a:custGeom>
            <a:solidFill>
              <a:srgbClr val="0B1F42">
                <a:alpha val="40000"/>
              </a:srgbClr>
            </a:solidFill>
            <a:ln w="10563" cap="flat">
              <a:noFill/>
              <a:prstDash val="solid"/>
              <a:miter/>
            </a:ln>
          </p:spPr>
          <p:txBody>
            <a:bodyPr rtlCol="0" anchor="ctr"/>
            <a:lstStyle/>
            <a:p>
              <a:endParaRPr lang="en-US">
                <a:cs typeface="+mj-cs"/>
              </a:endParaRPr>
            </a:p>
          </p:txBody>
        </p:sp>
        <p:grpSp>
          <p:nvGrpSpPr>
            <p:cNvPr id="284" name="Group 283">
              <a:extLst>
                <a:ext uri="{FF2B5EF4-FFF2-40B4-BE49-F238E27FC236}">
                  <a16:creationId xmlns:a16="http://schemas.microsoft.com/office/drawing/2014/main" id="{114C9D42-3F1B-451F-98F6-7E80A08E3720}"/>
                </a:ext>
              </a:extLst>
            </p:cNvPr>
            <p:cNvGrpSpPr/>
            <p:nvPr/>
          </p:nvGrpSpPr>
          <p:grpSpPr>
            <a:xfrm>
              <a:off x="370151" y="1661137"/>
              <a:ext cx="6073143" cy="1518174"/>
              <a:chOff x="370151" y="1661137"/>
              <a:chExt cx="6073143" cy="1518174"/>
            </a:xfrm>
          </p:grpSpPr>
          <p:sp>
            <p:nvSpPr>
              <p:cNvPr id="291" name="Freeform: Shape 290">
                <a:extLst>
                  <a:ext uri="{FF2B5EF4-FFF2-40B4-BE49-F238E27FC236}">
                    <a16:creationId xmlns:a16="http://schemas.microsoft.com/office/drawing/2014/main" id="{7243A8E1-5EB0-4126-9DB5-DDC98FB44D5B}"/>
                  </a:ext>
                </a:extLst>
              </p:cNvPr>
              <p:cNvSpPr/>
              <p:nvPr/>
            </p:nvSpPr>
            <p:spPr>
              <a:xfrm>
                <a:off x="370151" y="2107732"/>
                <a:ext cx="5449463" cy="640820"/>
              </a:xfrm>
              <a:custGeom>
                <a:avLst/>
                <a:gdLst>
                  <a:gd name="connsiteX0" fmla="*/ 201984 w 919068"/>
                  <a:gd name="connsiteY0" fmla="*/ 0 h 401432"/>
                  <a:gd name="connsiteX1" fmla="*/ 929104 w 919068"/>
                  <a:gd name="connsiteY1" fmla="*/ 0 h 401432"/>
                  <a:gd name="connsiteX2" fmla="*/ 929104 w 919068"/>
                  <a:gd name="connsiteY2" fmla="*/ 403967 h 401432"/>
                  <a:gd name="connsiteX3" fmla="*/ 201984 w 919068"/>
                  <a:gd name="connsiteY3" fmla="*/ 403967 h 401432"/>
                  <a:gd name="connsiteX4" fmla="*/ 0 w 919068"/>
                  <a:gd name="connsiteY4" fmla="*/ 201984 h 401432"/>
                  <a:gd name="connsiteX5" fmla="*/ 0 w 919068"/>
                  <a:gd name="connsiteY5" fmla="*/ 201984 h 401432"/>
                  <a:gd name="connsiteX6" fmla="*/ 201984 w 919068"/>
                  <a:gd name="connsiteY6" fmla="*/ 0 h 4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068" h="401432">
                    <a:moveTo>
                      <a:pt x="201984" y="0"/>
                    </a:moveTo>
                    <a:lnTo>
                      <a:pt x="929104" y="0"/>
                    </a:lnTo>
                    <a:lnTo>
                      <a:pt x="929104" y="403967"/>
                    </a:lnTo>
                    <a:lnTo>
                      <a:pt x="201984" y="403967"/>
                    </a:lnTo>
                    <a:cubicBezTo>
                      <a:pt x="90428" y="403967"/>
                      <a:pt x="0" y="313540"/>
                      <a:pt x="0" y="201984"/>
                    </a:cubicBezTo>
                    <a:lnTo>
                      <a:pt x="0" y="201984"/>
                    </a:lnTo>
                    <a:cubicBezTo>
                      <a:pt x="0" y="90428"/>
                      <a:pt x="90428" y="0"/>
                      <a:pt x="201984" y="0"/>
                    </a:cubicBezTo>
                    <a:close/>
                  </a:path>
                </a:pathLst>
              </a:custGeom>
              <a:solidFill>
                <a:schemeClr val="tx2">
                  <a:lumMod val="40000"/>
                  <a:lumOff val="60000"/>
                </a:schemeClr>
              </a:solidFill>
              <a:ln w="10563" cap="flat">
                <a:noFill/>
                <a:prstDash val="solid"/>
                <a:miter/>
              </a:ln>
            </p:spPr>
            <p:txBody>
              <a:bodyPr rtlCol="0" anchor="ctr"/>
              <a:lstStyle/>
              <a:p>
                <a:r>
                  <a:rPr lang="en-US" dirty="0">
                    <a:cs typeface="+mj-cs"/>
                  </a:rPr>
                  <a:t>2- Improving the infrastructure </a:t>
                </a:r>
              </a:p>
            </p:txBody>
          </p:sp>
          <p:pic>
            <p:nvPicPr>
              <p:cNvPr id="292" name="Picture 291">
                <a:extLst>
                  <a:ext uri="{FF2B5EF4-FFF2-40B4-BE49-F238E27FC236}">
                    <a16:creationId xmlns:a16="http://schemas.microsoft.com/office/drawing/2014/main" id="{B8B35AA4-9C56-417F-BBB2-EC6ED41C45F2}"/>
                  </a:ext>
                </a:extLst>
              </p:cNvPr>
              <p:cNvPicPr>
                <a:picLocks noChangeAspect="1"/>
              </p:cNvPicPr>
              <p:nvPr/>
            </p:nvPicPr>
            <p:blipFill>
              <a:blip r:embed="rId2"/>
              <a:stretch>
                <a:fillRect/>
              </a:stretch>
            </p:blipFill>
            <p:spPr>
              <a:xfrm>
                <a:off x="5385550" y="1661137"/>
                <a:ext cx="1057744" cy="1518174"/>
              </a:xfrm>
              <a:custGeom>
                <a:avLst/>
                <a:gdLst>
                  <a:gd name="connsiteX0" fmla="*/ 0 w 897940"/>
                  <a:gd name="connsiteY0" fmla="*/ 0 h 1288808"/>
                  <a:gd name="connsiteX1" fmla="*/ 897940 w 897940"/>
                  <a:gd name="connsiteY1" fmla="*/ 0 h 1288808"/>
                  <a:gd name="connsiteX2" fmla="*/ 897940 w 897940"/>
                  <a:gd name="connsiteY2" fmla="*/ 1288808 h 1288808"/>
                  <a:gd name="connsiteX3" fmla="*/ 0 w 897940"/>
                  <a:gd name="connsiteY3" fmla="*/ 1288808 h 1288808"/>
                </a:gdLst>
                <a:ahLst/>
                <a:cxnLst>
                  <a:cxn ang="0">
                    <a:pos x="connsiteX0" y="connsiteY0"/>
                  </a:cxn>
                  <a:cxn ang="0">
                    <a:pos x="connsiteX1" y="connsiteY1"/>
                  </a:cxn>
                  <a:cxn ang="0">
                    <a:pos x="connsiteX2" y="connsiteY2"/>
                  </a:cxn>
                  <a:cxn ang="0">
                    <a:pos x="connsiteX3" y="connsiteY3"/>
                  </a:cxn>
                </a:cxnLst>
                <a:rect l="l" t="t" r="r" b="b"/>
                <a:pathLst>
                  <a:path w="897940" h="1288808">
                    <a:moveTo>
                      <a:pt x="0" y="0"/>
                    </a:moveTo>
                    <a:lnTo>
                      <a:pt x="897940" y="0"/>
                    </a:lnTo>
                    <a:lnTo>
                      <a:pt x="897940" y="1288808"/>
                    </a:lnTo>
                    <a:lnTo>
                      <a:pt x="0" y="1288808"/>
                    </a:lnTo>
                    <a:close/>
                  </a:path>
                </a:pathLst>
              </a:custGeom>
              <a:ln/>
            </p:spPr>
          </p:pic>
        </p:grpSp>
      </p:grpSp>
      <p:grpSp>
        <p:nvGrpSpPr>
          <p:cNvPr id="309" name="Group 308">
            <a:extLst>
              <a:ext uri="{FF2B5EF4-FFF2-40B4-BE49-F238E27FC236}">
                <a16:creationId xmlns:a16="http://schemas.microsoft.com/office/drawing/2014/main" id="{9BC69B0A-F7AA-4D5F-99D5-4A6B8E7FF5DE}"/>
              </a:ext>
            </a:extLst>
          </p:cNvPr>
          <p:cNvGrpSpPr/>
          <p:nvPr/>
        </p:nvGrpSpPr>
        <p:grpSpPr>
          <a:xfrm>
            <a:off x="702114" y="2425207"/>
            <a:ext cx="10821936" cy="1518174"/>
            <a:chOff x="362511" y="1661137"/>
            <a:chExt cx="10821936" cy="1518174"/>
          </a:xfrm>
        </p:grpSpPr>
        <p:sp>
          <p:nvSpPr>
            <p:cNvPr id="310" name="Freeform: Shape 309">
              <a:extLst>
                <a:ext uri="{FF2B5EF4-FFF2-40B4-BE49-F238E27FC236}">
                  <a16:creationId xmlns:a16="http://schemas.microsoft.com/office/drawing/2014/main" id="{7C680D1E-18AE-416B-B2DF-A46D7EC47032}"/>
                </a:ext>
              </a:extLst>
            </p:cNvPr>
            <p:cNvSpPr/>
            <p:nvPr/>
          </p:nvSpPr>
          <p:spPr>
            <a:xfrm>
              <a:off x="6249553" y="2094247"/>
              <a:ext cx="4934894" cy="646163"/>
            </a:xfrm>
            <a:custGeom>
              <a:avLst/>
              <a:gdLst>
                <a:gd name="connsiteX0" fmla="*/ 1632455 w 1901520"/>
                <a:gd name="connsiteY0" fmla="*/ 541933 h 538764"/>
                <a:gd name="connsiteX1" fmla="*/ 0 w 1901520"/>
                <a:gd name="connsiteY1" fmla="*/ 541933 h 538764"/>
                <a:gd name="connsiteX2" fmla="*/ 0 w 1901520"/>
                <a:gd name="connsiteY2" fmla="*/ 0 h 538764"/>
                <a:gd name="connsiteX3" fmla="*/ 1632455 w 1901520"/>
                <a:gd name="connsiteY3" fmla="*/ 0 h 538764"/>
                <a:gd name="connsiteX4" fmla="*/ 1903422 w 1901520"/>
                <a:gd name="connsiteY4" fmla="*/ 270967 h 538764"/>
                <a:gd name="connsiteX5" fmla="*/ 1903422 w 1901520"/>
                <a:gd name="connsiteY5" fmla="*/ 270967 h 538764"/>
                <a:gd name="connsiteX6" fmla="*/ 1632455 w 1901520"/>
                <a:gd name="connsiteY6" fmla="*/ 541933 h 5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520" h="538764">
                  <a:moveTo>
                    <a:pt x="1632455" y="541933"/>
                  </a:moveTo>
                  <a:lnTo>
                    <a:pt x="0" y="541933"/>
                  </a:lnTo>
                  <a:lnTo>
                    <a:pt x="0" y="0"/>
                  </a:lnTo>
                  <a:lnTo>
                    <a:pt x="1632455" y="0"/>
                  </a:lnTo>
                  <a:cubicBezTo>
                    <a:pt x="1782147" y="0"/>
                    <a:pt x="1903422" y="121275"/>
                    <a:pt x="1903422" y="270967"/>
                  </a:cubicBezTo>
                  <a:lnTo>
                    <a:pt x="1903422" y="270967"/>
                  </a:lnTo>
                  <a:cubicBezTo>
                    <a:pt x="1903422" y="420553"/>
                    <a:pt x="1782041" y="541933"/>
                    <a:pt x="1632455" y="541933"/>
                  </a:cubicBezTo>
                  <a:close/>
                </a:path>
              </a:pathLst>
            </a:custGeom>
            <a:solidFill>
              <a:schemeClr val="bg2">
                <a:lumMod val="10000"/>
              </a:schemeClr>
            </a:solidFill>
            <a:ln w="10563" cap="flat">
              <a:noFill/>
              <a:prstDash val="solid"/>
              <a:miter/>
            </a:ln>
          </p:spPr>
          <p:txBody>
            <a:bodyPr rtlCol="0" anchor="ctr"/>
            <a:lstStyle/>
            <a:p>
              <a:pPr algn="r"/>
              <a:r>
                <a:rPr lang="ar-SA" sz="2400" dirty="0">
                  <a:solidFill>
                    <a:schemeClr val="bg1"/>
                  </a:solidFill>
                  <a:cs typeface="+mj-cs"/>
                </a:rPr>
                <a:t>3- تحسين بيئة التعليم وجعلها مماثلة لتلك الموجودة في الخارج</a:t>
              </a:r>
              <a:endParaRPr lang="en-US" sz="2400" dirty="0">
                <a:solidFill>
                  <a:schemeClr val="bg1"/>
                </a:solidFill>
                <a:cs typeface="+mj-cs"/>
              </a:endParaRPr>
            </a:p>
          </p:txBody>
        </p:sp>
        <p:sp>
          <p:nvSpPr>
            <p:cNvPr id="311" name="Freeform: Shape 310">
              <a:extLst>
                <a:ext uri="{FF2B5EF4-FFF2-40B4-BE49-F238E27FC236}">
                  <a16:creationId xmlns:a16="http://schemas.microsoft.com/office/drawing/2014/main" id="{68626C00-1789-4F2E-9750-E2F0D1F859E7}"/>
                </a:ext>
              </a:extLst>
            </p:cNvPr>
            <p:cNvSpPr/>
            <p:nvPr/>
          </p:nvSpPr>
          <p:spPr>
            <a:xfrm>
              <a:off x="6067696" y="2186923"/>
              <a:ext cx="174217" cy="472874"/>
            </a:xfrm>
            <a:custGeom>
              <a:avLst/>
              <a:gdLst>
                <a:gd name="connsiteX0" fmla="*/ 154340 w 147896"/>
                <a:gd name="connsiteY0" fmla="*/ 403967 h 401432"/>
                <a:gd name="connsiteX1" fmla="*/ 0 w 147896"/>
                <a:gd name="connsiteY1" fmla="*/ 403967 h 401432"/>
                <a:gd name="connsiteX2" fmla="*/ 0 w 147896"/>
                <a:gd name="connsiteY2" fmla="*/ 0 h 401432"/>
                <a:gd name="connsiteX3" fmla="*/ 154340 w 147896"/>
                <a:gd name="connsiteY3" fmla="*/ 0 h 401432"/>
              </a:gdLst>
              <a:ahLst/>
              <a:cxnLst>
                <a:cxn ang="0">
                  <a:pos x="connsiteX0" y="connsiteY0"/>
                </a:cxn>
                <a:cxn ang="0">
                  <a:pos x="connsiteX1" y="connsiteY1"/>
                </a:cxn>
                <a:cxn ang="0">
                  <a:pos x="connsiteX2" y="connsiteY2"/>
                </a:cxn>
                <a:cxn ang="0">
                  <a:pos x="connsiteX3" y="connsiteY3"/>
                </a:cxn>
              </a:cxnLst>
              <a:rect l="l" t="t" r="r" b="b"/>
              <a:pathLst>
                <a:path w="147896" h="401432">
                  <a:moveTo>
                    <a:pt x="154340" y="403967"/>
                  </a:moveTo>
                  <a:lnTo>
                    <a:pt x="0" y="403967"/>
                  </a:lnTo>
                  <a:lnTo>
                    <a:pt x="0" y="0"/>
                  </a:lnTo>
                  <a:lnTo>
                    <a:pt x="154340" y="0"/>
                  </a:lnTo>
                  <a:close/>
                </a:path>
              </a:pathLst>
            </a:custGeom>
            <a:solidFill>
              <a:srgbClr val="931D69"/>
            </a:solidFill>
            <a:ln w="10563" cap="flat">
              <a:noFill/>
              <a:prstDash val="solid"/>
              <a:miter/>
            </a:ln>
          </p:spPr>
          <p:txBody>
            <a:bodyPr rtlCol="0" anchor="ctr"/>
            <a:lstStyle/>
            <a:p>
              <a:endParaRPr lang="en-US">
                <a:cs typeface="+mj-cs"/>
              </a:endParaRPr>
            </a:p>
          </p:txBody>
        </p:sp>
        <p:sp>
          <p:nvSpPr>
            <p:cNvPr id="312" name="Freeform: Shape 311">
              <a:extLst>
                <a:ext uri="{FF2B5EF4-FFF2-40B4-BE49-F238E27FC236}">
                  <a16:creationId xmlns:a16="http://schemas.microsoft.com/office/drawing/2014/main" id="{56BAE5C5-7B5A-4616-A7C9-02DAB4F47865}"/>
                </a:ext>
              </a:extLst>
            </p:cNvPr>
            <p:cNvSpPr/>
            <p:nvPr/>
          </p:nvSpPr>
          <p:spPr>
            <a:xfrm>
              <a:off x="6162943" y="2105763"/>
              <a:ext cx="74664" cy="634647"/>
            </a:xfrm>
            <a:custGeom>
              <a:avLst/>
              <a:gdLst>
                <a:gd name="connsiteX0" fmla="*/ 73525 w 63384"/>
                <a:gd name="connsiteY0" fmla="*/ 541933 h 538764"/>
                <a:gd name="connsiteX1" fmla="*/ 0 w 63384"/>
                <a:gd name="connsiteY1" fmla="*/ 472950 h 538764"/>
                <a:gd name="connsiteX2" fmla="*/ 0 w 63384"/>
                <a:gd name="connsiteY2" fmla="*/ 68983 h 538764"/>
                <a:gd name="connsiteX3" fmla="*/ 73525 w 63384"/>
                <a:gd name="connsiteY3" fmla="*/ 0 h 538764"/>
              </a:gdLst>
              <a:ahLst/>
              <a:cxnLst>
                <a:cxn ang="0">
                  <a:pos x="connsiteX0" y="connsiteY0"/>
                </a:cxn>
                <a:cxn ang="0">
                  <a:pos x="connsiteX1" y="connsiteY1"/>
                </a:cxn>
                <a:cxn ang="0">
                  <a:pos x="connsiteX2" y="connsiteY2"/>
                </a:cxn>
                <a:cxn ang="0">
                  <a:pos x="connsiteX3" y="connsiteY3"/>
                </a:cxn>
              </a:cxnLst>
              <a:rect l="l" t="t" r="r" b="b"/>
              <a:pathLst>
                <a:path w="63384" h="538764">
                  <a:moveTo>
                    <a:pt x="73525" y="541933"/>
                  </a:moveTo>
                  <a:lnTo>
                    <a:pt x="0" y="472950"/>
                  </a:lnTo>
                  <a:lnTo>
                    <a:pt x="0" y="68983"/>
                  </a:lnTo>
                  <a:lnTo>
                    <a:pt x="73525" y="0"/>
                  </a:lnTo>
                  <a:close/>
                </a:path>
              </a:pathLst>
            </a:custGeom>
            <a:solidFill>
              <a:srgbClr val="6A1059"/>
            </a:solidFill>
            <a:ln w="10563" cap="flat">
              <a:noFill/>
              <a:prstDash val="solid"/>
              <a:miter/>
            </a:ln>
          </p:spPr>
          <p:txBody>
            <a:bodyPr rtlCol="0" anchor="ctr"/>
            <a:lstStyle/>
            <a:p>
              <a:endParaRPr lang="en-US">
                <a:cs typeface="+mj-cs"/>
              </a:endParaRPr>
            </a:p>
          </p:txBody>
        </p:sp>
        <p:sp>
          <p:nvSpPr>
            <p:cNvPr id="313" name="Freeform: Shape 312">
              <a:extLst>
                <a:ext uri="{FF2B5EF4-FFF2-40B4-BE49-F238E27FC236}">
                  <a16:creationId xmlns:a16="http://schemas.microsoft.com/office/drawing/2014/main" id="{4D1F0363-E42D-45E2-A2E0-EB3FCA64B617}"/>
                </a:ext>
              </a:extLst>
            </p:cNvPr>
            <p:cNvSpPr/>
            <p:nvPr/>
          </p:nvSpPr>
          <p:spPr>
            <a:xfrm>
              <a:off x="6067747" y="2187023"/>
              <a:ext cx="87108" cy="472874"/>
            </a:xfrm>
            <a:custGeom>
              <a:avLst/>
              <a:gdLst>
                <a:gd name="connsiteX0" fmla="*/ 0 w 73948"/>
                <a:gd name="connsiteY0" fmla="*/ 0 h 401432"/>
                <a:gd name="connsiteX1" fmla="*/ 80814 w 73948"/>
                <a:gd name="connsiteY1" fmla="*/ 0 h 401432"/>
                <a:gd name="connsiteX2" fmla="*/ 80814 w 73948"/>
                <a:gd name="connsiteY2" fmla="*/ 403967 h 401432"/>
                <a:gd name="connsiteX3" fmla="*/ 0 w 73948"/>
                <a:gd name="connsiteY3" fmla="*/ 403967 h 401432"/>
              </a:gdLst>
              <a:ahLst/>
              <a:cxnLst>
                <a:cxn ang="0">
                  <a:pos x="connsiteX0" y="connsiteY0"/>
                </a:cxn>
                <a:cxn ang="0">
                  <a:pos x="connsiteX1" y="connsiteY1"/>
                </a:cxn>
                <a:cxn ang="0">
                  <a:pos x="connsiteX2" y="connsiteY2"/>
                </a:cxn>
                <a:cxn ang="0">
                  <a:pos x="connsiteX3" y="connsiteY3"/>
                </a:cxn>
              </a:cxnLst>
              <a:rect l="l" t="t" r="r" b="b"/>
              <a:pathLst>
                <a:path w="73948" h="401432">
                  <a:moveTo>
                    <a:pt x="0" y="0"/>
                  </a:moveTo>
                  <a:lnTo>
                    <a:pt x="80814" y="0"/>
                  </a:lnTo>
                  <a:lnTo>
                    <a:pt x="80814" y="403967"/>
                  </a:lnTo>
                  <a:lnTo>
                    <a:pt x="0" y="403967"/>
                  </a:lnTo>
                  <a:close/>
                </a:path>
              </a:pathLst>
            </a:custGeom>
            <a:solidFill>
              <a:srgbClr val="0B1F42">
                <a:alpha val="40000"/>
              </a:srgbClr>
            </a:solidFill>
            <a:ln w="10563" cap="flat">
              <a:noFill/>
              <a:prstDash val="solid"/>
              <a:miter/>
            </a:ln>
          </p:spPr>
          <p:txBody>
            <a:bodyPr rtlCol="0" anchor="ctr"/>
            <a:lstStyle/>
            <a:p>
              <a:endParaRPr lang="en-US">
                <a:cs typeface="+mj-cs"/>
              </a:endParaRPr>
            </a:p>
          </p:txBody>
        </p:sp>
        <p:grpSp>
          <p:nvGrpSpPr>
            <p:cNvPr id="314" name="Group 313">
              <a:extLst>
                <a:ext uri="{FF2B5EF4-FFF2-40B4-BE49-F238E27FC236}">
                  <a16:creationId xmlns:a16="http://schemas.microsoft.com/office/drawing/2014/main" id="{0202BAC0-0597-4543-9F5C-5FC33663498A}"/>
                </a:ext>
              </a:extLst>
            </p:cNvPr>
            <p:cNvGrpSpPr/>
            <p:nvPr/>
          </p:nvGrpSpPr>
          <p:grpSpPr>
            <a:xfrm>
              <a:off x="362511" y="1661137"/>
              <a:ext cx="6080783" cy="1518174"/>
              <a:chOff x="362511" y="1661137"/>
              <a:chExt cx="6080783" cy="1518174"/>
            </a:xfrm>
          </p:grpSpPr>
          <p:sp>
            <p:nvSpPr>
              <p:cNvPr id="318" name="Freeform: Shape 317">
                <a:extLst>
                  <a:ext uri="{FF2B5EF4-FFF2-40B4-BE49-F238E27FC236}">
                    <a16:creationId xmlns:a16="http://schemas.microsoft.com/office/drawing/2014/main" id="{CE965AD3-9830-4864-BFFC-B96B2E29063D}"/>
                  </a:ext>
                </a:extLst>
              </p:cNvPr>
              <p:cNvSpPr/>
              <p:nvPr/>
            </p:nvSpPr>
            <p:spPr>
              <a:xfrm>
                <a:off x="362511" y="2107732"/>
                <a:ext cx="5457103" cy="640820"/>
              </a:xfrm>
              <a:custGeom>
                <a:avLst/>
                <a:gdLst>
                  <a:gd name="connsiteX0" fmla="*/ 201984 w 919068"/>
                  <a:gd name="connsiteY0" fmla="*/ 0 h 401432"/>
                  <a:gd name="connsiteX1" fmla="*/ 929104 w 919068"/>
                  <a:gd name="connsiteY1" fmla="*/ 0 h 401432"/>
                  <a:gd name="connsiteX2" fmla="*/ 929104 w 919068"/>
                  <a:gd name="connsiteY2" fmla="*/ 403967 h 401432"/>
                  <a:gd name="connsiteX3" fmla="*/ 201984 w 919068"/>
                  <a:gd name="connsiteY3" fmla="*/ 403967 h 401432"/>
                  <a:gd name="connsiteX4" fmla="*/ 0 w 919068"/>
                  <a:gd name="connsiteY4" fmla="*/ 201984 h 401432"/>
                  <a:gd name="connsiteX5" fmla="*/ 0 w 919068"/>
                  <a:gd name="connsiteY5" fmla="*/ 201984 h 401432"/>
                  <a:gd name="connsiteX6" fmla="*/ 201984 w 919068"/>
                  <a:gd name="connsiteY6" fmla="*/ 0 h 4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068" h="401432">
                    <a:moveTo>
                      <a:pt x="201984" y="0"/>
                    </a:moveTo>
                    <a:lnTo>
                      <a:pt x="929104" y="0"/>
                    </a:lnTo>
                    <a:lnTo>
                      <a:pt x="929104" y="403967"/>
                    </a:lnTo>
                    <a:lnTo>
                      <a:pt x="201984" y="403967"/>
                    </a:lnTo>
                    <a:cubicBezTo>
                      <a:pt x="90428" y="403967"/>
                      <a:pt x="0" y="313540"/>
                      <a:pt x="0" y="201984"/>
                    </a:cubicBezTo>
                    <a:lnTo>
                      <a:pt x="0" y="201984"/>
                    </a:lnTo>
                    <a:cubicBezTo>
                      <a:pt x="0" y="90428"/>
                      <a:pt x="90428" y="0"/>
                      <a:pt x="201984" y="0"/>
                    </a:cubicBezTo>
                    <a:close/>
                  </a:path>
                </a:pathLst>
              </a:custGeom>
              <a:solidFill>
                <a:schemeClr val="tx2">
                  <a:lumMod val="40000"/>
                  <a:lumOff val="60000"/>
                </a:schemeClr>
              </a:solidFill>
              <a:ln w="10563" cap="flat">
                <a:noFill/>
                <a:prstDash val="solid"/>
                <a:miter/>
              </a:ln>
            </p:spPr>
            <p:txBody>
              <a:bodyPr rtlCol="0" anchor="ctr"/>
              <a:lstStyle/>
              <a:p>
                <a:r>
                  <a:rPr lang="en-US" dirty="0">
                    <a:cs typeface="+mj-cs"/>
                  </a:rPr>
                  <a:t>     3- Improve the education environment and make it           .      similar to the ones abroad </a:t>
                </a:r>
              </a:p>
            </p:txBody>
          </p:sp>
          <p:pic>
            <p:nvPicPr>
              <p:cNvPr id="319" name="Picture 318">
                <a:extLst>
                  <a:ext uri="{FF2B5EF4-FFF2-40B4-BE49-F238E27FC236}">
                    <a16:creationId xmlns:a16="http://schemas.microsoft.com/office/drawing/2014/main" id="{5C8CEE8C-0893-43DB-9D16-A32A61F09C9E}"/>
                  </a:ext>
                </a:extLst>
              </p:cNvPr>
              <p:cNvPicPr>
                <a:picLocks noChangeAspect="1"/>
              </p:cNvPicPr>
              <p:nvPr/>
            </p:nvPicPr>
            <p:blipFill>
              <a:blip r:embed="rId2"/>
              <a:stretch>
                <a:fillRect/>
              </a:stretch>
            </p:blipFill>
            <p:spPr>
              <a:xfrm>
                <a:off x="5385550" y="1661137"/>
                <a:ext cx="1057744" cy="1518174"/>
              </a:xfrm>
              <a:custGeom>
                <a:avLst/>
                <a:gdLst>
                  <a:gd name="connsiteX0" fmla="*/ 0 w 897940"/>
                  <a:gd name="connsiteY0" fmla="*/ 0 h 1288808"/>
                  <a:gd name="connsiteX1" fmla="*/ 897940 w 897940"/>
                  <a:gd name="connsiteY1" fmla="*/ 0 h 1288808"/>
                  <a:gd name="connsiteX2" fmla="*/ 897940 w 897940"/>
                  <a:gd name="connsiteY2" fmla="*/ 1288808 h 1288808"/>
                  <a:gd name="connsiteX3" fmla="*/ 0 w 897940"/>
                  <a:gd name="connsiteY3" fmla="*/ 1288808 h 1288808"/>
                </a:gdLst>
                <a:ahLst/>
                <a:cxnLst>
                  <a:cxn ang="0">
                    <a:pos x="connsiteX0" y="connsiteY0"/>
                  </a:cxn>
                  <a:cxn ang="0">
                    <a:pos x="connsiteX1" y="connsiteY1"/>
                  </a:cxn>
                  <a:cxn ang="0">
                    <a:pos x="connsiteX2" y="connsiteY2"/>
                  </a:cxn>
                  <a:cxn ang="0">
                    <a:pos x="connsiteX3" y="connsiteY3"/>
                  </a:cxn>
                </a:cxnLst>
                <a:rect l="l" t="t" r="r" b="b"/>
                <a:pathLst>
                  <a:path w="897940" h="1288808">
                    <a:moveTo>
                      <a:pt x="0" y="0"/>
                    </a:moveTo>
                    <a:lnTo>
                      <a:pt x="897940" y="0"/>
                    </a:lnTo>
                    <a:lnTo>
                      <a:pt x="897940" y="1288808"/>
                    </a:lnTo>
                    <a:lnTo>
                      <a:pt x="0" y="1288808"/>
                    </a:lnTo>
                    <a:close/>
                  </a:path>
                </a:pathLst>
              </a:custGeom>
              <a:ln/>
            </p:spPr>
          </p:pic>
        </p:grpSp>
      </p:grpSp>
      <p:grpSp>
        <p:nvGrpSpPr>
          <p:cNvPr id="324" name="Group 323">
            <a:extLst>
              <a:ext uri="{FF2B5EF4-FFF2-40B4-BE49-F238E27FC236}">
                <a16:creationId xmlns:a16="http://schemas.microsoft.com/office/drawing/2014/main" id="{6487D08E-20EE-46A6-9AFF-FA92A3D15D59}"/>
              </a:ext>
            </a:extLst>
          </p:cNvPr>
          <p:cNvGrpSpPr/>
          <p:nvPr/>
        </p:nvGrpSpPr>
        <p:grpSpPr>
          <a:xfrm>
            <a:off x="710498" y="3233833"/>
            <a:ext cx="10870212" cy="1518174"/>
            <a:chOff x="314235" y="1661137"/>
            <a:chExt cx="10870212" cy="1518174"/>
          </a:xfrm>
        </p:grpSpPr>
        <p:sp>
          <p:nvSpPr>
            <p:cNvPr id="325" name="Freeform: Shape 324">
              <a:extLst>
                <a:ext uri="{FF2B5EF4-FFF2-40B4-BE49-F238E27FC236}">
                  <a16:creationId xmlns:a16="http://schemas.microsoft.com/office/drawing/2014/main" id="{5B3D0374-E75A-4E09-8993-9B157CD146FC}"/>
                </a:ext>
              </a:extLst>
            </p:cNvPr>
            <p:cNvSpPr/>
            <p:nvPr/>
          </p:nvSpPr>
          <p:spPr>
            <a:xfrm>
              <a:off x="6249553" y="2094247"/>
              <a:ext cx="4934894" cy="646163"/>
            </a:xfrm>
            <a:custGeom>
              <a:avLst/>
              <a:gdLst>
                <a:gd name="connsiteX0" fmla="*/ 1632455 w 1901520"/>
                <a:gd name="connsiteY0" fmla="*/ 541933 h 538764"/>
                <a:gd name="connsiteX1" fmla="*/ 0 w 1901520"/>
                <a:gd name="connsiteY1" fmla="*/ 541933 h 538764"/>
                <a:gd name="connsiteX2" fmla="*/ 0 w 1901520"/>
                <a:gd name="connsiteY2" fmla="*/ 0 h 538764"/>
                <a:gd name="connsiteX3" fmla="*/ 1632455 w 1901520"/>
                <a:gd name="connsiteY3" fmla="*/ 0 h 538764"/>
                <a:gd name="connsiteX4" fmla="*/ 1903422 w 1901520"/>
                <a:gd name="connsiteY4" fmla="*/ 270967 h 538764"/>
                <a:gd name="connsiteX5" fmla="*/ 1903422 w 1901520"/>
                <a:gd name="connsiteY5" fmla="*/ 270967 h 538764"/>
                <a:gd name="connsiteX6" fmla="*/ 1632455 w 1901520"/>
                <a:gd name="connsiteY6" fmla="*/ 541933 h 5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520" h="538764">
                  <a:moveTo>
                    <a:pt x="1632455" y="541933"/>
                  </a:moveTo>
                  <a:lnTo>
                    <a:pt x="0" y="541933"/>
                  </a:lnTo>
                  <a:lnTo>
                    <a:pt x="0" y="0"/>
                  </a:lnTo>
                  <a:lnTo>
                    <a:pt x="1632455" y="0"/>
                  </a:lnTo>
                  <a:cubicBezTo>
                    <a:pt x="1782147" y="0"/>
                    <a:pt x="1903422" y="121275"/>
                    <a:pt x="1903422" y="270967"/>
                  </a:cubicBezTo>
                  <a:lnTo>
                    <a:pt x="1903422" y="270967"/>
                  </a:lnTo>
                  <a:cubicBezTo>
                    <a:pt x="1903422" y="420553"/>
                    <a:pt x="1782041" y="541933"/>
                    <a:pt x="1632455" y="541933"/>
                  </a:cubicBezTo>
                  <a:close/>
                </a:path>
              </a:pathLst>
            </a:custGeom>
            <a:solidFill>
              <a:schemeClr val="bg2">
                <a:lumMod val="10000"/>
              </a:schemeClr>
            </a:solidFill>
            <a:ln w="10563" cap="flat">
              <a:noFill/>
              <a:prstDash val="solid"/>
              <a:miter/>
            </a:ln>
          </p:spPr>
          <p:txBody>
            <a:bodyPr rtlCol="0" anchor="ctr"/>
            <a:lstStyle/>
            <a:p>
              <a:pPr algn="r"/>
              <a:r>
                <a:rPr lang="ar-SA" sz="2400" dirty="0">
                  <a:solidFill>
                    <a:schemeClr val="bg1"/>
                  </a:solidFill>
                  <a:cs typeface="+mj-cs"/>
                </a:rPr>
                <a:t>4- على الحكومة توفير فرص عمل للشباب عند تخرجهم من الجامعة</a:t>
              </a:r>
              <a:endParaRPr lang="en-US" sz="2400" dirty="0">
                <a:solidFill>
                  <a:schemeClr val="bg1"/>
                </a:solidFill>
                <a:cs typeface="+mj-cs"/>
              </a:endParaRPr>
            </a:p>
          </p:txBody>
        </p:sp>
        <p:sp>
          <p:nvSpPr>
            <p:cNvPr id="326" name="Freeform: Shape 325">
              <a:extLst>
                <a:ext uri="{FF2B5EF4-FFF2-40B4-BE49-F238E27FC236}">
                  <a16:creationId xmlns:a16="http://schemas.microsoft.com/office/drawing/2014/main" id="{6D306DD5-CECB-4E9F-BDD2-822CC7C174B4}"/>
                </a:ext>
              </a:extLst>
            </p:cNvPr>
            <p:cNvSpPr/>
            <p:nvPr/>
          </p:nvSpPr>
          <p:spPr>
            <a:xfrm>
              <a:off x="6067696" y="2186923"/>
              <a:ext cx="174217" cy="472874"/>
            </a:xfrm>
            <a:custGeom>
              <a:avLst/>
              <a:gdLst>
                <a:gd name="connsiteX0" fmla="*/ 154340 w 147896"/>
                <a:gd name="connsiteY0" fmla="*/ 403967 h 401432"/>
                <a:gd name="connsiteX1" fmla="*/ 0 w 147896"/>
                <a:gd name="connsiteY1" fmla="*/ 403967 h 401432"/>
                <a:gd name="connsiteX2" fmla="*/ 0 w 147896"/>
                <a:gd name="connsiteY2" fmla="*/ 0 h 401432"/>
                <a:gd name="connsiteX3" fmla="*/ 154340 w 147896"/>
                <a:gd name="connsiteY3" fmla="*/ 0 h 401432"/>
              </a:gdLst>
              <a:ahLst/>
              <a:cxnLst>
                <a:cxn ang="0">
                  <a:pos x="connsiteX0" y="connsiteY0"/>
                </a:cxn>
                <a:cxn ang="0">
                  <a:pos x="connsiteX1" y="connsiteY1"/>
                </a:cxn>
                <a:cxn ang="0">
                  <a:pos x="connsiteX2" y="connsiteY2"/>
                </a:cxn>
                <a:cxn ang="0">
                  <a:pos x="connsiteX3" y="connsiteY3"/>
                </a:cxn>
              </a:cxnLst>
              <a:rect l="l" t="t" r="r" b="b"/>
              <a:pathLst>
                <a:path w="147896" h="401432">
                  <a:moveTo>
                    <a:pt x="154340" y="403967"/>
                  </a:moveTo>
                  <a:lnTo>
                    <a:pt x="0" y="403967"/>
                  </a:lnTo>
                  <a:lnTo>
                    <a:pt x="0" y="0"/>
                  </a:lnTo>
                  <a:lnTo>
                    <a:pt x="154340" y="0"/>
                  </a:lnTo>
                  <a:close/>
                </a:path>
              </a:pathLst>
            </a:custGeom>
            <a:solidFill>
              <a:srgbClr val="931D69"/>
            </a:solidFill>
            <a:ln w="10563" cap="flat">
              <a:noFill/>
              <a:prstDash val="solid"/>
              <a:miter/>
            </a:ln>
          </p:spPr>
          <p:txBody>
            <a:bodyPr rtlCol="0" anchor="ctr"/>
            <a:lstStyle/>
            <a:p>
              <a:endParaRPr lang="en-US">
                <a:cs typeface="+mj-cs"/>
              </a:endParaRPr>
            </a:p>
          </p:txBody>
        </p:sp>
        <p:sp>
          <p:nvSpPr>
            <p:cNvPr id="327" name="Freeform: Shape 326">
              <a:extLst>
                <a:ext uri="{FF2B5EF4-FFF2-40B4-BE49-F238E27FC236}">
                  <a16:creationId xmlns:a16="http://schemas.microsoft.com/office/drawing/2014/main" id="{BC60B833-8C28-4400-A07F-7D025A30A587}"/>
                </a:ext>
              </a:extLst>
            </p:cNvPr>
            <p:cNvSpPr/>
            <p:nvPr/>
          </p:nvSpPr>
          <p:spPr>
            <a:xfrm>
              <a:off x="6162943" y="2105763"/>
              <a:ext cx="74664" cy="634647"/>
            </a:xfrm>
            <a:custGeom>
              <a:avLst/>
              <a:gdLst>
                <a:gd name="connsiteX0" fmla="*/ 73525 w 63384"/>
                <a:gd name="connsiteY0" fmla="*/ 541933 h 538764"/>
                <a:gd name="connsiteX1" fmla="*/ 0 w 63384"/>
                <a:gd name="connsiteY1" fmla="*/ 472950 h 538764"/>
                <a:gd name="connsiteX2" fmla="*/ 0 w 63384"/>
                <a:gd name="connsiteY2" fmla="*/ 68983 h 538764"/>
                <a:gd name="connsiteX3" fmla="*/ 73525 w 63384"/>
                <a:gd name="connsiteY3" fmla="*/ 0 h 538764"/>
              </a:gdLst>
              <a:ahLst/>
              <a:cxnLst>
                <a:cxn ang="0">
                  <a:pos x="connsiteX0" y="connsiteY0"/>
                </a:cxn>
                <a:cxn ang="0">
                  <a:pos x="connsiteX1" y="connsiteY1"/>
                </a:cxn>
                <a:cxn ang="0">
                  <a:pos x="connsiteX2" y="connsiteY2"/>
                </a:cxn>
                <a:cxn ang="0">
                  <a:pos x="connsiteX3" y="connsiteY3"/>
                </a:cxn>
              </a:cxnLst>
              <a:rect l="l" t="t" r="r" b="b"/>
              <a:pathLst>
                <a:path w="63384" h="538764">
                  <a:moveTo>
                    <a:pt x="73525" y="541933"/>
                  </a:moveTo>
                  <a:lnTo>
                    <a:pt x="0" y="472950"/>
                  </a:lnTo>
                  <a:lnTo>
                    <a:pt x="0" y="68983"/>
                  </a:lnTo>
                  <a:lnTo>
                    <a:pt x="73525" y="0"/>
                  </a:lnTo>
                  <a:close/>
                </a:path>
              </a:pathLst>
            </a:custGeom>
            <a:solidFill>
              <a:srgbClr val="6A1059"/>
            </a:solidFill>
            <a:ln w="10563" cap="flat">
              <a:noFill/>
              <a:prstDash val="solid"/>
              <a:miter/>
            </a:ln>
          </p:spPr>
          <p:txBody>
            <a:bodyPr rtlCol="0" anchor="ctr"/>
            <a:lstStyle/>
            <a:p>
              <a:endParaRPr lang="en-US">
                <a:cs typeface="+mj-cs"/>
              </a:endParaRPr>
            </a:p>
          </p:txBody>
        </p:sp>
        <p:sp>
          <p:nvSpPr>
            <p:cNvPr id="328" name="Freeform: Shape 327">
              <a:extLst>
                <a:ext uri="{FF2B5EF4-FFF2-40B4-BE49-F238E27FC236}">
                  <a16:creationId xmlns:a16="http://schemas.microsoft.com/office/drawing/2014/main" id="{E2BB0C54-BB0B-42FA-8503-7853912B786C}"/>
                </a:ext>
              </a:extLst>
            </p:cNvPr>
            <p:cNvSpPr/>
            <p:nvPr/>
          </p:nvSpPr>
          <p:spPr>
            <a:xfrm>
              <a:off x="6067747" y="2187023"/>
              <a:ext cx="87108" cy="472874"/>
            </a:xfrm>
            <a:custGeom>
              <a:avLst/>
              <a:gdLst>
                <a:gd name="connsiteX0" fmla="*/ 0 w 73948"/>
                <a:gd name="connsiteY0" fmla="*/ 0 h 401432"/>
                <a:gd name="connsiteX1" fmla="*/ 80814 w 73948"/>
                <a:gd name="connsiteY1" fmla="*/ 0 h 401432"/>
                <a:gd name="connsiteX2" fmla="*/ 80814 w 73948"/>
                <a:gd name="connsiteY2" fmla="*/ 403967 h 401432"/>
                <a:gd name="connsiteX3" fmla="*/ 0 w 73948"/>
                <a:gd name="connsiteY3" fmla="*/ 403967 h 401432"/>
              </a:gdLst>
              <a:ahLst/>
              <a:cxnLst>
                <a:cxn ang="0">
                  <a:pos x="connsiteX0" y="connsiteY0"/>
                </a:cxn>
                <a:cxn ang="0">
                  <a:pos x="connsiteX1" y="connsiteY1"/>
                </a:cxn>
                <a:cxn ang="0">
                  <a:pos x="connsiteX2" y="connsiteY2"/>
                </a:cxn>
                <a:cxn ang="0">
                  <a:pos x="connsiteX3" y="connsiteY3"/>
                </a:cxn>
              </a:cxnLst>
              <a:rect l="l" t="t" r="r" b="b"/>
              <a:pathLst>
                <a:path w="73948" h="401432">
                  <a:moveTo>
                    <a:pt x="0" y="0"/>
                  </a:moveTo>
                  <a:lnTo>
                    <a:pt x="80814" y="0"/>
                  </a:lnTo>
                  <a:lnTo>
                    <a:pt x="80814" y="403967"/>
                  </a:lnTo>
                  <a:lnTo>
                    <a:pt x="0" y="403967"/>
                  </a:lnTo>
                  <a:close/>
                </a:path>
              </a:pathLst>
            </a:custGeom>
            <a:solidFill>
              <a:srgbClr val="0B1F42">
                <a:alpha val="40000"/>
              </a:srgbClr>
            </a:solidFill>
            <a:ln w="10563" cap="flat">
              <a:noFill/>
              <a:prstDash val="solid"/>
              <a:miter/>
            </a:ln>
          </p:spPr>
          <p:txBody>
            <a:bodyPr rtlCol="0" anchor="ctr"/>
            <a:lstStyle/>
            <a:p>
              <a:endParaRPr lang="en-US">
                <a:cs typeface="+mj-cs"/>
              </a:endParaRPr>
            </a:p>
          </p:txBody>
        </p:sp>
        <p:grpSp>
          <p:nvGrpSpPr>
            <p:cNvPr id="329" name="Group 328">
              <a:extLst>
                <a:ext uri="{FF2B5EF4-FFF2-40B4-BE49-F238E27FC236}">
                  <a16:creationId xmlns:a16="http://schemas.microsoft.com/office/drawing/2014/main" id="{9DE5A5C3-71C5-4D5F-A54B-2F28304AC951}"/>
                </a:ext>
              </a:extLst>
            </p:cNvPr>
            <p:cNvGrpSpPr/>
            <p:nvPr/>
          </p:nvGrpSpPr>
          <p:grpSpPr>
            <a:xfrm>
              <a:off x="314235" y="1661137"/>
              <a:ext cx="6129059" cy="1518174"/>
              <a:chOff x="314235" y="1661137"/>
              <a:chExt cx="6129059" cy="1518174"/>
            </a:xfrm>
          </p:grpSpPr>
          <p:sp>
            <p:nvSpPr>
              <p:cNvPr id="333" name="Freeform: Shape 332">
                <a:extLst>
                  <a:ext uri="{FF2B5EF4-FFF2-40B4-BE49-F238E27FC236}">
                    <a16:creationId xmlns:a16="http://schemas.microsoft.com/office/drawing/2014/main" id="{B200D489-64F2-4C7F-BCB0-7647EEAEC85E}"/>
                  </a:ext>
                </a:extLst>
              </p:cNvPr>
              <p:cNvSpPr/>
              <p:nvPr/>
            </p:nvSpPr>
            <p:spPr>
              <a:xfrm>
                <a:off x="314235" y="2068547"/>
                <a:ext cx="5449463" cy="640820"/>
              </a:xfrm>
              <a:custGeom>
                <a:avLst/>
                <a:gdLst>
                  <a:gd name="connsiteX0" fmla="*/ 201984 w 919068"/>
                  <a:gd name="connsiteY0" fmla="*/ 0 h 401432"/>
                  <a:gd name="connsiteX1" fmla="*/ 929104 w 919068"/>
                  <a:gd name="connsiteY1" fmla="*/ 0 h 401432"/>
                  <a:gd name="connsiteX2" fmla="*/ 929104 w 919068"/>
                  <a:gd name="connsiteY2" fmla="*/ 403967 h 401432"/>
                  <a:gd name="connsiteX3" fmla="*/ 201984 w 919068"/>
                  <a:gd name="connsiteY3" fmla="*/ 403967 h 401432"/>
                  <a:gd name="connsiteX4" fmla="*/ 0 w 919068"/>
                  <a:gd name="connsiteY4" fmla="*/ 201984 h 401432"/>
                  <a:gd name="connsiteX5" fmla="*/ 0 w 919068"/>
                  <a:gd name="connsiteY5" fmla="*/ 201984 h 401432"/>
                  <a:gd name="connsiteX6" fmla="*/ 201984 w 919068"/>
                  <a:gd name="connsiteY6" fmla="*/ 0 h 4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068" h="401432">
                    <a:moveTo>
                      <a:pt x="201984" y="0"/>
                    </a:moveTo>
                    <a:lnTo>
                      <a:pt x="929104" y="0"/>
                    </a:lnTo>
                    <a:lnTo>
                      <a:pt x="929104" y="403967"/>
                    </a:lnTo>
                    <a:lnTo>
                      <a:pt x="201984" y="403967"/>
                    </a:lnTo>
                    <a:cubicBezTo>
                      <a:pt x="90428" y="403967"/>
                      <a:pt x="0" y="313540"/>
                      <a:pt x="0" y="201984"/>
                    </a:cubicBezTo>
                    <a:lnTo>
                      <a:pt x="0" y="201984"/>
                    </a:lnTo>
                    <a:cubicBezTo>
                      <a:pt x="0" y="90428"/>
                      <a:pt x="90428" y="0"/>
                      <a:pt x="201984" y="0"/>
                    </a:cubicBezTo>
                    <a:close/>
                  </a:path>
                </a:pathLst>
              </a:custGeom>
              <a:solidFill>
                <a:schemeClr val="tx2">
                  <a:lumMod val="40000"/>
                  <a:lumOff val="60000"/>
                </a:schemeClr>
              </a:solidFill>
              <a:ln w="10563" cap="flat">
                <a:noFill/>
                <a:prstDash val="solid"/>
                <a:miter/>
              </a:ln>
            </p:spPr>
            <p:txBody>
              <a:bodyPr rtlCol="0" anchor="ctr"/>
              <a:lstStyle/>
              <a:p>
                <a:r>
                  <a:rPr lang="en-US" dirty="0">
                    <a:cs typeface="+mj-cs"/>
                  </a:rPr>
                  <a:t>  4- Government should offer job opportunities when       .            they graduate from the university </a:t>
                </a:r>
              </a:p>
            </p:txBody>
          </p:sp>
          <p:pic>
            <p:nvPicPr>
              <p:cNvPr id="334" name="Picture 333">
                <a:extLst>
                  <a:ext uri="{FF2B5EF4-FFF2-40B4-BE49-F238E27FC236}">
                    <a16:creationId xmlns:a16="http://schemas.microsoft.com/office/drawing/2014/main" id="{F9CFECD3-399C-475C-B20E-EDB8D5D1FE09}"/>
                  </a:ext>
                </a:extLst>
              </p:cNvPr>
              <p:cNvPicPr>
                <a:picLocks noChangeAspect="1"/>
              </p:cNvPicPr>
              <p:nvPr/>
            </p:nvPicPr>
            <p:blipFill>
              <a:blip r:embed="rId2"/>
              <a:stretch>
                <a:fillRect/>
              </a:stretch>
            </p:blipFill>
            <p:spPr>
              <a:xfrm>
                <a:off x="5385550" y="1661137"/>
                <a:ext cx="1057744" cy="1518174"/>
              </a:xfrm>
              <a:custGeom>
                <a:avLst/>
                <a:gdLst>
                  <a:gd name="connsiteX0" fmla="*/ 0 w 897940"/>
                  <a:gd name="connsiteY0" fmla="*/ 0 h 1288808"/>
                  <a:gd name="connsiteX1" fmla="*/ 897940 w 897940"/>
                  <a:gd name="connsiteY1" fmla="*/ 0 h 1288808"/>
                  <a:gd name="connsiteX2" fmla="*/ 897940 w 897940"/>
                  <a:gd name="connsiteY2" fmla="*/ 1288808 h 1288808"/>
                  <a:gd name="connsiteX3" fmla="*/ 0 w 897940"/>
                  <a:gd name="connsiteY3" fmla="*/ 1288808 h 1288808"/>
                </a:gdLst>
                <a:ahLst/>
                <a:cxnLst>
                  <a:cxn ang="0">
                    <a:pos x="connsiteX0" y="connsiteY0"/>
                  </a:cxn>
                  <a:cxn ang="0">
                    <a:pos x="connsiteX1" y="connsiteY1"/>
                  </a:cxn>
                  <a:cxn ang="0">
                    <a:pos x="connsiteX2" y="connsiteY2"/>
                  </a:cxn>
                  <a:cxn ang="0">
                    <a:pos x="connsiteX3" y="connsiteY3"/>
                  </a:cxn>
                </a:cxnLst>
                <a:rect l="l" t="t" r="r" b="b"/>
                <a:pathLst>
                  <a:path w="897940" h="1288808">
                    <a:moveTo>
                      <a:pt x="0" y="0"/>
                    </a:moveTo>
                    <a:lnTo>
                      <a:pt x="897940" y="0"/>
                    </a:lnTo>
                    <a:lnTo>
                      <a:pt x="897940" y="1288808"/>
                    </a:lnTo>
                    <a:lnTo>
                      <a:pt x="0" y="1288808"/>
                    </a:lnTo>
                    <a:close/>
                  </a:path>
                </a:pathLst>
              </a:custGeom>
              <a:ln/>
            </p:spPr>
          </p:pic>
        </p:grpSp>
      </p:grpSp>
      <p:grpSp>
        <p:nvGrpSpPr>
          <p:cNvPr id="336" name="Group 335">
            <a:extLst>
              <a:ext uri="{FF2B5EF4-FFF2-40B4-BE49-F238E27FC236}">
                <a16:creationId xmlns:a16="http://schemas.microsoft.com/office/drawing/2014/main" id="{3136E156-A401-448D-857F-8C7A68250210}"/>
              </a:ext>
            </a:extLst>
          </p:cNvPr>
          <p:cNvGrpSpPr/>
          <p:nvPr/>
        </p:nvGrpSpPr>
        <p:grpSpPr>
          <a:xfrm>
            <a:off x="724099" y="3960580"/>
            <a:ext cx="10814296" cy="1518174"/>
            <a:chOff x="370151" y="1661137"/>
            <a:chExt cx="10814296" cy="1518174"/>
          </a:xfrm>
        </p:grpSpPr>
        <p:sp>
          <p:nvSpPr>
            <p:cNvPr id="337" name="Freeform: Shape 336">
              <a:extLst>
                <a:ext uri="{FF2B5EF4-FFF2-40B4-BE49-F238E27FC236}">
                  <a16:creationId xmlns:a16="http://schemas.microsoft.com/office/drawing/2014/main" id="{84532136-7570-4632-9F99-9BC1805F6805}"/>
                </a:ext>
              </a:extLst>
            </p:cNvPr>
            <p:cNvSpPr/>
            <p:nvPr/>
          </p:nvSpPr>
          <p:spPr>
            <a:xfrm>
              <a:off x="6249553" y="2094247"/>
              <a:ext cx="4934894" cy="646163"/>
            </a:xfrm>
            <a:custGeom>
              <a:avLst/>
              <a:gdLst>
                <a:gd name="connsiteX0" fmla="*/ 1632455 w 1901520"/>
                <a:gd name="connsiteY0" fmla="*/ 541933 h 538764"/>
                <a:gd name="connsiteX1" fmla="*/ 0 w 1901520"/>
                <a:gd name="connsiteY1" fmla="*/ 541933 h 538764"/>
                <a:gd name="connsiteX2" fmla="*/ 0 w 1901520"/>
                <a:gd name="connsiteY2" fmla="*/ 0 h 538764"/>
                <a:gd name="connsiteX3" fmla="*/ 1632455 w 1901520"/>
                <a:gd name="connsiteY3" fmla="*/ 0 h 538764"/>
                <a:gd name="connsiteX4" fmla="*/ 1903422 w 1901520"/>
                <a:gd name="connsiteY4" fmla="*/ 270967 h 538764"/>
                <a:gd name="connsiteX5" fmla="*/ 1903422 w 1901520"/>
                <a:gd name="connsiteY5" fmla="*/ 270967 h 538764"/>
                <a:gd name="connsiteX6" fmla="*/ 1632455 w 1901520"/>
                <a:gd name="connsiteY6" fmla="*/ 541933 h 5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520" h="538764">
                  <a:moveTo>
                    <a:pt x="1632455" y="541933"/>
                  </a:moveTo>
                  <a:lnTo>
                    <a:pt x="0" y="541933"/>
                  </a:lnTo>
                  <a:lnTo>
                    <a:pt x="0" y="0"/>
                  </a:lnTo>
                  <a:lnTo>
                    <a:pt x="1632455" y="0"/>
                  </a:lnTo>
                  <a:cubicBezTo>
                    <a:pt x="1782147" y="0"/>
                    <a:pt x="1903422" y="121275"/>
                    <a:pt x="1903422" y="270967"/>
                  </a:cubicBezTo>
                  <a:lnTo>
                    <a:pt x="1903422" y="270967"/>
                  </a:lnTo>
                  <a:cubicBezTo>
                    <a:pt x="1903422" y="420553"/>
                    <a:pt x="1782041" y="541933"/>
                    <a:pt x="1632455" y="541933"/>
                  </a:cubicBezTo>
                  <a:close/>
                </a:path>
              </a:pathLst>
            </a:custGeom>
            <a:solidFill>
              <a:schemeClr val="bg2">
                <a:lumMod val="10000"/>
              </a:schemeClr>
            </a:solidFill>
            <a:ln w="10563" cap="flat">
              <a:noFill/>
              <a:prstDash val="solid"/>
              <a:miter/>
            </a:ln>
          </p:spPr>
          <p:txBody>
            <a:bodyPr rtlCol="0" anchor="ctr"/>
            <a:lstStyle/>
            <a:p>
              <a:pPr algn="r"/>
              <a:r>
                <a:rPr lang="ar-SA" sz="2000" dirty="0">
                  <a:solidFill>
                    <a:schemeClr val="bg1"/>
                  </a:solidFill>
                  <a:cs typeface="+mj-cs"/>
                </a:rPr>
                <a:t>5- إرسال العراقيين إلى الخارج للمشاركة في المؤتمرات لاكتساب المعرفة والعودة إلى العراق لاستخدام هذه المعرفة</a:t>
              </a:r>
              <a:endParaRPr lang="en-US" sz="2000" dirty="0">
                <a:solidFill>
                  <a:schemeClr val="bg1"/>
                </a:solidFill>
                <a:cs typeface="+mj-cs"/>
              </a:endParaRPr>
            </a:p>
          </p:txBody>
        </p:sp>
        <p:sp>
          <p:nvSpPr>
            <p:cNvPr id="338" name="Freeform: Shape 337">
              <a:extLst>
                <a:ext uri="{FF2B5EF4-FFF2-40B4-BE49-F238E27FC236}">
                  <a16:creationId xmlns:a16="http://schemas.microsoft.com/office/drawing/2014/main" id="{44780EAA-4852-4E64-B012-3499000C6AF0}"/>
                </a:ext>
              </a:extLst>
            </p:cNvPr>
            <p:cNvSpPr/>
            <p:nvPr/>
          </p:nvSpPr>
          <p:spPr>
            <a:xfrm>
              <a:off x="6067696" y="2186923"/>
              <a:ext cx="174217" cy="472874"/>
            </a:xfrm>
            <a:custGeom>
              <a:avLst/>
              <a:gdLst>
                <a:gd name="connsiteX0" fmla="*/ 154340 w 147896"/>
                <a:gd name="connsiteY0" fmla="*/ 403967 h 401432"/>
                <a:gd name="connsiteX1" fmla="*/ 0 w 147896"/>
                <a:gd name="connsiteY1" fmla="*/ 403967 h 401432"/>
                <a:gd name="connsiteX2" fmla="*/ 0 w 147896"/>
                <a:gd name="connsiteY2" fmla="*/ 0 h 401432"/>
                <a:gd name="connsiteX3" fmla="*/ 154340 w 147896"/>
                <a:gd name="connsiteY3" fmla="*/ 0 h 401432"/>
              </a:gdLst>
              <a:ahLst/>
              <a:cxnLst>
                <a:cxn ang="0">
                  <a:pos x="connsiteX0" y="connsiteY0"/>
                </a:cxn>
                <a:cxn ang="0">
                  <a:pos x="connsiteX1" y="connsiteY1"/>
                </a:cxn>
                <a:cxn ang="0">
                  <a:pos x="connsiteX2" y="connsiteY2"/>
                </a:cxn>
                <a:cxn ang="0">
                  <a:pos x="connsiteX3" y="connsiteY3"/>
                </a:cxn>
              </a:cxnLst>
              <a:rect l="l" t="t" r="r" b="b"/>
              <a:pathLst>
                <a:path w="147896" h="401432">
                  <a:moveTo>
                    <a:pt x="154340" y="403967"/>
                  </a:moveTo>
                  <a:lnTo>
                    <a:pt x="0" y="403967"/>
                  </a:lnTo>
                  <a:lnTo>
                    <a:pt x="0" y="0"/>
                  </a:lnTo>
                  <a:lnTo>
                    <a:pt x="154340" y="0"/>
                  </a:lnTo>
                  <a:close/>
                </a:path>
              </a:pathLst>
            </a:custGeom>
            <a:solidFill>
              <a:srgbClr val="931D69"/>
            </a:solidFill>
            <a:ln w="10563" cap="flat">
              <a:noFill/>
              <a:prstDash val="solid"/>
              <a:miter/>
            </a:ln>
          </p:spPr>
          <p:txBody>
            <a:bodyPr rtlCol="0" anchor="ctr"/>
            <a:lstStyle/>
            <a:p>
              <a:endParaRPr lang="en-US">
                <a:cs typeface="+mj-cs"/>
              </a:endParaRPr>
            </a:p>
          </p:txBody>
        </p:sp>
        <p:sp>
          <p:nvSpPr>
            <p:cNvPr id="339" name="Freeform: Shape 338">
              <a:extLst>
                <a:ext uri="{FF2B5EF4-FFF2-40B4-BE49-F238E27FC236}">
                  <a16:creationId xmlns:a16="http://schemas.microsoft.com/office/drawing/2014/main" id="{EB2411A6-87C8-4BAC-8C4A-0573FD71F8FA}"/>
                </a:ext>
              </a:extLst>
            </p:cNvPr>
            <p:cNvSpPr/>
            <p:nvPr/>
          </p:nvSpPr>
          <p:spPr>
            <a:xfrm>
              <a:off x="6162943" y="2105763"/>
              <a:ext cx="74664" cy="634647"/>
            </a:xfrm>
            <a:custGeom>
              <a:avLst/>
              <a:gdLst>
                <a:gd name="connsiteX0" fmla="*/ 73525 w 63384"/>
                <a:gd name="connsiteY0" fmla="*/ 541933 h 538764"/>
                <a:gd name="connsiteX1" fmla="*/ 0 w 63384"/>
                <a:gd name="connsiteY1" fmla="*/ 472950 h 538764"/>
                <a:gd name="connsiteX2" fmla="*/ 0 w 63384"/>
                <a:gd name="connsiteY2" fmla="*/ 68983 h 538764"/>
                <a:gd name="connsiteX3" fmla="*/ 73525 w 63384"/>
                <a:gd name="connsiteY3" fmla="*/ 0 h 538764"/>
              </a:gdLst>
              <a:ahLst/>
              <a:cxnLst>
                <a:cxn ang="0">
                  <a:pos x="connsiteX0" y="connsiteY0"/>
                </a:cxn>
                <a:cxn ang="0">
                  <a:pos x="connsiteX1" y="connsiteY1"/>
                </a:cxn>
                <a:cxn ang="0">
                  <a:pos x="connsiteX2" y="connsiteY2"/>
                </a:cxn>
                <a:cxn ang="0">
                  <a:pos x="connsiteX3" y="connsiteY3"/>
                </a:cxn>
              </a:cxnLst>
              <a:rect l="l" t="t" r="r" b="b"/>
              <a:pathLst>
                <a:path w="63384" h="538764">
                  <a:moveTo>
                    <a:pt x="73525" y="541933"/>
                  </a:moveTo>
                  <a:lnTo>
                    <a:pt x="0" y="472950"/>
                  </a:lnTo>
                  <a:lnTo>
                    <a:pt x="0" y="68983"/>
                  </a:lnTo>
                  <a:lnTo>
                    <a:pt x="73525" y="0"/>
                  </a:lnTo>
                  <a:close/>
                </a:path>
              </a:pathLst>
            </a:custGeom>
            <a:solidFill>
              <a:srgbClr val="6A1059"/>
            </a:solidFill>
            <a:ln w="10563" cap="flat">
              <a:noFill/>
              <a:prstDash val="solid"/>
              <a:miter/>
            </a:ln>
          </p:spPr>
          <p:txBody>
            <a:bodyPr rtlCol="0" anchor="ctr"/>
            <a:lstStyle/>
            <a:p>
              <a:endParaRPr lang="en-US">
                <a:cs typeface="+mj-cs"/>
              </a:endParaRPr>
            </a:p>
          </p:txBody>
        </p:sp>
        <p:sp>
          <p:nvSpPr>
            <p:cNvPr id="340" name="Freeform: Shape 339">
              <a:extLst>
                <a:ext uri="{FF2B5EF4-FFF2-40B4-BE49-F238E27FC236}">
                  <a16:creationId xmlns:a16="http://schemas.microsoft.com/office/drawing/2014/main" id="{11F3017D-C9D1-4251-87A2-E9CC16ADE0DF}"/>
                </a:ext>
              </a:extLst>
            </p:cNvPr>
            <p:cNvSpPr/>
            <p:nvPr/>
          </p:nvSpPr>
          <p:spPr>
            <a:xfrm>
              <a:off x="6067747" y="2187023"/>
              <a:ext cx="87108" cy="472874"/>
            </a:xfrm>
            <a:custGeom>
              <a:avLst/>
              <a:gdLst>
                <a:gd name="connsiteX0" fmla="*/ 0 w 73948"/>
                <a:gd name="connsiteY0" fmla="*/ 0 h 401432"/>
                <a:gd name="connsiteX1" fmla="*/ 80814 w 73948"/>
                <a:gd name="connsiteY1" fmla="*/ 0 h 401432"/>
                <a:gd name="connsiteX2" fmla="*/ 80814 w 73948"/>
                <a:gd name="connsiteY2" fmla="*/ 403967 h 401432"/>
                <a:gd name="connsiteX3" fmla="*/ 0 w 73948"/>
                <a:gd name="connsiteY3" fmla="*/ 403967 h 401432"/>
              </a:gdLst>
              <a:ahLst/>
              <a:cxnLst>
                <a:cxn ang="0">
                  <a:pos x="connsiteX0" y="connsiteY0"/>
                </a:cxn>
                <a:cxn ang="0">
                  <a:pos x="connsiteX1" y="connsiteY1"/>
                </a:cxn>
                <a:cxn ang="0">
                  <a:pos x="connsiteX2" y="connsiteY2"/>
                </a:cxn>
                <a:cxn ang="0">
                  <a:pos x="connsiteX3" y="connsiteY3"/>
                </a:cxn>
              </a:cxnLst>
              <a:rect l="l" t="t" r="r" b="b"/>
              <a:pathLst>
                <a:path w="73948" h="401432">
                  <a:moveTo>
                    <a:pt x="0" y="0"/>
                  </a:moveTo>
                  <a:lnTo>
                    <a:pt x="80814" y="0"/>
                  </a:lnTo>
                  <a:lnTo>
                    <a:pt x="80814" y="403967"/>
                  </a:lnTo>
                  <a:lnTo>
                    <a:pt x="0" y="403967"/>
                  </a:lnTo>
                  <a:close/>
                </a:path>
              </a:pathLst>
            </a:custGeom>
            <a:solidFill>
              <a:srgbClr val="0B1F42">
                <a:alpha val="40000"/>
              </a:srgbClr>
            </a:solidFill>
            <a:ln w="10563" cap="flat">
              <a:noFill/>
              <a:prstDash val="solid"/>
              <a:miter/>
            </a:ln>
          </p:spPr>
          <p:txBody>
            <a:bodyPr rtlCol="0" anchor="ctr"/>
            <a:lstStyle/>
            <a:p>
              <a:endParaRPr lang="en-US">
                <a:cs typeface="+mj-cs"/>
              </a:endParaRPr>
            </a:p>
          </p:txBody>
        </p:sp>
        <p:grpSp>
          <p:nvGrpSpPr>
            <p:cNvPr id="341" name="Group 340">
              <a:extLst>
                <a:ext uri="{FF2B5EF4-FFF2-40B4-BE49-F238E27FC236}">
                  <a16:creationId xmlns:a16="http://schemas.microsoft.com/office/drawing/2014/main" id="{B9EDD635-77A2-477F-B629-5134EA58B128}"/>
                </a:ext>
              </a:extLst>
            </p:cNvPr>
            <p:cNvGrpSpPr/>
            <p:nvPr/>
          </p:nvGrpSpPr>
          <p:grpSpPr>
            <a:xfrm>
              <a:off x="370151" y="1661137"/>
              <a:ext cx="6073143" cy="1518174"/>
              <a:chOff x="370151" y="1661137"/>
              <a:chExt cx="6073143" cy="1518174"/>
            </a:xfrm>
          </p:grpSpPr>
          <p:sp>
            <p:nvSpPr>
              <p:cNvPr id="345" name="Freeform: Shape 344">
                <a:extLst>
                  <a:ext uri="{FF2B5EF4-FFF2-40B4-BE49-F238E27FC236}">
                    <a16:creationId xmlns:a16="http://schemas.microsoft.com/office/drawing/2014/main" id="{69FC0E84-50A0-4582-A72B-C3A1E143B6AA}"/>
                  </a:ext>
                </a:extLst>
              </p:cNvPr>
              <p:cNvSpPr/>
              <p:nvPr/>
            </p:nvSpPr>
            <p:spPr>
              <a:xfrm>
                <a:off x="370151" y="2107732"/>
                <a:ext cx="5449463" cy="640820"/>
              </a:xfrm>
              <a:custGeom>
                <a:avLst/>
                <a:gdLst>
                  <a:gd name="connsiteX0" fmla="*/ 201984 w 919068"/>
                  <a:gd name="connsiteY0" fmla="*/ 0 h 401432"/>
                  <a:gd name="connsiteX1" fmla="*/ 929104 w 919068"/>
                  <a:gd name="connsiteY1" fmla="*/ 0 h 401432"/>
                  <a:gd name="connsiteX2" fmla="*/ 929104 w 919068"/>
                  <a:gd name="connsiteY2" fmla="*/ 403967 h 401432"/>
                  <a:gd name="connsiteX3" fmla="*/ 201984 w 919068"/>
                  <a:gd name="connsiteY3" fmla="*/ 403967 h 401432"/>
                  <a:gd name="connsiteX4" fmla="*/ 0 w 919068"/>
                  <a:gd name="connsiteY4" fmla="*/ 201984 h 401432"/>
                  <a:gd name="connsiteX5" fmla="*/ 0 w 919068"/>
                  <a:gd name="connsiteY5" fmla="*/ 201984 h 401432"/>
                  <a:gd name="connsiteX6" fmla="*/ 201984 w 919068"/>
                  <a:gd name="connsiteY6" fmla="*/ 0 h 4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068" h="401432">
                    <a:moveTo>
                      <a:pt x="201984" y="0"/>
                    </a:moveTo>
                    <a:lnTo>
                      <a:pt x="929104" y="0"/>
                    </a:lnTo>
                    <a:lnTo>
                      <a:pt x="929104" y="403967"/>
                    </a:lnTo>
                    <a:lnTo>
                      <a:pt x="201984" y="403967"/>
                    </a:lnTo>
                    <a:cubicBezTo>
                      <a:pt x="90428" y="403967"/>
                      <a:pt x="0" y="313540"/>
                      <a:pt x="0" y="201984"/>
                    </a:cubicBezTo>
                    <a:lnTo>
                      <a:pt x="0" y="201984"/>
                    </a:lnTo>
                    <a:cubicBezTo>
                      <a:pt x="0" y="90428"/>
                      <a:pt x="90428" y="0"/>
                      <a:pt x="201984" y="0"/>
                    </a:cubicBezTo>
                    <a:close/>
                  </a:path>
                </a:pathLst>
              </a:custGeom>
              <a:solidFill>
                <a:schemeClr val="tx2">
                  <a:lumMod val="40000"/>
                  <a:lumOff val="60000"/>
                </a:schemeClr>
              </a:solidFill>
              <a:ln w="10563" cap="flat">
                <a:noFill/>
                <a:prstDash val="solid"/>
                <a:miter/>
              </a:ln>
            </p:spPr>
            <p:txBody>
              <a:bodyPr rtlCol="0" anchor="ctr"/>
              <a:lstStyle/>
              <a:p>
                <a:r>
                  <a:rPr lang="en-US" dirty="0">
                    <a:cs typeface="+mj-cs"/>
                  </a:rPr>
                  <a:t>           5- Send Iraqis abroad to participate in conferences to gain knowledge and come back to Iraq to use this         .              knowledge </a:t>
                </a:r>
              </a:p>
            </p:txBody>
          </p:sp>
          <p:pic>
            <p:nvPicPr>
              <p:cNvPr id="346" name="Picture 345">
                <a:extLst>
                  <a:ext uri="{FF2B5EF4-FFF2-40B4-BE49-F238E27FC236}">
                    <a16:creationId xmlns:a16="http://schemas.microsoft.com/office/drawing/2014/main" id="{293C4DFB-437E-4DA7-ACD5-FC52B040CE36}"/>
                  </a:ext>
                </a:extLst>
              </p:cNvPr>
              <p:cNvPicPr>
                <a:picLocks noChangeAspect="1"/>
              </p:cNvPicPr>
              <p:nvPr/>
            </p:nvPicPr>
            <p:blipFill>
              <a:blip r:embed="rId2"/>
              <a:stretch>
                <a:fillRect/>
              </a:stretch>
            </p:blipFill>
            <p:spPr>
              <a:xfrm>
                <a:off x="5385550" y="1661137"/>
                <a:ext cx="1057744" cy="1518174"/>
              </a:xfrm>
              <a:custGeom>
                <a:avLst/>
                <a:gdLst>
                  <a:gd name="connsiteX0" fmla="*/ 0 w 897940"/>
                  <a:gd name="connsiteY0" fmla="*/ 0 h 1288808"/>
                  <a:gd name="connsiteX1" fmla="*/ 897940 w 897940"/>
                  <a:gd name="connsiteY1" fmla="*/ 0 h 1288808"/>
                  <a:gd name="connsiteX2" fmla="*/ 897940 w 897940"/>
                  <a:gd name="connsiteY2" fmla="*/ 1288808 h 1288808"/>
                  <a:gd name="connsiteX3" fmla="*/ 0 w 897940"/>
                  <a:gd name="connsiteY3" fmla="*/ 1288808 h 1288808"/>
                </a:gdLst>
                <a:ahLst/>
                <a:cxnLst>
                  <a:cxn ang="0">
                    <a:pos x="connsiteX0" y="connsiteY0"/>
                  </a:cxn>
                  <a:cxn ang="0">
                    <a:pos x="connsiteX1" y="connsiteY1"/>
                  </a:cxn>
                  <a:cxn ang="0">
                    <a:pos x="connsiteX2" y="connsiteY2"/>
                  </a:cxn>
                  <a:cxn ang="0">
                    <a:pos x="connsiteX3" y="connsiteY3"/>
                  </a:cxn>
                </a:cxnLst>
                <a:rect l="l" t="t" r="r" b="b"/>
                <a:pathLst>
                  <a:path w="897940" h="1288808">
                    <a:moveTo>
                      <a:pt x="0" y="0"/>
                    </a:moveTo>
                    <a:lnTo>
                      <a:pt x="897940" y="0"/>
                    </a:lnTo>
                    <a:lnTo>
                      <a:pt x="897940" y="1288808"/>
                    </a:lnTo>
                    <a:lnTo>
                      <a:pt x="0" y="1288808"/>
                    </a:lnTo>
                    <a:close/>
                  </a:path>
                </a:pathLst>
              </a:custGeom>
              <a:ln/>
            </p:spPr>
          </p:pic>
        </p:grpSp>
      </p:grpSp>
      <p:grpSp>
        <p:nvGrpSpPr>
          <p:cNvPr id="348" name="Group 347">
            <a:extLst>
              <a:ext uri="{FF2B5EF4-FFF2-40B4-BE49-F238E27FC236}">
                <a16:creationId xmlns:a16="http://schemas.microsoft.com/office/drawing/2014/main" id="{1AC39E49-6C4B-4DAC-89A6-B77D99A695B1}"/>
              </a:ext>
            </a:extLst>
          </p:cNvPr>
          <p:cNvGrpSpPr/>
          <p:nvPr/>
        </p:nvGrpSpPr>
        <p:grpSpPr>
          <a:xfrm>
            <a:off x="744429" y="4752007"/>
            <a:ext cx="10814296" cy="1518174"/>
            <a:chOff x="370151" y="1661137"/>
            <a:chExt cx="10814296" cy="1518174"/>
          </a:xfrm>
        </p:grpSpPr>
        <p:sp>
          <p:nvSpPr>
            <p:cNvPr id="349" name="Freeform: Shape 348">
              <a:extLst>
                <a:ext uri="{FF2B5EF4-FFF2-40B4-BE49-F238E27FC236}">
                  <a16:creationId xmlns:a16="http://schemas.microsoft.com/office/drawing/2014/main" id="{EBDCC0B9-0F41-4520-AB1D-8A85549D4359}"/>
                </a:ext>
              </a:extLst>
            </p:cNvPr>
            <p:cNvSpPr/>
            <p:nvPr/>
          </p:nvSpPr>
          <p:spPr>
            <a:xfrm>
              <a:off x="6249553" y="2094247"/>
              <a:ext cx="4934894" cy="646163"/>
            </a:xfrm>
            <a:custGeom>
              <a:avLst/>
              <a:gdLst>
                <a:gd name="connsiteX0" fmla="*/ 1632455 w 1901520"/>
                <a:gd name="connsiteY0" fmla="*/ 541933 h 538764"/>
                <a:gd name="connsiteX1" fmla="*/ 0 w 1901520"/>
                <a:gd name="connsiteY1" fmla="*/ 541933 h 538764"/>
                <a:gd name="connsiteX2" fmla="*/ 0 w 1901520"/>
                <a:gd name="connsiteY2" fmla="*/ 0 h 538764"/>
                <a:gd name="connsiteX3" fmla="*/ 1632455 w 1901520"/>
                <a:gd name="connsiteY3" fmla="*/ 0 h 538764"/>
                <a:gd name="connsiteX4" fmla="*/ 1903422 w 1901520"/>
                <a:gd name="connsiteY4" fmla="*/ 270967 h 538764"/>
                <a:gd name="connsiteX5" fmla="*/ 1903422 w 1901520"/>
                <a:gd name="connsiteY5" fmla="*/ 270967 h 538764"/>
                <a:gd name="connsiteX6" fmla="*/ 1632455 w 1901520"/>
                <a:gd name="connsiteY6" fmla="*/ 541933 h 5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520" h="538764">
                  <a:moveTo>
                    <a:pt x="1632455" y="541933"/>
                  </a:moveTo>
                  <a:lnTo>
                    <a:pt x="0" y="541933"/>
                  </a:lnTo>
                  <a:lnTo>
                    <a:pt x="0" y="0"/>
                  </a:lnTo>
                  <a:lnTo>
                    <a:pt x="1632455" y="0"/>
                  </a:lnTo>
                  <a:cubicBezTo>
                    <a:pt x="1782147" y="0"/>
                    <a:pt x="1903422" y="121275"/>
                    <a:pt x="1903422" y="270967"/>
                  </a:cubicBezTo>
                  <a:lnTo>
                    <a:pt x="1903422" y="270967"/>
                  </a:lnTo>
                  <a:cubicBezTo>
                    <a:pt x="1903422" y="420553"/>
                    <a:pt x="1782041" y="541933"/>
                    <a:pt x="1632455" y="541933"/>
                  </a:cubicBezTo>
                  <a:close/>
                </a:path>
              </a:pathLst>
            </a:custGeom>
            <a:solidFill>
              <a:schemeClr val="bg2">
                <a:lumMod val="10000"/>
              </a:schemeClr>
            </a:solidFill>
            <a:ln w="10563" cap="flat">
              <a:noFill/>
              <a:prstDash val="solid"/>
              <a:miter/>
            </a:ln>
          </p:spPr>
          <p:txBody>
            <a:bodyPr rtlCol="0" anchor="ctr"/>
            <a:lstStyle/>
            <a:p>
              <a:pPr algn="r"/>
              <a:r>
                <a:rPr lang="ar-SA" sz="2400" dirty="0">
                  <a:solidFill>
                    <a:schemeClr val="bg1"/>
                  </a:solidFill>
                  <a:cs typeface="+mj-cs"/>
                </a:rPr>
                <a:t>6- محاولة استغلال الموارد البشرية داخل العراق</a:t>
              </a:r>
              <a:endParaRPr lang="en-US" sz="2400" dirty="0">
                <a:solidFill>
                  <a:schemeClr val="bg1"/>
                </a:solidFill>
                <a:cs typeface="+mj-cs"/>
              </a:endParaRPr>
            </a:p>
          </p:txBody>
        </p:sp>
        <p:sp>
          <p:nvSpPr>
            <p:cNvPr id="350" name="Freeform: Shape 349">
              <a:extLst>
                <a:ext uri="{FF2B5EF4-FFF2-40B4-BE49-F238E27FC236}">
                  <a16:creationId xmlns:a16="http://schemas.microsoft.com/office/drawing/2014/main" id="{BE442BFB-2445-4A7B-A731-1CE149DC4035}"/>
                </a:ext>
              </a:extLst>
            </p:cNvPr>
            <p:cNvSpPr/>
            <p:nvPr/>
          </p:nvSpPr>
          <p:spPr>
            <a:xfrm>
              <a:off x="6067696" y="2186923"/>
              <a:ext cx="174217" cy="472874"/>
            </a:xfrm>
            <a:custGeom>
              <a:avLst/>
              <a:gdLst>
                <a:gd name="connsiteX0" fmla="*/ 154340 w 147896"/>
                <a:gd name="connsiteY0" fmla="*/ 403967 h 401432"/>
                <a:gd name="connsiteX1" fmla="*/ 0 w 147896"/>
                <a:gd name="connsiteY1" fmla="*/ 403967 h 401432"/>
                <a:gd name="connsiteX2" fmla="*/ 0 w 147896"/>
                <a:gd name="connsiteY2" fmla="*/ 0 h 401432"/>
                <a:gd name="connsiteX3" fmla="*/ 154340 w 147896"/>
                <a:gd name="connsiteY3" fmla="*/ 0 h 401432"/>
              </a:gdLst>
              <a:ahLst/>
              <a:cxnLst>
                <a:cxn ang="0">
                  <a:pos x="connsiteX0" y="connsiteY0"/>
                </a:cxn>
                <a:cxn ang="0">
                  <a:pos x="connsiteX1" y="connsiteY1"/>
                </a:cxn>
                <a:cxn ang="0">
                  <a:pos x="connsiteX2" y="connsiteY2"/>
                </a:cxn>
                <a:cxn ang="0">
                  <a:pos x="connsiteX3" y="connsiteY3"/>
                </a:cxn>
              </a:cxnLst>
              <a:rect l="l" t="t" r="r" b="b"/>
              <a:pathLst>
                <a:path w="147896" h="401432">
                  <a:moveTo>
                    <a:pt x="154340" y="403967"/>
                  </a:moveTo>
                  <a:lnTo>
                    <a:pt x="0" y="403967"/>
                  </a:lnTo>
                  <a:lnTo>
                    <a:pt x="0" y="0"/>
                  </a:lnTo>
                  <a:lnTo>
                    <a:pt x="154340" y="0"/>
                  </a:lnTo>
                  <a:close/>
                </a:path>
              </a:pathLst>
            </a:custGeom>
            <a:solidFill>
              <a:srgbClr val="931D69"/>
            </a:solidFill>
            <a:ln w="10563" cap="flat">
              <a:noFill/>
              <a:prstDash val="solid"/>
              <a:miter/>
            </a:ln>
          </p:spPr>
          <p:txBody>
            <a:bodyPr rtlCol="0" anchor="ctr"/>
            <a:lstStyle/>
            <a:p>
              <a:endParaRPr lang="en-US">
                <a:cs typeface="+mj-cs"/>
              </a:endParaRPr>
            </a:p>
          </p:txBody>
        </p:sp>
        <p:sp>
          <p:nvSpPr>
            <p:cNvPr id="351" name="Freeform: Shape 350">
              <a:extLst>
                <a:ext uri="{FF2B5EF4-FFF2-40B4-BE49-F238E27FC236}">
                  <a16:creationId xmlns:a16="http://schemas.microsoft.com/office/drawing/2014/main" id="{B48F9D30-AE5E-4CEB-86C1-FE3F3E52CBC5}"/>
                </a:ext>
              </a:extLst>
            </p:cNvPr>
            <p:cNvSpPr/>
            <p:nvPr/>
          </p:nvSpPr>
          <p:spPr>
            <a:xfrm>
              <a:off x="6162943" y="2105763"/>
              <a:ext cx="74664" cy="634647"/>
            </a:xfrm>
            <a:custGeom>
              <a:avLst/>
              <a:gdLst>
                <a:gd name="connsiteX0" fmla="*/ 73525 w 63384"/>
                <a:gd name="connsiteY0" fmla="*/ 541933 h 538764"/>
                <a:gd name="connsiteX1" fmla="*/ 0 w 63384"/>
                <a:gd name="connsiteY1" fmla="*/ 472950 h 538764"/>
                <a:gd name="connsiteX2" fmla="*/ 0 w 63384"/>
                <a:gd name="connsiteY2" fmla="*/ 68983 h 538764"/>
                <a:gd name="connsiteX3" fmla="*/ 73525 w 63384"/>
                <a:gd name="connsiteY3" fmla="*/ 0 h 538764"/>
              </a:gdLst>
              <a:ahLst/>
              <a:cxnLst>
                <a:cxn ang="0">
                  <a:pos x="connsiteX0" y="connsiteY0"/>
                </a:cxn>
                <a:cxn ang="0">
                  <a:pos x="connsiteX1" y="connsiteY1"/>
                </a:cxn>
                <a:cxn ang="0">
                  <a:pos x="connsiteX2" y="connsiteY2"/>
                </a:cxn>
                <a:cxn ang="0">
                  <a:pos x="connsiteX3" y="connsiteY3"/>
                </a:cxn>
              </a:cxnLst>
              <a:rect l="l" t="t" r="r" b="b"/>
              <a:pathLst>
                <a:path w="63384" h="538764">
                  <a:moveTo>
                    <a:pt x="73525" y="541933"/>
                  </a:moveTo>
                  <a:lnTo>
                    <a:pt x="0" y="472950"/>
                  </a:lnTo>
                  <a:lnTo>
                    <a:pt x="0" y="68983"/>
                  </a:lnTo>
                  <a:lnTo>
                    <a:pt x="73525" y="0"/>
                  </a:lnTo>
                  <a:close/>
                </a:path>
              </a:pathLst>
            </a:custGeom>
            <a:solidFill>
              <a:srgbClr val="6A1059"/>
            </a:solidFill>
            <a:ln w="10563" cap="flat">
              <a:noFill/>
              <a:prstDash val="solid"/>
              <a:miter/>
            </a:ln>
          </p:spPr>
          <p:txBody>
            <a:bodyPr rtlCol="0" anchor="ctr"/>
            <a:lstStyle/>
            <a:p>
              <a:endParaRPr lang="en-US">
                <a:cs typeface="+mj-cs"/>
              </a:endParaRPr>
            </a:p>
          </p:txBody>
        </p:sp>
        <p:sp>
          <p:nvSpPr>
            <p:cNvPr id="352" name="Freeform: Shape 351">
              <a:extLst>
                <a:ext uri="{FF2B5EF4-FFF2-40B4-BE49-F238E27FC236}">
                  <a16:creationId xmlns:a16="http://schemas.microsoft.com/office/drawing/2014/main" id="{8BC42DE3-D208-4CB8-BCD9-978A66A0DEA7}"/>
                </a:ext>
              </a:extLst>
            </p:cNvPr>
            <p:cNvSpPr/>
            <p:nvPr/>
          </p:nvSpPr>
          <p:spPr>
            <a:xfrm>
              <a:off x="6067747" y="2187023"/>
              <a:ext cx="87108" cy="472874"/>
            </a:xfrm>
            <a:custGeom>
              <a:avLst/>
              <a:gdLst>
                <a:gd name="connsiteX0" fmla="*/ 0 w 73948"/>
                <a:gd name="connsiteY0" fmla="*/ 0 h 401432"/>
                <a:gd name="connsiteX1" fmla="*/ 80814 w 73948"/>
                <a:gd name="connsiteY1" fmla="*/ 0 h 401432"/>
                <a:gd name="connsiteX2" fmla="*/ 80814 w 73948"/>
                <a:gd name="connsiteY2" fmla="*/ 403967 h 401432"/>
                <a:gd name="connsiteX3" fmla="*/ 0 w 73948"/>
                <a:gd name="connsiteY3" fmla="*/ 403967 h 401432"/>
              </a:gdLst>
              <a:ahLst/>
              <a:cxnLst>
                <a:cxn ang="0">
                  <a:pos x="connsiteX0" y="connsiteY0"/>
                </a:cxn>
                <a:cxn ang="0">
                  <a:pos x="connsiteX1" y="connsiteY1"/>
                </a:cxn>
                <a:cxn ang="0">
                  <a:pos x="connsiteX2" y="connsiteY2"/>
                </a:cxn>
                <a:cxn ang="0">
                  <a:pos x="connsiteX3" y="connsiteY3"/>
                </a:cxn>
              </a:cxnLst>
              <a:rect l="l" t="t" r="r" b="b"/>
              <a:pathLst>
                <a:path w="73948" h="401432">
                  <a:moveTo>
                    <a:pt x="0" y="0"/>
                  </a:moveTo>
                  <a:lnTo>
                    <a:pt x="80814" y="0"/>
                  </a:lnTo>
                  <a:lnTo>
                    <a:pt x="80814" y="403967"/>
                  </a:lnTo>
                  <a:lnTo>
                    <a:pt x="0" y="403967"/>
                  </a:lnTo>
                  <a:close/>
                </a:path>
              </a:pathLst>
            </a:custGeom>
            <a:solidFill>
              <a:srgbClr val="0B1F42">
                <a:alpha val="40000"/>
              </a:srgbClr>
            </a:solidFill>
            <a:ln w="10563" cap="flat">
              <a:noFill/>
              <a:prstDash val="solid"/>
              <a:miter/>
            </a:ln>
          </p:spPr>
          <p:txBody>
            <a:bodyPr rtlCol="0" anchor="ctr"/>
            <a:lstStyle/>
            <a:p>
              <a:endParaRPr lang="en-US">
                <a:cs typeface="+mj-cs"/>
              </a:endParaRPr>
            </a:p>
          </p:txBody>
        </p:sp>
        <p:grpSp>
          <p:nvGrpSpPr>
            <p:cNvPr id="353" name="Group 352">
              <a:extLst>
                <a:ext uri="{FF2B5EF4-FFF2-40B4-BE49-F238E27FC236}">
                  <a16:creationId xmlns:a16="http://schemas.microsoft.com/office/drawing/2014/main" id="{5D7A998B-F67D-478B-8AAC-2F36AC86350E}"/>
                </a:ext>
              </a:extLst>
            </p:cNvPr>
            <p:cNvGrpSpPr/>
            <p:nvPr/>
          </p:nvGrpSpPr>
          <p:grpSpPr>
            <a:xfrm>
              <a:off x="370151" y="1661137"/>
              <a:ext cx="6073143" cy="1518174"/>
              <a:chOff x="370151" y="1661137"/>
              <a:chExt cx="6073143" cy="1518174"/>
            </a:xfrm>
          </p:grpSpPr>
          <p:sp>
            <p:nvSpPr>
              <p:cNvPr id="357" name="Freeform: Shape 356">
                <a:extLst>
                  <a:ext uri="{FF2B5EF4-FFF2-40B4-BE49-F238E27FC236}">
                    <a16:creationId xmlns:a16="http://schemas.microsoft.com/office/drawing/2014/main" id="{96B7541A-7210-4DDA-BE09-AFEFEEC911FE}"/>
                  </a:ext>
                </a:extLst>
              </p:cNvPr>
              <p:cNvSpPr/>
              <p:nvPr/>
            </p:nvSpPr>
            <p:spPr>
              <a:xfrm>
                <a:off x="370151" y="2107732"/>
                <a:ext cx="5449463" cy="640820"/>
              </a:xfrm>
              <a:custGeom>
                <a:avLst/>
                <a:gdLst>
                  <a:gd name="connsiteX0" fmla="*/ 201984 w 919068"/>
                  <a:gd name="connsiteY0" fmla="*/ 0 h 401432"/>
                  <a:gd name="connsiteX1" fmla="*/ 929104 w 919068"/>
                  <a:gd name="connsiteY1" fmla="*/ 0 h 401432"/>
                  <a:gd name="connsiteX2" fmla="*/ 929104 w 919068"/>
                  <a:gd name="connsiteY2" fmla="*/ 403967 h 401432"/>
                  <a:gd name="connsiteX3" fmla="*/ 201984 w 919068"/>
                  <a:gd name="connsiteY3" fmla="*/ 403967 h 401432"/>
                  <a:gd name="connsiteX4" fmla="*/ 0 w 919068"/>
                  <a:gd name="connsiteY4" fmla="*/ 201984 h 401432"/>
                  <a:gd name="connsiteX5" fmla="*/ 0 w 919068"/>
                  <a:gd name="connsiteY5" fmla="*/ 201984 h 401432"/>
                  <a:gd name="connsiteX6" fmla="*/ 201984 w 919068"/>
                  <a:gd name="connsiteY6" fmla="*/ 0 h 4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068" h="401432">
                    <a:moveTo>
                      <a:pt x="201984" y="0"/>
                    </a:moveTo>
                    <a:lnTo>
                      <a:pt x="929104" y="0"/>
                    </a:lnTo>
                    <a:lnTo>
                      <a:pt x="929104" y="403967"/>
                    </a:lnTo>
                    <a:lnTo>
                      <a:pt x="201984" y="403967"/>
                    </a:lnTo>
                    <a:cubicBezTo>
                      <a:pt x="90428" y="403967"/>
                      <a:pt x="0" y="313540"/>
                      <a:pt x="0" y="201984"/>
                    </a:cubicBezTo>
                    <a:lnTo>
                      <a:pt x="0" y="201984"/>
                    </a:lnTo>
                    <a:cubicBezTo>
                      <a:pt x="0" y="90428"/>
                      <a:pt x="90428" y="0"/>
                      <a:pt x="201984" y="0"/>
                    </a:cubicBezTo>
                    <a:close/>
                  </a:path>
                </a:pathLst>
              </a:custGeom>
              <a:solidFill>
                <a:schemeClr val="tx2">
                  <a:lumMod val="40000"/>
                  <a:lumOff val="60000"/>
                </a:schemeClr>
              </a:solidFill>
              <a:ln w="10563" cap="flat">
                <a:noFill/>
                <a:prstDash val="solid"/>
                <a:miter/>
              </a:ln>
            </p:spPr>
            <p:txBody>
              <a:bodyPr rtlCol="0" anchor="ctr"/>
              <a:lstStyle/>
              <a:p>
                <a:r>
                  <a:rPr lang="en-US" dirty="0">
                    <a:cs typeface="+mj-cs"/>
                  </a:rPr>
                  <a:t>6- Try to exploit the human resources within Iraq</a:t>
                </a:r>
              </a:p>
            </p:txBody>
          </p:sp>
          <p:pic>
            <p:nvPicPr>
              <p:cNvPr id="358" name="Picture 357">
                <a:extLst>
                  <a:ext uri="{FF2B5EF4-FFF2-40B4-BE49-F238E27FC236}">
                    <a16:creationId xmlns:a16="http://schemas.microsoft.com/office/drawing/2014/main" id="{CCC74C5E-CA23-430D-A2EF-F0B0F2C49B87}"/>
                  </a:ext>
                </a:extLst>
              </p:cNvPr>
              <p:cNvPicPr>
                <a:picLocks noChangeAspect="1"/>
              </p:cNvPicPr>
              <p:nvPr/>
            </p:nvPicPr>
            <p:blipFill>
              <a:blip r:embed="rId2"/>
              <a:stretch>
                <a:fillRect/>
              </a:stretch>
            </p:blipFill>
            <p:spPr>
              <a:xfrm>
                <a:off x="5385550" y="1661137"/>
                <a:ext cx="1057744" cy="1518174"/>
              </a:xfrm>
              <a:custGeom>
                <a:avLst/>
                <a:gdLst>
                  <a:gd name="connsiteX0" fmla="*/ 0 w 897940"/>
                  <a:gd name="connsiteY0" fmla="*/ 0 h 1288808"/>
                  <a:gd name="connsiteX1" fmla="*/ 897940 w 897940"/>
                  <a:gd name="connsiteY1" fmla="*/ 0 h 1288808"/>
                  <a:gd name="connsiteX2" fmla="*/ 897940 w 897940"/>
                  <a:gd name="connsiteY2" fmla="*/ 1288808 h 1288808"/>
                  <a:gd name="connsiteX3" fmla="*/ 0 w 897940"/>
                  <a:gd name="connsiteY3" fmla="*/ 1288808 h 1288808"/>
                </a:gdLst>
                <a:ahLst/>
                <a:cxnLst>
                  <a:cxn ang="0">
                    <a:pos x="connsiteX0" y="connsiteY0"/>
                  </a:cxn>
                  <a:cxn ang="0">
                    <a:pos x="connsiteX1" y="connsiteY1"/>
                  </a:cxn>
                  <a:cxn ang="0">
                    <a:pos x="connsiteX2" y="connsiteY2"/>
                  </a:cxn>
                  <a:cxn ang="0">
                    <a:pos x="connsiteX3" y="connsiteY3"/>
                  </a:cxn>
                </a:cxnLst>
                <a:rect l="l" t="t" r="r" b="b"/>
                <a:pathLst>
                  <a:path w="897940" h="1288808">
                    <a:moveTo>
                      <a:pt x="0" y="0"/>
                    </a:moveTo>
                    <a:lnTo>
                      <a:pt x="897940" y="0"/>
                    </a:lnTo>
                    <a:lnTo>
                      <a:pt x="897940" y="1288808"/>
                    </a:lnTo>
                    <a:lnTo>
                      <a:pt x="0" y="1288808"/>
                    </a:lnTo>
                    <a:close/>
                  </a:path>
                </a:pathLst>
              </a:custGeom>
              <a:ln/>
            </p:spPr>
          </p:pic>
        </p:grpSp>
      </p:grpSp>
      <p:grpSp>
        <p:nvGrpSpPr>
          <p:cNvPr id="360" name="Group 359">
            <a:extLst>
              <a:ext uri="{FF2B5EF4-FFF2-40B4-BE49-F238E27FC236}">
                <a16:creationId xmlns:a16="http://schemas.microsoft.com/office/drawing/2014/main" id="{F51A26C2-0FBD-4FAF-BD69-27655C9DE7EC}"/>
              </a:ext>
            </a:extLst>
          </p:cNvPr>
          <p:cNvGrpSpPr/>
          <p:nvPr/>
        </p:nvGrpSpPr>
        <p:grpSpPr>
          <a:xfrm>
            <a:off x="786744" y="5540947"/>
            <a:ext cx="10814296" cy="1518174"/>
            <a:chOff x="370151" y="1661137"/>
            <a:chExt cx="10814296" cy="1518174"/>
          </a:xfrm>
        </p:grpSpPr>
        <p:sp>
          <p:nvSpPr>
            <p:cNvPr id="361" name="Freeform: Shape 360">
              <a:extLst>
                <a:ext uri="{FF2B5EF4-FFF2-40B4-BE49-F238E27FC236}">
                  <a16:creationId xmlns:a16="http://schemas.microsoft.com/office/drawing/2014/main" id="{280BB60E-3690-4AEC-AA03-88A518B7F3EB}"/>
                </a:ext>
              </a:extLst>
            </p:cNvPr>
            <p:cNvSpPr/>
            <p:nvPr/>
          </p:nvSpPr>
          <p:spPr>
            <a:xfrm>
              <a:off x="6249553" y="2094247"/>
              <a:ext cx="4934894" cy="646163"/>
            </a:xfrm>
            <a:custGeom>
              <a:avLst/>
              <a:gdLst>
                <a:gd name="connsiteX0" fmla="*/ 1632455 w 1901520"/>
                <a:gd name="connsiteY0" fmla="*/ 541933 h 538764"/>
                <a:gd name="connsiteX1" fmla="*/ 0 w 1901520"/>
                <a:gd name="connsiteY1" fmla="*/ 541933 h 538764"/>
                <a:gd name="connsiteX2" fmla="*/ 0 w 1901520"/>
                <a:gd name="connsiteY2" fmla="*/ 0 h 538764"/>
                <a:gd name="connsiteX3" fmla="*/ 1632455 w 1901520"/>
                <a:gd name="connsiteY3" fmla="*/ 0 h 538764"/>
                <a:gd name="connsiteX4" fmla="*/ 1903422 w 1901520"/>
                <a:gd name="connsiteY4" fmla="*/ 270967 h 538764"/>
                <a:gd name="connsiteX5" fmla="*/ 1903422 w 1901520"/>
                <a:gd name="connsiteY5" fmla="*/ 270967 h 538764"/>
                <a:gd name="connsiteX6" fmla="*/ 1632455 w 1901520"/>
                <a:gd name="connsiteY6" fmla="*/ 541933 h 5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520" h="538764">
                  <a:moveTo>
                    <a:pt x="1632455" y="541933"/>
                  </a:moveTo>
                  <a:lnTo>
                    <a:pt x="0" y="541933"/>
                  </a:lnTo>
                  <a:lnTo>
                    <a:pt x="0" y="0"/>
                  </a:lnTo>
                  <a:lnTo>
                    <a:pt x="1632455" y="0"/>
                  </a:lnTo>
                  <a:cubicBezTo>
                    <a:pt x="1782147" y="0"/>
                    <a:pt x="1903422" y="121275"/>
                    <a:pt x="1903422" y="270967"/>
                  </a:cubicBezTo>
                  <a:lnTo>
                    <a:pt x="1903422" y="270967"/>
                  </a:lnTo>
                  <a:cubicBezTo>
                    <a:pt x="1903422" y="420553"/>
                    <a:pt x="1782041" y="541933"/>
                    <a:pt x="1632455" y="541933"/>
                  </a:cubicBezTo>
                  <a:close/>
                </a:path>
              </a:pathLst>
            </a:custGeom>
            <a:solidFill>
              <a:schemeClr val="bg2">
                <a:lumMod val="10000"/>
              </a:schemeClr>
            </a:solidFill>
            <a:ln w="10563" cap="flat">
              <a:noFill/>
              <a:prstDash val="solid"/>
              <a:miter/>
            </a:ln>
          </p:spPr>
          <p:txBody>
            <a:bodyPr rtlCol="0" anchor="ctr"/>
            <a:lstStyle/>
            <a:p>
              <a:pPr algn="r"/>
              <a:r>
                <a:rPr lang="ar-SA" sz="2400" dirty="0">
                  <a:solidFill>
                    <a:schemeClr val="bg1"/>
                  </a:solidFill>
                  <a:cs typeface="+mj-cs"/>
                </a:rPr>
                <a:t>7- استخدام الاستثمارات ومساعدة الباحثين</a:t>
              </a:r>
              <a:endParaRPr lang="en-US" sz="2400" dirty="0">
                <a:solidFill>
                  <a:schemeClr val="bg1"/>
                </a:solidFill>
                <a:cs typeface="+mj-cs"/>
              </a:endParaRPr>
            </a:p>
          </p:txBody>
        </p:sp>
        <p:sp>
          <p:nvSpPr>
            <p:cNvPr id="362" name="Freeform: Shape 361">
              <a:extLst>
                <a:ext uri="{FF2B5EF4-FFF2-40B4-BE49-F238E27FC236}">
                  <a16:creationId xmlns:a16="http://schemas.microsoft.com/office/drawing/2014/main" id="{6D52B129-D579-4A78-9AD1-817EB48BDFFB}"/>
                </a:ext>
              </a:extLst>
            </p:cNvPr>
            <p:cNvSpPr/>
            <p:nvPr/>
          </p:nvSpPr>
          <p:spPr>
            <a:xfrm>
              <a:off x="6067696" y="2186923"/>
              <a:ext cx="174217" cy="472874"/>
            </a:xfrm>
            <a:custGeom>
              <a:avLst/>
              <a:gdLst>
                <a:gd name="connsiteX0" fmla="*/ 154340 w 147896"/>
                <a:gd name="connsiteY0" fmla="*/ 403967 h 401432"/>
                <a:gd name="connsiteX1" fmla="*/ 0 w 147896"/>
                <a:gd name="connsiteY1" fmla="*/ 403967 h 401432"/>
                <a:gd name="connsiteX2" fmla="*/ 0 w 147896"/>
                <a:gd name="connsiteY2" fmla="*/ 0 h 401432"/>
                <a:gd name="connsiteX3" fmla="*/ 154340 w 147896"/>
                <a:gd name="connsiteY3" fmla="*/ 0 h 401432"/>
              </a:gdLst>
              <a:ahLst/>
              <a:cxnLst>
                <a:cxn ang="0">
                  <a:pos x="connsiteX0" y="connsiteY0"/>
                </a:cxn>
                <a:cxn ang="0">
                  <a:pos x="connsiteX1" y="connsiteY1"/>
                </a:cxn>
                <a:cxn ang="0">
                  <a:pos x="connsiteX2" y="connsiteY2"/>
                </a:cxn>
                <a:cxn ang="0">
                  <a:pos x="connsiteX3" y="connsiteY3"/>
                </a:cxn>
              </a:cxnLst>
              <a:rect l="l" t="t" r="r" b="b"/>
              <a:pathLst>
                <a:path w="147896" h="401432">
                  <a:moveTo>
                    <a:pt x="154340" y="403967"/>
                  </a:moveTo>
                  <a:lnTo>
                    <a:pt x="0" y="403967"/>
                  </a:lnTo>
                  <a:lnTo>
                    <a:pt x="0" y="0"/>
                  </a:lnTo>
                  <a:lnTo>
                    <a:pt x="154340" y="0"/>
                  </a:lnTo>
                  <a:close/>
                </a:path>
              </a:pathLst>
            </a:custGeom>
            <a:solidFill>
              <a:srgbClr val="931D69"/>
            </a:solidFill>
            <a:ln w="10563" cap="flat">
              <a:noFill/>
              <a:prstDash val="solid"/>
              <a:miter/>
            </a:ln>
          </p:spPr>
          <p:txBody>
            <a:bodyPr rtlCol="0" anchor="ctr"/>
            <a:lstStyle/>
            <a:p>
              <a:endParaRPr lang="en-US">
                <a:cs typeface="+mj-cs"/>
              </a:endParaRPr>
            </a:p>
          </p:txBody>
        </p:sp>
        <p:sp>
          <p:nvSpPr>
            <p:cNvPr id="363" name="Freeform: Shape 362">
              <a:extLst>
                <a:ext uri="{FF2B5EF4-FFF2-40B4-BE49-F238E27FC236}">
                  <a16:creationId xmlns:a16="http://schemas.microsoft.com/office/drawing/2014/main" id="{B7D7A0CF-F09D-40CC-873A-4E546A6F2F7C}"/>
                </a:ext>
              </a:extLst>
            </p:cNvPr>
            <p:cNvSpPr/>
            <p:nvPr/>
          </p:nvSpPr>
          <p:spPr>
            <a:xfrm>
              <a:off x="6162943" y="2105763"/>
              <a:ext cx="74664" cy="634647"/>
            </a:xfrm>
            <a:custGeom>
              <a:avLst/>
              <a:gdLst>
                <a:gd name="connsiteX0" fmla="*/ 73525 w 63384"/>
                <a:gd name="connsiteY0" fmla="*/ 541933 h 538764"/>
                <a:gd name="connsiteX1" fmla="*/ 0 w 63384"/>
                <a:gd name="connsiteY1" fmla="*/ 472950 h 538764"/>
                <a:gd name="connsiteX2" fmla="*/ 0 w 63384"/>
                <a:gd name="connsiteY2" fmla="*/ 68983 h 538764"/>
                <a:gd name="connsiteX3" fmla="*/ 73525 w 63384"/>
                <a:gd name="connsiteY3" fmla="*/ 0 h 538764"/>
              </a:gdLst>
              <a:ahLst/>
              <a:cxnLst>
                <a:cxn ang="0">
                  <a:pos x="connsiteX0" y="connsiteY0"/>
                </a:cxn>
                <a:cxn ang="0">
                  <a:pos x="connsiteX1" y="connsiteY1"/>
                </a:cxn>
                <a:cxn ang="0">
                  <a:pos x="connsiteX2" y="connsiteY2"/>
                </a:cxn>
                <a:cxn ang="0">
                  <a:pos x="connsiteX3" y="connsiteY3"/>
                </a:cxn>
              </a:cxnLst>
              <a:rect l="l" t="t" r="r" b="b"/>
              <a:pathLst>
                <a:path w="63384" h="538764">
                  <a:moveTo>
                    <a:pt x="73525" y="541933"/>
                  </a:moveTo>
                  <a:lnTo>
                    <a:pt x="0" y="472950"/>
                  </a:lnTo>
                  <a:lnTo>
                    <a:pt x="0" y="68983"/>
                  </a:lnTo>
                  <a:lnTo>
                    <a:pt x="73525" y="0"/>
                  </a:lnTo>
                  <a:close/>
                </a:path>
              </a:pathLst>
            </a:custGeom>
            <a:solidFill>
              <a:srgbClr val="6A1059"/>
            </a:solidFill>
            <a:ln w="10563" cap="flat">
              <a:noFill/>
              <a:prstDash val="solid"/>
              <a:miter/>
            </a:ln>
          </p:spPr>
          <p:txBody>
            <a:bodyPr rtlCol="0" anchor="ctr"/>
            <a:lstStyle/>
            <a:p>
              <a:endParaRPr lang="en-US">
                <a:cs typeface="+mj-cs"/>
              </a:endParaRPr>
            </a:p>
          </p:txBody>
        </p:sp>
        <p:sp>
          <p:nvSpPr>
            <p:cNvPr id="364" name="Freeform: Shape 363">
              <a:extLst>
                <a:ext uri="{FF2B5EF4-FFF2-40B4-BE49-F238E27FC236}">
                  <a16:creationId xmlns:a16="http://schemas.microsoft.com/office/drawing/2014/main" id="{3CD2660D-5077-4A86-8E86-372FCA9E5833}"/>
                </a:ext>
              </a:extLst>
            </p:cNvPr>
            <p:cNvSpPr/>
            <p:nvPr/>
          </p:nvSpPr>
          <p:spPr>
            <a:xfrm>
              <a:off x="6067747" y="2187023"/>
              <a:ext cx="87108" cy="472874"/>
            </a:xfrm>
            <a:custGeom>
              <a:avLst/>
              <a:gdLst>
                <a:gd name="connsiteX0" fmla="*/ 0 w 73948"/>
                <a:gd name="connsiteY0" fmla="*/ 0 h 401432"/>
                <a:gd name="connsiteX1" fmla="*/ 80814 w 73948"/>
                <a:gd name="connsiteY1" fmla="*/ 0 h 401432"/>
                <a:gd name="connsiteX2" fmla="*/ 80814 w 73948"/>
                <a:gd name="connsiteY2" fmla="*/ 403967 h 401432"/>
                <a:gd name="connsiteX3" fmla="*/ 0 w 73948"/>
                <a:gd name="connsiteY3" fmla="*/ 403967 h 401432"/>
              </a:gdLst>
              <a:ahLst/>
              <a:cxnLst>
                <a:cxn ang="0">
                  <a:pos x="connsiteX0" y="connsiteY0"/>
                </a:cxn>
                <a:cxn ang="0">
                  <a:pos x="connsiteX1" y="connsiteY1"/>
                </a:cxn>
                <a:cxn ang="0">
                  <a:pos x="connsiteX2" y="connsiteY2"/>
                </a:cxn>
                <a:cxn ang="0">
                  <a:pos x="connsiteX3" y="connsiteY3"/>
                </a:cxn>
              </a:cxnLst>
              <a:rect l="l" t="t" r="r" b="b"/>
              <a:pathLst>
                <a:path w="73948" h="401432">
                  <a:moveTo>
                    <a:pt x="0" y="0"/>
                  </a:moveTo>
                  <a:lnTo>
                    <a:pt x="80814" y="0"/>
                  </a:lnTo>
                  <a:lnTo>
                    <a:pt x="80814" y="403967"/>
                  </a:lnTo>
                  <a:lnTo>
                    <a:pt x="0" y="403967"/>
                  </a:lnTo>
                  <a:close/>
                </a:path>
              </a:pathLst>
            </a:custGeom>
            <a:solidFill>
              <a:srgbClr val="0B1F42">
                <a:alpha val="40000"/>
              </a:srgbClr>
            </a:solidFill>
            <a:ln w="10563" cap="flat">
              <a:noFill/>
              <a:prstDash val="solid"/>
              <a:miter/>
            </a:ln>
          </p:spPr>
          <p:txBody>
            <a:bodyPr rtlCol="0" anchor="ctr"/>
            <a:lstStyle/>
            <a:p>
              <a:endParaRPr lang="en-US">
                <a:cs typeface="+mj-cs"/>
              </a:endParaRPr>
            </a:p>
          </p:txBody>
        </p:sp>
        <p:grpSp>
          <p:nvGrpSpPr>
            <p:cNvPr id="365" name="Group 364">
              <a:extLst>
                <a:ext uri="{FF2B5EF4-FFF2-40B4-BE49-F238E27FC236}">
                  <a16:creationId xmlns:a16="http://schemas.microsoft.com/office/drawing/2014/main" id="{A6A3E4D3-CCA4-46F3-860F-5357BD0C138B}"/>
                </a:ext>
              </a:extLst>
            </p:cNvPr>
            <p:cNvGrpSpPr/>
            <p:nvPr/>
          </p:nvGrpSpPr>
          <p:grpSpPr>
            <a:xfrm>
              <a:off x="370151" y="1661137"/>
              <a:ext cx="6073143" cy="1518174"/>
              <a:chOff x="370151" y="1661137"/>
              <a:chExt cx="6073143" cy="1518174"/>
            </a:xfrm>
          </p:grpSpPr>
          <p:sp>
            <p:nvSpPr>
              <p:cNvPr id="369" name="Freeform: Shape 368">
                <a:extLst>
                  <a:ext uri="{FF2B5EF4-FFF2-40B4-BE49-F238E27FC236}">
                    <a16:creationId xmlns:a16="http://schemas.microsoft.com/office/drawing/2014/main" id="{D1FECB95-179B-4F36-8414-1178D0152EEB}"/>
                  </a:ext>
                </a:extLst>
              </p:cNvPr>
              <p:cNvSpPr/>
              <p:nvPr/>
            </p:nvSpPr>
            <p:spPr>
              <a:xfrm>
                <a:off x="370151" y="2107732"/>
                <a:ext cx="5449463" cy="640820"/>
              </a:xfrm>
              <a:custGeom>
                <a:avLst/>
                <a:gdLst>
                  <a:gd name="connsiteX0" fmla="*/ 201984 w 919068"/>
                  <a:gd name="connsiteY0" fmla="*/ 0 h 401432"/>
                  <a:gd name="connsiteX1" fmla="*/ 929104 w 919068"/>
                  <a:gd name="connsiteY1" fmla="*/ 0 h 401432"/>
                  <a:gd name="connsiteX2" fmla="*/ 929104 w 919068"/>
                  <a:gd name="connsiteY2" fmla="*/ 403967 h 401432"/>
                  <a:gd name="connsiteX3" fmla="*/ 201984 w 919068"/>
                  <a:gd name="connsiteY3" fmla="*/ 403967 h 401432"/>
                  <a:gd name="connsiteX4" fmla="*/ 0 w 919068"/>
                  <a:gd name="connsiteY4" fmla="*/ 201984 h 401432"/>
                  <a:gd name="connsiteX5" fmla="*/ 0 w 919068"/>
                  <a:gd name="connsiteY5" fmla="*/ 201984 h 401432"/>
                  <a:gd name="connsiteX6" fmla="*/ 201984 w 919068"/>
                  <a:gd name="connsiteY6" fmla="*/ 0 h 4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068" h="401432">
                    <a:moveTo>
                      <a:pt x="201984" y="0"/>
                    </a:moveTo>
                    <a:lnTo>
                      <a:pt x="929104" y="0"/>
                    </a:lnTo>
                    <a:lnTo>
                      <a:pt x="929104" y="403967"/>
                    </a:lnTo>
                    <a:lnTo>
                      <a:pt x="201984" y="403967"/>
                    </a:lnTo>
                    <a:cubicBezTo>
                      <a:pt x="90428" y="403967"/>
                      <a:pt x="0" y="313540"/>
                      <a:pt x="0" y="201984"/>
                    </a:cubicBezTo>
                    <a:lnTo>
                      <a:pt x="0" y="201984"/>
                    </a:lnTo>
                    <a:cubicBezTo>
                      <a:pt x="0" y="90428"/>
                      <a:pt x="90428" y="0"/>
                      <a:pt x="201984" y="0"/>
                    </a:cubicBezTo>
                    <a:close/>
                  </a:path>
                </a:pathLst>
              </a:custGeom>
              <a:solidFill>
                <a:schemeClr val="tx2">
                  <a:lumMod val="40000"/>
                  <a:lumOff val="60000"/>
                </a:schemeClr>
              </a:solidFill>
              <a:ln w="10563" cap="flat">
                <a:noFill/>
                <a:prstDash val="solid"/>
                <a:miter/>
              </a:ln>
            </p:spPr>
            <p:txBody>
              <a:bodyPr rtlCol="0" anchor="ctr"/>
              <a:lstStyle/>
              <a:p>
                <a:r>
                  <a:rPr lang="en-US" dirty="0">
                    <a:cs typeface="+mj-cs"/>
                  </a:rPr>
                  <a:t>7- Use the investments and help researchers </a:t>
                </a:r>
              </a:p>
            </p:txBody>
          </p:sp>
          <p:pic>
            <p:nvPicPr>
              <p:cNvPr id="370" name="Picture 369">
                <a:extLst>
                  <a:ext uri="{FF2B5EF4-FFF2-40B4-BE49-F238E27FC236}">
                    <a16:creationId xmlns:a16="http://schemas.microsoft.com/office/drawing/2014/main" id="{0AC1D9DB-E508-4BFA-9BD2-E8CD79C3ED54}"/>
                  </a:ext>
                </a:extLst>
              </p:cNvPr>
              <p:cNvPicPr>
                <a:picLocks noChangeAspect="1"/>
              </p:cNvPicPr>
              <p:nvPr/>
            </p:nvPicPr>
            <p:blipFill>
              <a:blip r:embed="rId2"/>
              <a:stretch>
                <a:fillRect/>
              </a:stretch>
            </p:blipFill>
            <p:spPr>
              <a:xfrm>
                <a:off x="5385550" y="1661137"/>
                <a:ext cx="1057744" cy="1518174"/>
              </a:xfrm>
              <a:custGeom>
                <a:avLst/>
                <a:gdLst>
                  <a:gd name="connsiteX0" fmla="*/ 0 w 897940"/>
                  <a:gd name="connsiteY0" fmla="*/ 0 h 1288808"/>
                  <a:gd name="connsiteX1" fmla="*/ 897940 w 897940"/>
                  <a:gd name="connsiteY1" fmla="*/ 0 h 1288808"/>
                  <a:gd name="connsiteX2" fmla="*/ 897940 w 897940"/>
                  <a:gd name="connsiteY2" fmla="*/ 1288808 h 1288808"/>
                  <a:gd name="connsiteX3" fmla="*/ 0 w 897940"/>
                  <a:gd name="connsiteY3" fmla="*/ 1288808 h 1288808"/>
                </a:gdLst>
                <a:ahLst/>
                <a:cxnLst>
                  <a:cxn ang="0">
                    <a:pos x="connsiteX0" y="connsiteY0"/>
                  </a:cxn>
                  <a:cxn ang="0">
                    <a:pos x="connsiteX1" y="connsiteY1"/>
                  </a:cxn>
                  <a:cxn ang="0">
                    <a:pos x="connsiteX2" y="connsiteY2"/>
                  </a:cxn>
                  <a:cxn ang="0">
                    <a:pos x="connsiteX3" y="connsiteY3"/>
                  </a:cxn>
                </a:cxnLst>
                <a:rect l="l" t="t" r="r" b="b"/>
                <a:pathLst>
                  <a:path w="897940" h="1288808">
                    <a:moveTo>
                      <a:pt x="0" y="0"/>
                    </a:moveTo>
                    <a:lnTo>
                      <a:pt x="897940" y="0"/>
                    </a:lnTo>
                    <a:lnTo>
                      <a:pt x="897940" y="1288808"/>
                    </a:lnTo>
                    <a:lnTo>
                      <a:pt x="0" y="1288808"/>
                    </a:lnTo>
                    <a:close/>
                  </a:path>
                </a:pathLst>
              </a:custGeom>
              <a:ln/>
            </p:spPr>
          </p:pic>
        </p:grpSp>
      </p:grpSp>
      <p:pic>
        <p:nvPicPr>
          <p:cNvPr id="4098" name="Picture 2" descr="Idea Solution Transparent | PNG All">
            <a:extLst>
              <a:ext uri="{FF2B5EF4-FFF2-40B4-BE49-F238E27FC236}">
                <a16:creationId xmlns:a16="http://schemas.microsoft.com/office/drawing/2014/main" id="{0AE9EA51-83B4-468F-ACDE-8FD1AEF4BB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1683" y="57844"/>
            <a:ext cx="2871928" cy="101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03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down)">
                                      <p:cBhvr>
                                        <p:cTn id="7" dur="500"/>
                                        <p:tgtEl>
                                          <p:spTgt spid="1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wipe(left)">
                                      <p:cBhvr>
                                        <p:cTn id="11" dur="500"/>
                                        <p:tgtEl>
                                          <p:spTgt spid="20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5"/>
                                        </p:tgtEl>
                                        <p:attrNameLst>
                                          <p:attrName>style.visibility</p:attrName>
                                        </p:attrNameLst>
                                      </p:cBhvr>
                                      <p:to>
                                        <p:strVal val="visible"/>
                                      </p:to>
                                    </p:set>
                                    <p:animEffect transition="in" filter="wipe(left)">
                                      <p:cBhvr>
                                        <p:cTn id="15" dur="500"/>
                                        <p:tgtEl>
                                          <p:spTgt spid="24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9"/>
                                        </p:tgtEl>
                                        <p:attrNameLst>
                                          <p:attrName>style.visibility</p:attrName>
                                        </p:attrNameLst>
                                      </p:cBhvr>
                                      <p:to>
                                        <p:strVal val="visible"/>
                                      </p:to>
                                    </p:set>
                                    <p:animEffect transition="in" filter="wipe(left)">
                                      <p:cBhvr>
                                        <p:cTn id="19" dur="500"/>
                                        <p:tgtEl>
                                          <p:spTgt spid="30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24"/>
                                        </p:tgtEl>
                                        <p:attrNameLst>
                                          <p:attrName>style.visibility</p:attrName>
                                        </p:attrNameLst>
                                      </p:cBhvr>
                                      <p:to>
                                        <p:strVal val="visible"/>
                                      </p:to>
                                    </p:set>
                                    <p:animEffect transition="in" filter="wipe(left)">
                                      <p:cBhvr>
                                        <p:cTn id="23" dur="500"/>
                                        <p:tgtEl>
                                          <p:spTgt spid="32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36"/>
                                        </p:tgtEl>
                                        <p:attrNameLst>
                                          <p:attrName>style.visibility</p:attrName>
                                        </p:attrNameLst>
                                      </p:cBhvr>
                                      <p:to>
                                        <p:strVal val="visible"/>
                                      </p:to>
                                    </p:set>
                                    <p:animEffect transition="in" filter="wipe(left)">
                                      <p:cBhvr>
                                        <p:cTn id="27" dur="500"/>
                                        <p:tgtEl>
                                          <p:spTgt spid="336"/>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48"/>
                                        </p:tgtEl>
                                        <p:attrNameLst>
                                          <p:attrName>style.visibility</p:attrName>
                                        </p:attrNameLst>
                                      </p:cBhvr>
                                      <p:to>
                                        <p:strVal val="visible"/>
                                      </p:to>
                                    </p:set>
                                    <p:animEffect transition="in" filter="wipe(left)">
                                      <p:cBhvr>
                                        <p:cTn id="31" dur="500"/>
                                        <p:tgtEl>
                                          <p:spTgt spid="348"/>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60"/>
                                        </p:tgtEl>
                                        <p:attrNameLst>
                                          <p:attrName>style.visibility</p:attrName>
                                        </p:attrNameLst>
                                      </p:cBhvr>
                                      <p:to>
                                        <p:strVal val="visible"/>
                                      </p:to>
                                    </p:set>
                                    <p:animEffect transition="in" filter="wipe(left)">
                                      <p:cBhvr>
                                        <p:cTn id="35" dur="5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1181</Words>
  <Application>Microsoft Office PowerPoint</Application>
  <PresentationFormat>Breitbild</PresentationFormat>
  <Paragraphs>139</Paragraphs>
  <Slides>12</Slides>
  <Notes>1</Notes>
  <HiddenSlides>1</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1</vt:i4>
      </vt:variant>
      <vt:variant>
        <vt:lpstr>Folientitel</vt:lpstr>
      </vt:variant>
      <vt:variant>
        <vt:i4>12</vt:i4>
      </vt:variant>
    </vt:vector>
  </HeadingPairs>
  <TitlesOfParts>
    <vt:vector size="26" baseType="lpstr">
      <vt:lpstr>Aharoni</vt:lpstr>
      <vt:lpstr>Algerian</vt:lpstr>
      <vt:lpstr>-apple-system</vt:lpstr>
      <vt:lpstr>Arial</vt:lpstr>
      <vt:lpstr>Calibri</vt:lpstr>
      <vt:lpstr>Libre Franklin</vt:lpstr>
      <vt:lpstr>Montserrat SemiBold</vt:lpstr>
      <vt:lpstr>Roboto</vt:lpstr>
      <vt:lpstr>Roboto Light</vt:lpstr>
      <vt:lpstr>Tex Gyre Heros</vt:lpstr>
      <vt:lpstr>Times New Roman</vt:lpstr>
      <vt:lpstr>Wingdings</vt:lpstr>
      <vt:lpstr>Office Theme</vt:lpstr>
      <vt:lpstr>think-cell Slide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Saado Haji Hamo</dc:creator>
  <cp:lastModifiedBy>Senger, Paul Felix</cp:lastModifiedBy>
  <cp:revision>387</cp:revision>
  <dcterms:created xsi:type="dcterms:W3CDTF">2020-03-12T08:04:38Z</dcterms:created>
  <dcterms:modified xsi:type="dcterms:W3CDTF">2021-06-16T12:57:19Z</dcterms:modified>
</cp:coreProperties>
</file>