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0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389FE-0D40-499E-83ED-8D693D720E4B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62F7E-CC27-47EF-A72B-042E062043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15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E5C1D6-09E4-4191-8BC9-7CA40B1731A9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2061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775208-9E6D-4FF2-8A68-6ACB6C7D2842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9217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23BA3D2-7EAE-489C-8378-CB477B16092E}" type="slidenum"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571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93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799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27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8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35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00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79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45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96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83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51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01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2138" y="385346"/>
            <a:ext cx="10747720" cy="49616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1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Preparing of Substances that Contribute in Food Processing Featuring and Preservation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b="1" i="0" u="none" strike="noStrike" kern="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Idea owner: Group members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Putting chemicals in foods is not a new practice and not in itself any reason for concern. Foods themselves are chemicals, manufacturing and processing of foods are in part matters of chemistry.</a:t>
            </a: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Food additives can be used as a preservative, artificial sweeteners, flavours, colours, emulsifiers, stabilisers, antioxidants, </a:t>
            </a: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etc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.</a:t>
            </a:r>
            <a:endParaRPr lang="en-GB" sz="2400" b="1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171063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67394" y="485564"/>
            <a:ext cx="10925909" cy="40690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Why are food additives used?</a:t>
            </a: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For generations, chemical substances have been added to foods to perform particular functions:</a:t>
            </a: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To assist in its processing. </a:t>
            </a: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To improve certain features of the food such as its texture, taste, consistency and colour. </a:t>
            </a: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To prolong the storage and a food’s shelf life.</a:t>
            </a: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3" name="Picture 2" descr="FOOD-PROCESSING RANGE | NTN SNR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63282" y="3455215"/>
            <a:ext cx="5019342" cy="291721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058908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/>
          <p:nvPr/>
        </p:nvSpPr>
        <p:spPr>
          <a:xfrm>
            <a:off x="462905" y="1315099"/>
            <a:ext cx="11266185" cy="554639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2D2D2D"/>
                </a:solidFill>
                <a:uFillTx/>
                <a:latin typeface="Arial" pitchFamily="34"/>
              </a:rPr>
              <a:t>Food additives can be </a:t>
            </a:r>
            <a:r>
              <a:rPr lang="en-GB" sz="1800" b="0" i="0" u="none" strike="noStrike" kern="0" cap="none" spc="0" baseline="0">
                <a:solidFill>
                  <a:srgbClr val="2D2D2D"/>
                </a:solidFill>
                <a:uFillTx/>
                <a:latin typeface="Arial" pitchFamily="34"/>
              </a:rPr>
              <a:t>classified into </a:t>
            </a:r>
            <a:r>
              <a:rPr lang="en-GB" sz="1800" b="0" i="0" u="none" strike="noStrike" kern="1200" cap="none" spc="0" baseline="0">
                <a:solidFill>
                  <a:srgbClr val="2D2D2D"/>
                </a:solidFill>
                <a:uFillTx/>
                <a:latin typeface="Arial" pitchFamily="34"/>
              </a:rPr>
              <a:t>three types:</a:t>
            </a: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222222"/>
                </a:solidFill>
                <a:uFillTx/>
                <a:latin typeface="Arial" pitchFamily="34"/>
              </a:rPr>
              <a:t>Natural</a:t>
            </a: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222222"/>
                </a:solidFill>
                <a:uFillTx/>
                <a:latin typeface="Arial" pitchFamily="34"/>
              </a:rPr>
              <a:t>These are substances found naturally in plant, animal and minerals. </a:t>
            </a:r>
            <a:r>
              <a:rPr lang="en-GB" sz="1800" b="0" i="0" u="none" strike="noStrike" kern="0" cap="none" spc="0" baseline="0">
                <a:solidFill>
                  <a:srgbClr val="222222"/>
                </a:solidFill>
                <a:uFillTx/>
                <a:latin typeface="Arial" pitchFamily="34"/>
              </a:rPr>
              <a:t>We extract them from natural sources and use them in others.</a:t>
            </a: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222222"/>
                </a:solidFill>
                <a:uFillTx/>
                <a:latin typeface="Arial" pitchFamily="34"/>
              </a:rPr>
              <a:t>For example, we use beetroot juice to colour some sweets.</a:t>
            </a:r>
            <a:r>
              <a:rPr lang="en-GB" sz="1800" b="0" i="0" u="none" strike="noStrike" kern="0" cap="none" spc="0" baseline="0">
                <a:solidFill>
                  <a:srgbClr val="222222"/>
                </a:solidFill>
                <a:uFillTx/>
                <a:latin typeface="Arial" pitchFamily="34"/>
              </a:rPr>
              <a:t> </a:t>
            </a: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0" cap="none" spc="0" baseline="0">
                <a:solidFill>
                  <a:srgbClr val="222222"/>
                </a:solidFill>
                <a:uFillTx/>
                <a:latin typeface="Arial" pitchFamily="34"/>
              </a:rPr>
              <a:t>Nature identical</a:t>
            </a: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222222"/>
                </a:solidFill>
                <a:uFillTx/>
                <a:latin typeface="Arial" pitchFamily="34"/>
              </a:rPr>
              <a:t>These are synthesised copies of natural substances. </a:t>
            </a: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222222"/>
                </a:solidFill>
                <a:uFillTx/>
                <a:latin typeface="Arial" pitchFamily="34"/>
              </a:rPr>
              <a:t>For example</a:t>
            </a:r>
            <a:r>
              <a:rPr lang="en-GB" sz="1800" b="0" i="0" u="none" strike="noStrike" kern="0" cap="none" spc="0" baseline="0">
                <a:solidFill>
                  <a:srgbClr val="222222"/>
                </a:solidFill>
                <a:uFillTx/>
                <a:latin typeface="Arial" pitchFamily="34"/>
              </a:rPr>
              <a:t>, Benzoic acid exists </a:t>
            </a:r>
            <a:r>
              <a:rPr lang="en-GB" sz="1800" b="0" i="0" u="none" strike="noStrike" kern="1200" cap="none" spc="0" baseline="0">
                <a:solidFill>
                  <a:srgbClr val="222222"/>
                </a:solidFill>
                <a:uFillTx/>
                <a:latin typeface="Arial" pitchFamily="34"/>
              </a:rPr>
              <a:t>naturally in nature.</a:t>
            </a: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222222"/>
                </a:solidFill>
                <a:uFillTx/>
                <a:latin typeface="Arial" pitchFamily="34"/>
              </a:rPr>
              <a:t>The synthesis of these materials is cheaper for us than extract it from nature, therefore, we synthesise it.</a:t>
            </a: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0" cap="none" spc="0" baseline="0">
              <a:solidFill>
                <a:srgbClr val="222222"/>
              </a:solidFill>
              <a:uFillTx/>
              <a:latin typeface="Arial" pitchFamily="34"/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462905" y="945763"/>
            <a:ext cx="6098343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Types of food additives: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9001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95530" y="655807"/>
            <a:ext cx="11000926" cy="554639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222222"/>
                </a:solidFill>
                <a:uFillTx/>
                <a:latin typeface="Arial" pitchFamily="34"/>
              </a:rPr>
              <a:t> </a:t>
            </a:r>
            <a:r>
              <a:rPr lang="en-GB" sz="1800" b="1" i="0" u="none" strike="noStrike" kern="1200" cap="none" spc="0" baseline="0">
                <a:solidFill>
                  <a:srgbClr val="222222"/>
                </a:solidFill>
                <a:uFillTx/>
                <a:latin typeface="Arial" pitchFamily="34"/>
              </a:rPr>
              <a:t>Artificial</a:t>
            </a: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222222"/>
                </a:solidFill>
                <a:uFillTx/>
                <a:latin typeface="Arial" pitchFamily="34"/>
              </a:rPr>
              <a:t>These are synthesised substances do not exist in nature.</a:t>
            </a: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222222"/>
                </a:solidFill>
                <a:uFillTx/>
                <a:latin typeface="Arial" pitchFamily="34"/>
              </a:rPr>
              <a:t>For example: </a:t>
            </a: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222222"/>
                </a:solidFill>
                <a:uFillTx/>
                <a:latin typeface="Arial" pitchFamily="34"/>
              </a:rPr>
              <a:t>The synthesis of </a:t>
            </a:r>
            <a:r>
              <a:rPr lang="en-GB" sz="1800" b="1" i="0" u="none" strike="noStrike" kern="0" cap="none" spc="0" baseline="0">
                <a:solidFill>
                  <a:srgbClr val="222222"/>
                </a:solidFill>
                <a:uFillTx/>
                <a:latin typeface="Arial" pitchFamily="34"/>
              </a:rPr>
              <a:t>flour bleaching agent and a dough conditioner </a:t>
            </a:r>
            <a:r>
              <a:rPr lang="en-GB" sz="1800" b="0" i="0" u="none" strike="noStrike" kern="0" cap="none" spc="0" baseline="0">
                <a:solidFill>
                  <a:srgbClr val="222222"/>
                </a:solidFill>
                <a:uFillTx/>
                <a:latin typeface="Arial" pitchFamily="34"/>
              </a:rPr>
              <a:t>as azodicarbonamide.</a:t>
            </a: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222222"/>
                </a:solidFill>
                <a:uFillTx/>
                <a:latin typeface="Arial" pitchFamily="34"/>
              </a:rPr>
              <a:t>The synthesis of </a:t>
            </a:r>
            <a:r>
              <a:rPr lang="en-GB" sz="1800" b="1" i="0" u="none" strike="noStrike" kern="0" cap="none" spc="0" baseline="0">
                <a:solidFill>
                  <a:srgbClr val="222222"/>
                </a:solidFill>
                <a:uFillTx/>
                <a:latin typeface="Arial" pitchFamily="34"/>
              </a:rPr>
              <a:t>artificial sweeteners </a:t>
            </a:r>
            <a:r>
              <a:rPr lang="en-GB" sz="1800" b="0" i="0" u="none" strike="noStrike" kern="0" cap="none" spc="0" baseline="0">
                <a:solidFill>
                  <a:srgbClr val="222222"/>
                </a:solidFill>
                <a:uFillTx/>
                <a:latin typeface="Arial" pitchFamily="34"/>
              </a:rPr>
              <a:t>which are more preferable than natural one, such as: Saccharin, </a:t>
            </a: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Aspartame and Sucralose.</a:t>
            </a: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The synthesis of </a:t>
            </a:r>
            <a:r>
              <a:rPr lang="en-GB" sz="18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antioxidants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: Are chemicals which when added to food prevents or retard oxidative deterioration of food as Butylated hydroxyanisole and Butylated hydroxytolune.</a:t>
            </a:r>
          </a:p>
          <a:p>
            <a:pPr marL="0" marR="0" lvl="0" indent="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This project would aid in protecting our food system </a:t>
            </a:r>
            <a:r>
              <a:rPr lang="en-GB" sz="1800" b="0" i="1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via</a:t>
            </a: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producing different substances that help in the    processing, </a:t>
            </a:r>
            <a:r>
              <a:rPr lang="en-GB" sz="1800" b="0" i="0" u="none" strike="noStrike" kern="0" cap="none" spc="0" baseline="0">
                <a:solidFill>
                  <a:srgbClr val="222222"/>
                </a:solidFill>
                <a:uFillTx/>
                <a:latin typeface="Arial" pitchFamily="34"/>
              </a:rPr>
              <a:t>manufacture of some foodstuffs</a:t>
            </a: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and</a:t>
            </a:r>
            <a:r>
              <a:rPr lang="en-GB" sz="1800" b="0" i="0" u="none" strike="noStrike" kern="1200" cap="none" spc="0" baseline="0">
                <a:solidFill>
                  <a:srgbClr val="222222"/>
                </a:solidFill>
                <a:uFillTx/>
                <a:latin typeface="Arial" pitchFamily="34"/>
              </a:rPr>
              <a:t> maintain the food’s nutrient composition.</a:t>
            </a:r>
          </a:p>
        </p:txBody>
      </p:sp>
    </p:spTree>
    <p:extLst>
      <p:ext uri="{BB962C8B-B14F-4D97-AF65-F5344CB8AC3E}">
        <p14:creationId xmlns:p14="http://schemas.microsoft.com/office/powerpoint/2010/main" val="1528361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Breitbild</PresentationFormat>
  <Paragraphs>29</Paragraphs>
  <Slides>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TU Dortmund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 water bottles and plastic cans prepared from polyethylene Terephthalate (PET)</dc:title>
  <dc:creator>Senger, Paul Felix</dc:creator>
  <cp:lastModifiedBy>Senger, Paul Felix</cp:lastModifiedBy>
  <cp:revision>5</cp:revision>
  <dcterms:created xsi:type="dcterms:W3CDTF">2021-06-18T14:22:04Z</dcterms:created>
  <dcterms:modified xsi:type="dcterms:W3CDTF">2021-06-18T14:23:59Z</dcterms:modified>
</cp:coreProperties>
</file>