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62"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C85D1C-FF38-4361-BFD8-43C0AD2BB8A5}"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9F05EF-5D49-4ECA-B6DC-3EA0FAFBBEF6}" type="slidenum">
              <a:rPr lang="en-GB" smtClean="0"/>
              <a:t>‹#›</a:t>
            </a:fld>
            <a:endParaRPr lang="en-GB"/>
          </a:p>
        </p:txBody>
      </p:sp>
    </p:spTree>
    <p:extLst>
      <p:ext uri="{BB962C8B-B14F-4D97-AF65-F5344CB8AC3E}">
        <p14:creationId xmlns:p14="http://schemas.microsoft.com/office/powerpoint/2010/main" val="1883789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C85D1C-FF38-4361-BFD8-43C0AD2BB8A5}"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9F05EF-5D49-4ECA-B6DC-3EA0FAFBBEF6}" type="slidenum">
              <a:rPr lang="en-GB" smtClean="0"/>
              <a:t>‹#›</a:t>
            </a:fld>
            <a:endParaRPr lang="en-GB"/>
          </a:p>
        </p:txBody>
      </p:sp>
    </p:spTree>
    <p:extLst>
      <p:ext uri="{BB962C8B-B14F-4D97-AF65-F5344CB8AC3E}">
        <p14:creationId xmlns:p14="http://schemas.microsoft.com/office/powerpoint/2010/main" val="3672575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C85D1C-FF38-4361-BFD8-43C0AD2BB8A5}"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9F05EF-5D49-4ECA-B6DC-3EA0FAFBBEF6}"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62525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C85D1C-FF38-4361-BFD8-43C0AD2BB8A5}"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9F05EF-5D49-4ECA-B6DC-3EA0FAFBBEF6}" type="slidenum">
              <a:rPr lang="en-GB" smtClean="0"/>
              <a:t>‹#›</a:t>
            </a:fld>
            <a:endParaRPr lang="en-GB"/>
          </a:p>
        </p:txBody>
      </p:sp>
    </p:spTree>
    <p:extLst>
      <p:ext uri="{BB962C8B-B14F-4D97-AF65-F5344CB8AC3E}">
        <p14:creationId xmlns:p14="http://schemas.microsoft.com/office/powerpoint/2010/main" val="1844599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C85D1C-FF38-4361-BFD8-43C0AD2BB8A5}"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9F05EF-5D49-4ECA-B6DC-3EA0FAFBBEF6}"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7095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C85D1C-FF38-4361-BFD8-43C0AD2BB8A5}"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9F05EF-5D49-4ECA-B6DC-3EA0FAFBBEF6}" type="slidenum">
              <a:rPr lang="en-GB" smtClean="0"/>
              <a:t>‹#›</a:t>
            </a:fld>
            <a:endParaRPr lang="en-GB"/>
          </a:p>
        </p:txBody>
      </p:sp>
    </p:spTree>
    <p:extLst>
      <p:ext uri="{BB962C8B-B14F-4D97-AF65-F5344CB8AC3E}">
        <p14:creationId xmlns:p14="http://schemas.microsoft.com/office/powerpoint/2010/main" val="3740650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C85D1C-FF38-4361-BFD8-43C0AD2BB8A5}"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9F05EF-5D49-4ECA-B6DC-3EA0FAFBBEF6}" type="slidenum">
              <a:rPr lang="en-GB" smtClean="0"/>
              <a:t>‹#›</a:t>
            </a:fld>
            <a:endParaRPr lang="en-GB"/>
          </a:p>
        </p:txBody>
      </p:sp>
    </p:spTree>
    <p:extLst>
      <p:ext uri="{BB962C8B-B14F-4D97-AF65-F5344CB8AC3E}">
        <p14:creationId xmlns:p14="http://schemas.microsoft.com/office/powerpoint/2010/main" val="1543262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C85D1C-FF38-4361-BFD8-43C0AD2BB8A5}"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9F05EF-5D49-4ECA-B6DC-3EA0FAFBBEF6}" type="slidenum">
              <a:rPr lang="en-GB" smtClean="0"/>
              <a:t>‹#›</a:t>
            </a:fld>
            <a:endParaRPr lang="en-GB"/>
          </a:p>
        </p:txBody>
      </p:sp>
    </p:spTree>
    <p:extLst>
      <p:ext uri="{BB962C8B-B14F-4D97-AF65-F5344CB8AC3E}">
        <p14:creationId xmlns:p14="http://schemas.microsoft.com/office/powerpoint/2010/main" val="280446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C85D1C-FF38-4361-BFD8-43C0AD2BB8A5}"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9F05EF-5D49-4ECA-B6DC-3EA0FAFBBEF6}" type="slidenum">
              <a:rPr lang="en-GB" smtClean="0"/>
              <a:t>‹#›</a:t>
            </a:fld>
            <a:endParaRPr lang="en-GB"/>
          </a:p>
        </p:txBody>
      </p:sp>
    </p:spTree>
    <p:extLst>
      <p:ext uri="{BB962C8B-B14F-4D97-AF65-F5344CB8AC3E}">
        <p14:creationId xmlns:p14="http://schemas.microsoft.com/office/powerpoint/2010/main" val="937677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C85D1C-FF38-4361-BFD8-43C0AD2BB8A5}"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9F05EF-5D49-4ECA-B6DC-3EA0FAFBBEF6}" type="slidenum">
              <a:rPr lang="en-GB" smtClean="0"/>
              <a:t>‹#›</a:t>
            </a:fld>
            <a:endParaRPr lang="en-GB"/>
          </a:p>
        </p:txBody>
      </p:sp>
    </p:spTree>
    <p:extLst>
      <p:ext uri="{BB962C8B-B14F-4D97-AF65-F5344CB8AC3E}">
        <p14:creationId xmlns:p14="http://schemas.microsoft.com/office/powerpoint/2010/main" val="4194763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C85D1C-FF38-4361-BFD8-43C0AD2BB8A5}"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9F05EF-5D49-4ECA-B6DC-3EA0FAFBBEF6}" type="slidenum">
              <a:rPr lang="en-GB" smtClean="0"/>
              <a:t>‹#›</a:t>
            </a:fld>
            <a:endParaRPr lang="en-GB"/>
          </a:p>
        </p:txBody>
      </p:sp>
    </p:spTree>
    <p:extLst>
      <p:ext uri="{BB962C8B-B14F-4D97-AF65-F5344CB8AC3E}">
        <p14:creationId xmlns:p14="http://schemas.microsoft.com/office/powerpoint/2010/main" val="2063190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C85D1C-FF38-4361-BFD8-43C0AD2BB8A5}" type="datetimeFigureOut">
              <a:rPr lang="en-GB" smtClean="0"/>
              <a:t>16/06/2021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9F05EF-5D49-4ECA-B6DC-3EA0FAFBBEF6}" type="slidenum">
              <a:rPr lang="en-GB" smtClean="0"/>
              <a:t>‹#›</a:t>
            </a:fld>
            <a:endParaRPr lang="en-GB"/>
          </a:p>
        </p:txBody>
      </p:sp>
    </p:spTree>
    <p:extLst>
      <p:ext uri="{BB962C8B-B14F-4D97-AF65-F5344CB8AC3E}">
        <p14:creationId xmlns:p14="http://schemas.microsoft.com/office/powerpoint/2010/main" val="2240248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C85D1C-FF38-4361-BFD8-43C0AD2BB8A5}" type="datetimeFigureOut">
              <a:rPr lang="en-GB" smtClean="0"/>
              <a:t>16/06/2021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89F05EF-5D49-4ECA-B6DC-3EA0FAFBBEF6}" type="slidenum">
              <a:rPr lang="en-GB" smtClean="0"/>
              <a:t>‹#›</a:t>
            </a:fld>
            <a:endParaRPr lang="en-GB"/>
          </a:p>
        </p:txBody>
      </p:sp>
    </p:spTree>
    <p:extLst>
      <p:ext uri="{BB962C8B-B14F-4D97-AF65-F5344CB8AC3E}">
        <p14:creationId xmlns:p14="http://schemas.microsoft.com/office/powerpoint/2010/main" val="3282484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85D1C-FF38-4361-BFD8-43C0AD2BB8A5}" type="datetimeFigureOut">
              <a:rPr lang="en-GB" smtClean="0"/>
              <a:t>16/06/2021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9F05EF-5D49-4ECA-B6DC-3EA0FAFBBEF6}" type="slidenum">
              <a:rPr lang="en-GB" smtClean="0"/>
              <a:t>‹#›</a:t>
            </a:fld>
            <a:endParaRPr lang="en-GB"/>
          </a:p>
        </p:txBody>
      </p:sp>
    </p:spTree>
    <p:extLst>
      <p:ext uri="{BB962C8B-B14F-4D97-AF65-F5344CB8AC3E}">
        <p14:creationId xmlns:p14="http://schemas.microsoft.com/office/powerpoint/2010/main" val="2161568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C85D1C-FF38-4361-BFD8-43C0AD2BB8A5}"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9F05EF-5D49-4ECA-B6DC-3EA0FAFBBEF6}" type="slidenum">
              <a:rPr lang="en-GB" smtClean="0"/>
              <a:t>‹#›</a:t>
            </a:fld>
            <a:endParaRPr lang="en-GB"/>
          </a:p>
        </p:txBody>
      </p:sp>
    </p:spTree>
    <p:extLst>
      <p:ext uri="{BB962C8B-B14F-4D97-AF65-F5344CB8AC3E}">
        <p14:creationId xmlns:p14="http://schemas.microsoft.com/office/powerpoint/2010/main" val="4005520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2C85D1C-FF38-4361-BFD8-43C0AD2BB8A5}"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9F05EF-5D49-4ECA-B6DC-3EA0FAFBBEF6}" type="slidenum">
              <a:rPr lang="en-GB" smtClean="0"/>
              <a:t>‹#›</a:t>
            </a:fld>
            <a:endParaRPr lang="en-GB"/>
          </a:p>
        </p:txBody>
      </p:sp>
    </p:spTree>
    <p:extLst>
      <p:ext uri="{BB962C8B-B14F-4D97-AF65-F5344CB8AC3E}">
        <p14:creationId xmlns:p14="http://schemas.microsoft.com/office/powerpoint/2010/main" val="54667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2C85D1C-FF38-4361-BFD8-43C0AD2BB8A5}" type="datetimeFigureOut">
              <a:rPr lang="en-GB" smtClean="0"/>
              <a:t>16/06/2021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89F05EF-5D49-4ECA-B6DC-3EA0FAFBBEF6}" type="slidenum">
              <a:rPr lang="en-GB" smtClean="0"/>
              <a:t>‹#›</a:t>
            </a:fld>
            <a:endParaRPr lang="en-GB"/>
          </a:p>
        </p:txBody>
      </p:sp>
    </p:spTree>
    <p:extLst>
      <p:ext uri="{BB962C8B-B14F-4D97-AF65-F5344CB8AC3E}">
        <p14:creationId xmlns:p14="http://schemas.microsoft.com/office/powerpoint/2010/main" val="2767303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hyperlink" Target="https://prowly.com/magazine/app/uploads/2017/02/07/logotypes.gif" TargetMode="External"/><Relationship Id="rId7" Type="http://schemas.openxmlformats.org/officeDocument/2006/relationships/image" Target="../media/image4.jpg"/><Relationship Id="rId2" Type="http://schemas.openxmlformats.org/officeDocument/2006/relationships/hyperlink" Target="http://www.vectr.com/" TargetMode="External"/><Relationship Id="rId1" Type="http://schemas.openxmlformats.org/officeDocument/2006/relationships/slideLayout" Target="../slideLayouts/slideLayout7.xml"/><Relationship Id="rId6" Type="http://schemas.openxmlformats.org/officeDocument/2006/relationships/image" Target="../media/image3.jpg"/><Relationship Id="rId5" Type="http://schemas.openxmlformats.org/officeDocument/2006/relationships/hyperlink" Target="http://www.hongkiat.com/blog/business-card-design-tips/" TargetMode="External"/><Relationship Id="rId10" Type="http://schemas.openxmlformats.org/officeDocument/2006/relationships/image" Target="../media/image7.jpg"/><Relationship Id="rId4" Type="http://schemas.openxmlformats.org/officeDocument/2006/relationships/image" Target="../media/image2.gif"/><Relationship Id="rId9"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g"/><Relationship Id="rId7" Type="http://schemas.openxmlformats.org/officeDocument/2006/relationships/image" Target="../media/image17.jpeg"/><Relationship Id="rId2" Type="http://schemas.openxmlformats.org/officeDocument/2006/relationships/image" Target="../media/image12.jpg"/><Relationship Id="rId1" Type="http://schemas.openxmlformats.org/officeDocument/2006/relationships/slideLayout" Target="../slideLayouts/slideLayout2.xml"/><Relationship Id="rId6" Type="http://schemas.openxmlformats.org/officeDocument/2006/relationships/image" Target="../media/image16.jpeg"/><Relationship Id="rId11" Type="http://schemas.openxmlformats.org/officeDocument/2006/relationships/image" Target="../media/image21.jpeg"/><Relationship Id="rId5" Type="http://schemas.openxmlformats.org/officeDocument/2006/relationships/image" Target="../media/image15.jpg"/><Relationship Id="rId10" Type="http://schemas.openxmlformats.org/officeDocument/2006/relationships/image" Target="../media/image20.jpeg"/><Relationship Id="rId4" Type="http://schemas.openxmlformats.org/officeDocument/2006/relationships/image" Target="../media/image14.jpg"/><Relationship Id="rId9" Type="http://schemas.openxmlformats.org/officeDocument/2006/relationships/image" Target="../media/image19.jpeg"/></Relationships>
</file>

<file path=ppt/slides/_rels/slide6.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3182" y="778146"/>
            <a:ext cx="7399777" cy="25202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0" b="1" i="1" u="sng" dirty="0">
                <a:solidFill>
                  <a:srgbClr val="0070C0"/>
                </a:solidFill>
              </a:rPr>
              <a:t>Graphic Design</a:t>
            </a:r>
          </a:p>
          <a:p>
            <a:pPr algn="ctr"/>
            <a:r>
              <a:rPr lang="en-GB" sz="5000" b="1" i="1" u="sng" dirty="0">
                <a:solidFill>
                  <a:srgbClr val="0070C0"/>
                </a:solidFill>
              </a:rPr>
              <a:t> Web site </a:t>
            </a:r>
          </a:p>
        </p:txBody>
      </p:sp>
      <p:sp>
        <p:nvSpPr>
          <p:cNvPr id="3" name="Rectangle 2"/>
          <p:cNvSpPr/>
          <p:nvPr/>
        </p:nvSpPr>
        <p:spPr>
          <a:xfrm>
            <a:off x="2347477" y="4949353"/>
            <a:ext cx="7399777" cy="1106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en-GB" sz="3200" b="1" i="1" u="sng" dirty="0"/>
              <a:t>ED03</a:t>
            </a:r>
            <a:endParaRPr kumimoji="0" lang="en-GB" altLang="en-US" sz="3200" b="0" i="0" u="none" strike="noStrike" cap="none" normalizeH="0" baseline="0" dirty="0">
              <a:ln>
                <a:noFill/>
              </a:ln>
              <a:solidFill>
                <a:schemeClr val="tx1"/>
              </a:solidFill>
              <a:effectLst/>
            </a:endParaRPr>
          </a:p>
          <a:p>
            <a:pPr algn="ctr"/>
            <a:r>
              <a:rPr lang="en-GB" sz="3200" dirty="0" err="1"/>
              <a:t>Dr.</a:t>
            </a:r>
            <a:r>
              <a:rPr lang="en-GB" sz="3200" dirty="0"/>
              <a:t> </a:t>
            </a:r>
            <a:r>
              <a:rPr lang="en-GB" sz="3200" dirty="0" err="1"/>
              <a:t>Maan</a:t>
            </a:r>
            <a:r>
              <a:rPr lang="en-GB" sz="3200" dirty="0"/>
              <a:t>       </a:t>
            </a:r>
            <a:r>
              <a:rPr lang="en-GB" sz="3200" dirty="0" err="1"/>
              <a:t>Dr.</a:t>
            </a:r>
            <a:r>
              <a:rPr lang="en-GB" sz="3200" dirty="0"/>
              <a:t> Hiba </a:t>
            </a:r>
          </a:p>
        </p:txBody>
      </p:sp>
      <p:sp>
        <p:nvSpPr>
          <p:cNvPr id="4" name="Rectangle 3"/>
          <p:cNvSpPr/>
          <p:nvPr/>
        </p:nvSpPr>
        <p:spPr>
          <a:xfrm>
            <a:off x="2347477" y="2781301"/>
            <a:ext cx="7399777" cy="212755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sz="2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ctr"/>
            <a:r>
              <a:rPr lang="en-GB" sz="2800" dirty="0" err="1">
                <a:solidFill>
                  <a:srgbClr val="FFFF00"/>
                </a:solidFill>
                <a:latin typeface="Calibri" panose="020F0502020204030204" pitchFamily="34" charset="0"/>
                <a:ea typeface="Calibri" panose="020F0502020204030204" pitchFamily="34" charset="0"/>
                <a:cs typeface="Arial" panose="020B0604020202020204" pitchFamily="34" charset="0"/>
              </a:rPr>
              <a:t>Ibraheem</a:t>
            </a:r>
            <a:r>
              <a:rPr lang="en-GB" sz="2800" dirty="0">
                <a:solidFill>
                  <a:srgbClr val="FFFF00"/>
                </a:solidFill>
                <a:latin typeface="Calibri" panose="020F0502020204030204" pitchFamily="34" charset="0"/>
                <a:ea typeface="Calibri" panose="020F0502020204030204" pitchFamily="34" charset="0"/>
                <a:cs typeface="Arial" panose="020B0604020202020204" pitchFamily="34" charset="0"/>
              </a:rPr>
              <a:t> </a:t>
            </a:r>
            <a:r>
              <a:rPr lang="en-GB" sz="2800" dirty="0" err="1">
                <a:solidFill>
                  <a:srgbClr val="FFFF00"/>
                </a:solidFill>
                <a:latin typeface="Calibri" panose="020F0502020204030204" pitchFamily="34" charset="0"/>
                <a:ea typeface="Calibri" panose="020F0502020204030204" pitchFamily="34" charset="0"/>
                <a:cs typeface="Arial" panose="020B0604020202020204" pitchFamily="34" charset="0"/>
              </a:rPr>
              <a:t>abdulfatah</a:t>
            </a:r>
            <a:endParaRPr lang="en-GB" sz="2800" dirty="0">
              <a:solidFill>
                <a:srgbClr val="FFFF00"/>
              </a:solidFill>
              <a:latin typeface="Calibri" panose="020F0502020204030204" pitchFamily="34" charset="0"/>
              <a:ea typeface="Calibri" panose="020F0502020204030204" pitchFamily="34" charset="0"/>
              <a:cs typeface="Arial" panose="020B0604020202020204" pitchFamily="34" charset="0"/>
            </a:endParaRPr>
          </a:p>
          <a:p>
            <a:pPr algn="ctr"/>
            <a:endParaRPr lang="en-GB" sz="2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0"/>
              </a:spcAft>
            </a:pPr>
            <a:r>
              <a:rPr lang="en-US" sz="2800" b="1" dirty="0" err="1">
                <a:solidFill>
                  <a:schemeClr val="tx1">
                    <a:lumMod val="95000"/>
                    <a:lumOff val="5000"/>
                  </a:schemeClr>
                </a:solidFill>
              </a:rPr>
              <a:t>Ninevah</a:t>
            </a:r>
            <a:r>
              <a:rPr lang="en-US" sz="2800" b="1" dirty="0">
                <a:solidFill>
                  <a:schemeClr val="tx1">
                    <a:lumMod val="95000"/>
                    <a:lumOff val="5000"/>
                  </a:schemeClr>
                </a:solidFill>
              </a:rPr>
              <a:t> university –Electronics engineering</a:t>
            </a:r>
            <a:endParaRPr lang="en-GB" sz="2800" b="1" dirty="0">
              <a:solidFill>
                <a:schemeClr val="tx1">
                  <a:lumMod val="95000"/>
                  <a:lumOff val="5000"/>
                </a:schemeClr>
              </a:solidFill>
              <a:latin typeface="Calibri" panose="020F0502020204030204" pitchFamily="34" charset="0"/>
              <a:ea typeface="Calibri" panose="020F0502020204030204" pitchFamily="34" charset="0"/>
              <a:cs typeface="Arial" panose="020B0604020202020204" pitchFamily="34" charset="0"/>
            </a:endParaRPr>
          </a:p>
          <a:p>
            <a:pPr algn="ctr"/>
            <a:endParaRPr lang="en-GB" dirty="0"/>
          </a:p>
        </p:txBody>
      </p:sp>
    </p:spTree>
    <p:extLst>
      <p:ext uri="{BB962C8B-B14F-4D97-AF65-F5344CB8AC3E}">
        <p14:creationId xmlns:p14="http://schemas.microsoft.com/office/powerpoint/2010/main" val="183184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4269740" y="10606"/>
            <a:ext cx="7922260" cy="3019425"/>
          </a:xfrm>
          <a:prstGeom prst="rect">
            <a:avLst/>
          </a:prstGeom>
        </p:spPr>
      </p:pic>
      <p:sp>
        <p:nvSpPr>
          <p:cNvPr id="4" name="Rectangle 3"/>
          <p:cNvSpPr/>
          <p:nvPr/>
        </p:nvSpPr>
        <p:spPr>
          <a:xfrm>
            <a:off x="1" y="299561"/>
            <a:ext cx="4064000" cy="5693866"/>
          </a:xfrm>
          <a:prstGeom prst="rect">
            <a:avLst/>
          </a:prstGeom>
        </p:spPr>
        <p:txBody>
          <a:bodyPr wrap="square">
            <a:spAutoFit/>
          </a:bodyPr>
          <a:lstStyle/>
          <a:p>
            <a:r>
              <a:rPr lang="en-GB" sz="2800" dirty="0"/>
              <a:t>During my studies at the College of Engineering, I learned from many people that it was difficult to get a government job, so I decided to work in the field of design Therefore, I created a page on Facebook and Instagram for the purpose of providing my services in the field of designs of various kinds</a:t>
            </a:r>
            <a:r>
              <a:rPr lang="ar-BH" sz="2800" dirty="0"/>
              <a:t>  </a:t>
            </a:r>
            <a:r>
              <a:rPr lang="en-GB" sz="2800" dirty="0"/>
              <a:t> as </a:t>
            </a:r>
          </a:p>
        </p:txBody>
      </p:sp>
      <p:graphicFrame>
        <p:nvGraphicFramePr>
          <p:cNvPr id="5" name="Table 4"/>
          <p:cNvGraphicFramePr>
            <a:graphicFrameLocks noGrp="1"/>
          </p:cNvGraphicFramePr>
          <p:nvPr>
            <p:extLst>
              <p:ext uri="{D42A27DB-BD31-4B8C-83A1-F6EECF244321}">
                <p14:modId xmlns:p14="http://schemas.microsoft.com/office/powerpoint/2010/main" val="3912429595"/>
              </p:ext>
            </p:extLst>
          </p:nvPr>
        </p:nvGraphicFramePr>
        <p:xfrm>
          <a:off x="4064000" y="3500755"/>
          <a:ext cx="8128000" cy="29667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998909507"/>
                    </a:ext>
                  </a:extLst>
                </a:gridCol>
                <a:gridCol w="4064000">
                  <a:extLst>
                    <a:ext uri="{9D8B030D-6E8A-4147-A177-3AD203B41FA5}">
                      <a16:colId xmlns:a16="http://schemas.microsoft.com/office/drawing/2014/main" val="1877030297"/>
                    </a:ext>
                  </a:extLst>
                </a:gridCol>
              </a:tblGrid>
              <a:tr h="370840">
                <a:tc>
                  <a:txBody>
                    <a:bodyPr/>
                    <a:lstStyle/>
                    <a:p>
                      <a:r>
                        <a:rPr lang="en-GB" dirty="0"/>
                        <a:t>Designed by LOCO</a:t>
                      </a:r>
                    </a:p>
                  </a:txBody>
                  <a:tcPr/>
                </a:tc>
                <a:tc>
                  <a:txBody>
                    <a:bodyPr/>
                    <a:lstStyle/>
                    <a:p>
                      <a:r>
                        <a:rPr lang="ar-BH" dirty="0"/>
                        <a:t>صمم لوكو</a:t>
                      </a:r>
                      <a:endParaRPr lang="en-GB" dirty="0"/>
                    </a:p>
                  </a:txBody>
                  <a:tcPr/>
                </a:tc>
                <a:extLst>
                  <a:ext uri="{0D108BD9-81ED-4DB2-BD59-A6C34878D82A}">
                    <a16:rowId xmlns:a16="http://schemas.microsoft.com/office/drawing/2014/main" val="1558974821"/>
                  </a:ext>
                </a:extLst>
              </a:tr>
              <a:tr h="370840">
                <a:tc>
                  <a:txBody>
                    <a:bodyPr/>
                    <a:lstStyle/>
                    <a:p>
                      <a:r>
                        <a:rPr lang="en-GB" dirty="0"/>
                        <a:t>design a brochure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ar-BH" dirty="0"/>
                        <a:t>صمم بورشور </a:t>
                      </a:r>
                      <a:endParaRPr lang="en-GB" dirty="0"/>
                    </a:p>
                  </a:txBody>
                  <a:tcPr/>
                </a:tc>
                <a:extLst>
                  <a:ext uri="{0D108BD9-81ED-4DB2-BD59-A6C34878D82A}">
                    <a16:rowId xmlns:a16="http://schemas.microsoft.com/office/drawing/2014/main" val="1803885280"/>
                  </a:ext>
                </a:extLst>
              </a:tr>
              <a:tr h="370840">
                <a:tc>
                  <a:txBody>
                    <a:bodyPr/>
                    <a:lstStyle/>
                    <a:p>
                      <a:r>
                        <a:rPr lang="en-GB" dirty="0"/>
                        <a:t>Book and magazine design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ar-BH" dirty="0"/>
                        <a:t>صمم كتب ومجلات </a:t>
                      </a:r>
                      <a:endParaRPr lang="en-GB" dirty="0"/>
                    </a:p>
                  </a:txBody>
                  <a:tcPr/>
                </a:tc>
                <a:extLst>
                  <a:ext uri="{0D108BD9-81ED-4DB2-BD59-A6C34878D82A}">
                    <a16:rowId xmlns:a16="http://schemas.microsoft.com/office/drawing/2014/main" val="2864018631"/>
                  </a:ext>
                </a:extLst>
              </a:tr>
              <a:tr h="370840">
                <a:tc>
                  <a:txBody>
                    <a:bodyPr/>
                    <a:lstStyle/>
                    <a:p>
                      <a:r>
                        <a:rPr lang="en-GB" dirty="0"/>
                        <a:t>Advertise Design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ar-BH" dirty="0"/>
                        <a:t>تصميم اعلان </a:t>
                      </a:r>
                      <a:endParaRPr lang="en-GB" dirty="0"/>
                    </a:p>
                  </a:txBody>
                  <a:tcPr/>
                </a:tc>
                <a:extLst>
                  <a:ext uri="{0D108BD9-81ED-4DB2-BD59-A6C34878D82A}">
                    <a16:rowId xmlns:a16="http://schemas.microsoft.com/office/drawing/2014/main" val="2995093829"/>
                  </a:ext>
                </a:extLst>
              </a:tr>
              <a:tr h="370840">
                <a:tc>
                  <a:txBody>
                    <a:bodyPr/>
                    <a:lstStyle/>
                    <a:p>
                      <a:r>
                        <a:rPr lang="en-GB" dirty="0"/>
                        <a:t>Social media ads</a:t>
                      </a:r>
                    </a:p>
                  </a:txBody>
                  <a:tcPr/>
                </a:tc>
                <a:tc>
                  <a:txBody>
                    <a:bodyPr/>
                    <a:lstStyle/>
                    <a:p>
                      <a:r>
                        <a:rPr lang="ar-BH" dirty="0"/>
                        <a:t> صمم صور اعلان سوشيال ميديا </a:t>
                      </a:r>
                      <a:endParaRPr lang="en-GB" dirty="0"/>
                    </a:p>
                  </a:txBody>
                  <a:tcPr/>
                </a:tc>
                <a:extLst>
                  <a:ext uri="{0D108BD9-81ED-4DB2-BD59-A6C34878D82A}">
                    <a16:rowId xmlns:a16="http://schemas.microsoft.com/office/drawing/2014/main" val="1338604617"/>
                  </a:ext>
                </a:extLst>
              </a:tr>
              <a:tr h="370840">
                <a:tc>
                  <a:txBody>
                    <a:bodyPr/>
                    <a:lstStyle/>
                    <a:p>
                      <a:r>
                        <a:rPr lang="en-GB" dirty="0"/>
                        <a:t>design business card </a:t>
                      </a:r>
                    </a:p>
                  </a:txBody>
                  <a:tcPr/>
                </a:tc>
                <a:tc>
                  <a:txBody>
                    <a:bodyPr/>
                    <a:lstStyle/>
                    <a:p>
                      <a:r>
                        <a:rPr lang="ar-BH" dirty="0"/>
                        <a:t>صمم بزنز كارت  </a:t>
                      </a:r>
                    </a:p>
                  </a:txBody>
                  <a:tcPr/>
                </a:tc>
                <a:extLst>
                  <a:ext uri="{0D108BD9-81ED-4DB2-BD59-A6C34878D82A}">
                    <a16:rowId xmlns:a16="http://schemas.microsoft.com/office/drawing/2014/main" val="35940649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design video editing</a:t>
                      </a:r>
                    </a:p>
                  </a:txBody>
                  <a:tcPr/>
                </a:tc>
                <a:tc>
                  <a:txBody>
                    <a:bodyPr/>
                    <a:lstStyle/>
                    <a:p>
                      <a:r>
                        <a:rPr lang="ar-BH" dirty="0"/>
                        <a:t>مونتاج فيديوات</a:t>
                      </a:r>
                      <a:endParaRPr lang="en-GB" dirty="0"/>
                    </a:p>
                  </a:txBody>
                  <a:tcPr/>
                </a:tc>
                <a:extLst>
                  <a:ext uri="{0D108BD9-81ED-4DB2-BD59-A6C34878D82A}">
                    <a16:rowId xmlns:a16="http://schemas.microsoft.com/office/drawing/2014/main" val="3446192594"/>
                  </a:ext>
                </a:extLst>
              </a:tr>
              <a:tr h="370840">
                <a:tc>
                  <a:txBody>
                    <a:bodyPr/>
                    <a:lstStyle/>
                    <a:p>
                      <a:r>
                        <a:rPr lang="en-GB" dirty="0"/>
                        <a:t>Edit photos of </a:t>
                      </a:r>
                      <a:r>
                        <a:rPr lang="en-GB" dirty="0" err="1"/>
                        <a:t>colors</a:t>
                      </a:r>
                      <a:r>
                        <a:rPr lang="en-GB" dirty="0"/>
                        <a:t> and more</a:t>
                      </a:r>
                    </a:p>
                  </a:txBody>
                  <a:tcPr/>
                </a:tc>
                <a:tc>
                  <a:txBody>
                    <a:bodyPr/>
                    <a:lstStyle/>
                    <a:p>
                      <a:r>
                        <a:rPr lang="ar-BH" dirty="0"/>
                        <a:t>تعديل الصور من  الالوان وغيرها </a:t>
                      </a:r>
                    </a:p>
                  </a:txBody>
                  <a:tcPr/>
                </a:tc>
                <a:extLst>
                  <a:ext uri="{0D108BD9-81ED-4DB2-BD59-A6C34878D82A}">
                    <a16:rowId xmlns:a16="http://schemas.microsoft.com/office/drawing/2014/main" val="3126555199"/>
                  </a:ext>
                </a:extLst>
              </a:tr>
            </a:tbl>
          </a:graphicData>
        </a:graphic>
      </p:graphicFrame>
    </p:spTree>
    <p:extLst>
      <p:ext uri="{BB962C8B-B14F-4D97-AF65-F5344CB8AC3E}">
        <p14:creationId xmlns:p14="http://schemas.microsoft.com/office/powerpoint/2010/main" val="2488939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0958" y="0"/>
            <a:ext cx="3343274"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Logotypes</a:t>
            </a:r>
            <a:endParaRPr kumimoji="0" lang="en-GB" altLang="en-US" sz="16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Logos are the cornerstone of every company or organization. </a:t>
            </a:r>
            <a:r>
              <a:rPr lang="en-GB" altLang="en-US" sz="1600" dirty="0">
                <a:latin typeface="Calibri" panose="020F0502020204030204" pitchFamily="34" charset="0"/>
                <a:ea typeface="Times New Roman" panose="02020603050405020304" pitchFamily="18" charset="0"/>
                <a:cs typeface="Arial" panose="020B0604020202020204" pitchFamily="34" charset="0"/>
              </a:rPr>
              <a:t>U</a:t>
            </a:r>
            <a:r>
              <a:rPr kumimoji="0" lang="en-GB"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sually it is the job of marketing or PR guys to work with them on a daily basis. </a:t>
            </a:r>
            <a:r>
              <a:rPr lang="en-GB" altLang="en-US" sz="1600" dirty="0">
                <a:latin typeface="Calibri" panose="020F0502020204030204" pitchFamily="34" charset="0"/>
                <a:ea typeface="Times New Roman" panose="02020603050405020304" pitchFamily="18" charset="0"/>
                <a:cs typeface="Arial" panose="020B0604020202020204" pitchFamily="34" charset="0"/>
              </a:rPr>
              <a:t>O</a:t>
            </a:r>
            <a:r>
              <a:rPr kumimoji="0" lang="en-GB"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ften it’s their job to create them too.</a:t>
            </a:r>
            <a:endParaRPr kumimoji="0" lang="en-GB" altLang="en-US" sz="1600" b="0" i="0" u="none" strike="noStrike" cap="none" normalizeH="0" baseline="0" dirty="0">
              <a:ln>
                <a:noFill/>
              </a:ln>
              <a:solidFill>
                <a:schemeClr val="tx1"/>
              </a:solidFill>
              <a:effectLst/>
              <a:ea typeface="Times New Roman" panose="02020603050405020304" pitchFamily="18" charset="0"/>
            </a:endParaRPr>
          </a:p>
          <a:p>
            <a:pPr eaLnBrk="0" fontAlgn="base" hangingPunct="0">
              <a:spcBef>
                <a:spcPct val="0"/>
              </a:spcBef>
              <a:spcAft>
                <a:spcPct val="0"/>
              </a:spcAft>
            </a:pPr>
            <a:r>
              <a:rPr kumimoji="0" lang="en-GB" altLang="en-US"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A good logo must be appropriate, it must precisely reflect the company that stands behind it. Another common advice when it comes to logo design is to follow the ‘Keep It Simple, Stupid’ (KISS) principle. If you look at the major brands’ logotypes, you will see that most of them are clean and understandable.</a:t>
            </a:r>
            <a:r>
              <a:rPr lang="en-GB" altLang="en-US" sz="1600" dirty="0">
                <a:latin typeface="Calibri" panose="020F0502020204030204" pitchFamily="34" charset="0"/>
                <a:ea typeface="Times New Roman" panose="02020603050405020304" pitchFamily="18" charset="0"/>
                <a:cs typeface="Arial" panose="020B0604020202020204" pitchFamily="34" charset="0"/>
                <a:hlinkClick r:id="rId2"/>
              </a:rPr>
              <a:t> </a:t>
            </a:r>
            <a:r>
              <a:rPr lang="en-GB" altLang="en-US" sz="1600" dirty="0" err="1">
                <a:latin typeface="Calibri" panose="020F0502020204030204" pitchFamily="34" charset="0"/>
                <a:ea typeface="Times New Roman" panose="02020603050405020304" pitchFamily="18" charset="0"/>
                <a:cs typeface="Arial" panose="020B0604020202020204" pitchFamily="34" charset="0"/>
                <a:hlinkClick r:id="rId2"/>
              </a:rPr>
              <a:t>Vectr</a:t>
            </a:r>
            <a:r>
              <a:rPr lang="en-GB" altLang="en-US" sz="1600" dirty="0">
                <a:latin typeface="Calibri" panose="020F0502020204030204" pitchFamily="34" charset="0"/>
                <a:ea typeface="Times New Roman" panose="02020603050405020304" pitchFamily="18" charset="0"/>
                <a:cs typeface="Arial" panose="020B0604020202020204" pitchFamily="34" charset="0"/>
              </a:rPr>
              <a:t> is a free tool that allows you to create and download vector graphics, including logotypes. Getting started with </a:t>
            </a:r>
            <a:r>
              <a:rPr lang="en-GB" altLang="en-US" sz="1600" dirty="0" err="1">
                <a:latin typeface="Calibri" panose="020F0502020204030204" pitchFamily="34" charset="0"/>
                <a:ea typeface="Times New Roman" panose="02020603050405020304" pitchFamily="18" charset="0"/>
                <a:cs typeface="Arial" panose="020B0604020202020204" pitchFamily="34" charset="0"/>
              </a:rPr>
              <a:t>Vectr</a:t>
            </a:r>
            <a:r>
              <a:rPr lang="en-GB" altLang="en-US" sz="1600" dirty="0">
                <a:latin typeface="Calibri" panose="020F0502020204030204" pitchFamily="34" charset="0"/>
                <a:ea typeface="Times New Roman" panose="02020603050405020304" pitchFamily="18" charset="0"/>
                <a:cs typeface="Arial" panose="020B0604020202020204" pitchFamily="34" charset="0"/>
              </a:rPr>
              <a:t> is extremely easy, and you can turn any stock icon with a little text into a spacious logo.</a:t>
            </a:r>
            <a:endParaRPr lang="en-GB" altLang="en-US" sz="1600" b="1" dirty="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6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600" b="0" i="0" u="none" strike="noStrike" cap="none" normalizeH="0" baseline="0" dirty="0">
              <a:ln>
                <a:noFill/>
              </a:ln>
              <a:solidFill>
                <a:schemeClr val="tx1"/>
              </a:solidFill>
              <a:effectLst/>
              <a:latin typeface="Arial" panose="020B0604020202020204" pitchFamily="34" charset="0"/>
            </a:endParaRPr>
          </a:p>
        </p:txBody>
      </p:sp>
      <p:pic>
        <p:nvPicPr>
          <p:cNvPr id="1025" name="Picture 1" descr="logotype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276851"/>
            <a:ext cx="3305175" cy="158114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4355305" y="4455438"/>
            <a:ext cx="341114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Banners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Banners, just like social media covers, are very common graphic design pieces that marketing and PR professionals are dealing with. Whether it’s ad banners or the ones you want to print—follow several simple rules while designing them and you will surely be fine.</a:t>
            </a:r>
            <a:endParaRPr kumimoji="0" lang="en-GB" altLang="en-US" sz="1600" b="0" i="0" u="none" strike="noStrike" cap="none" normalizeH="0" baseline="0" dirty="0">
              <a:ln>
                <a:noFill/>
              </a:ln>
              <a:solidFill>
                <a:schemeClr val="tx1"/>
              </a:solidFill>
              <a:effectLst/>
              <a:latin typeface="Arial" panose="020B0604020202020204" pitchFamily="34" charset="0"/>
            </a:endParaRPr>
          </a:p>
        </p:txBody>
      </p:sp>
      <p:sp>
        <p:nvSpPr>
          <p:cNvPr id="5" name="Rectangle 4"/>
          <p:cNvSpPr/>
          <p:nvPr/>
        </p:nvSpPr>
        <p:spPr>
          <a:xfrm>
            <a:off x="4114800" y="0"/>
            <a:ext cx="8077200" cy="2585323"/>
          </a:xfrm>
          <a:prstGeom prst="rect">
            <a:avLst/>
          </a:prstGeom>
        </p:spPr>
        <p:txBody>
          <a:bodyPr wrap="square">
            <a:spAutoFit/>
          </a:bodyPr>
          <a:lstStyle/>
          <a:p>
            <a:pPr lvl="0" eaLnBrk="0" fontAlgn="base" hangingPunct="0">
              <a:spcBef>
                <a:spcPct val="0"/>
              </a:spcBef>
              <a:spcAft>
                <a:spcPct val="0"/>
              </a:spcAft>
            </a:pPr>
            <a:r>
              <a:rPr lang="en-GB" altLang="en-US" b="1" dirty="0">
                <a:ea typeface="Times New Roman" panose="02020603050405020304" pitchFamily="18" charset="0"/>
              </a:rPr>
              <a:t>Business Cards</a:t>
            </a:r>
            <a:endParaRPr lang="en-GB" altLang="en-US" b="1" dirty="0">
              <a:latin typeface="Arial" panose="020B0604020202020204" pitchFamily="34" charset="0"/>
              <a:ea typeface="Times New Roman" panose="02020603050405020304" pitchFamily="18" charset="0"/>
            </a:endParaRPr>
          </a:p>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rPr>
              <a:t>Someone said that a business card is your professional face. You want your face to look good, right? But creating business cards is usually an everyday activity: a new manager is hired, so you get the task to edit some business card template. Or even create a new one. What do you do about it then?</a:t>
            </a:r>
          </a:p>
          <a:p>
            <a:pPr lvl="0" eaLnBrk="0" fontAlgn="base" hangingPunct="0">
              <a:spcBef>
                <a:spcPct val="0"/>
              </a:spcBef>
              <a:spcAft>
                <a:spcPct val="0"/>
              </a:spcAft>
            </a:pPr>
            <a:r>
              <a:rPr lang="en-GB" altLang="en-US" dirty="0">
                <a:latin typeface="Arial" panose="020B0604020202020204" pitchFamily="34" charset="0"/>
                <a:ea typeface="Times New Roman" panose="02020603050405020304" pitchFamily="18" charset="0"/>
              </a:rPr>
              <a:t>Business cards can be easily created using any vector graphics editor. Just set up the right size for your project, which is usually 1050 x 600 pixels, or 3.5 inches by 2 inches. </a:t>
            </a:r>
            <a:r>
              <a:rPr lang="en-GB" altLang="en-US" dirty="0" err="1">
                <a:latin typeface="Arial" panose="020B0604020202020204" pitchFamily="34" charset="0"/>
                <a:ea typeface="Times New Roman" panose="02020603050405020304" pitchFamily="18" charset="0"/>
              </a:rPr>
              <a:t>Hongkiat</a:t>
            </a:r>
            <a:r>
              <a:rPr lang="en-GB" altLang="en-US" dirty="0">
                <a:latin typeface="Arial" panose="020B0604020202020204" pitchFamily="34" charset="0"/>
                <a:ea typeface="Times New Roman" panose="02020603050405020304" pitchFamily="18" charset="0"/>
              </a:rPr>
              <a:t> has put up together </a:t>
            </a:r>
            <a:r>
              <a:rPr lang="en-GB" altLang="en-US" dirty="0">
                <a:latin typeface="Arial" panose="020B0604020202020204" pitchFamily="34" charset="0"/>
                <a:ea typeface="Times New Roman" panose="02020603050405020304" pitchFamily="18" charset="0"/>
                <a:hlinkClick r:id="rId5"/>
              </a:rPr>
              <a:t>some great advice on business cards design</a:t>
            </a:r>
            <a:r>
              <a:rPr lang="en-GB" altLang="en-US" dirty="0">
                <a:latin typeface="Arial" panose="020B0604020202020204" pitchFamily="34" charset="0"/>
                <a:ea typeface="Times New Roman" panose="02020603050405020304" pitchFamily="18" charset="0"/>
              </a:rPr>
              <a:t>.</a:t>
            </a:r>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913332" y="2606226"/>
            <a:ext cx="1564294" cy="1564294"/>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189379" y="2577724"/>
            <a:ext cx="1592796" cy="1592796"/>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769016" y="5112038"/>
            <a:ext cx="4288632" cy="1651724"/>
          </a:xfrm>
          <a:prstGeom prst="rect">
            <a:avLst/>
          </a:prstGeom>
        </p:spPr>
      </p:pic>
      <p:pic>
        <p:nvPicPr>
          <p:cNvPr id="11" name="Pictur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060875" y="2585323"/>
            <a:ext cx="1997348" cy="1585197"/>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376998" y="2632029"/>
            <a:ext cx="1512687" cy="1512687"/>
          </a:xfrm>
          <a:prstGeom prst="rect">
            <a:avLst/>
          </a:prstGeom>
        </p:spPr>
      </p:pic>
    </p:spTree>
    <p:extLst>
      <p:ext uri="{BB962C8B-B14F-4D97-AF65-F5344CB8AC3E}">
        <p14:creationId xmlns:p14="http://schemas.microsoft.com/office/powerpoint/2010/main" val="423181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649" y="1334185"/>
            <a:ext cx="11534775" cy="1077218"/>
          </a:xfrm>
          <a:prstGeom prst="rect">
            <a:avLst/>
          </a:prstGeom>
        </p:spPr>
        <p:txBody>
          <a:bodyPr wrap="square">
            <a:spAutoFit/>
          </a:bodyPr>
          <a:lstStyle/>
          <a:p>
            <a:r>
              <a:rPr lang="en-GB" sz="3200" dirty="0"/>
              <a:t>training phase now I am proficient in working on the following programs that help me in designs such as </a:t>
            </a: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89672" y="3028633"/>
            <a:ext cx="802005" cy="781685"/>
          </a:xfrm>
          <a:prstGeom prst="rect">
            <a:avLst/>
          </a:prstGeom>
        </p:spPr>
      </p:pic>
      <p:sp>
        <p:nvSpPr>
          <p:cNvPr id="4" name="Rectangle 3"/>
          <p:cNvSpPr/>
          <p:nvPr/>
        </p:nvSpPr>
        <p:spPr>
          <a:xfrm>
            <a:off x="762000" y="4043404"/>
            <a:ext cx="1857375" cy="768287"/>
          </a:xfrm>
          <a:prstGeom prst="rect">
            <a:avLst/>
          </a:prstGeom>
        </p:spPr>
        <p:txBody>
          <a:bodyPr wrap="square">
            <a:spAutoFit/>
          </a:bodyPr>
          <a:lstStyle/>
          <a:p>
            <a:pPr algn="ctr">
              <a:lnSpc>
                <a:spcPct val="107000"/>
              </a:lnSpc>
              <a:spcAft>
                <a:spcPts val="800"/>
              </a:spcAft>
              <a:tabLst>
                <a:tab pos="1009650" algn="l"/>
              </a:tabLst>
            </a:pPr>
            <a:r>
              <a:rPr lang="en-GB" dirty="0">
                <a:latin typeface="Calibri" panose="020F0502020204030204" pitchFamily="34" charset="0"/>
                <a:ea typeface="Calibri" panose="020F0502020204030204" pitchFamily="34" charset="0"/>
                <a:cs typeface="Arial" panose="020B0604020202020204" pitchFamily="34" charset="0"/>
              </a:rPr>
              <a:t>Adobe premiere</a:t>
            </a:r>
          </a:p>
          <a:p>
            <a:pPr algn="ctr"/>
            <a:r>
              <a:rPr lang="ar-IQ" dirty="0">
                <a:latin typeface="Calibri" panose="020F0502020204030204" pitchFamily="34" charset="0"/>
                <a:ea typeface="Calibri" panose="020F0502020204030204" pitchFamily="34" charset="0"/>
              </a:rPr>
              <a:t>برنامج للمونتاج</a:t>
            </a:r>
            <a:endParaRPr lang="en-GB" dirty="0"/>
          </a:p>
        </p:txBody>
      </p:sp>
      <p:pic>
        <p:nvPicPr>
          <p:cNvPr id="10" name="Picture 9"/>
          <p:cNvPicPr/>
          <p:nvPr/>
        </p:nvPicPr>
        <p:blipFill>
          <a:blip r:embed="rId3" cstate="print">
            <a:extLst>
              <a:ext uri="{28A0092B-C50C-407E-A947-70E740481C1C}">
                <a14:useLocalDpi xmlns:a14="http://schemas.microsoft.com/office/drawing/2010/main" val="0"/>
              </a:ext>
            </a:extLst>
          </a:blip>
          <a:stretch>
            <a:fillRect/>
          </a:stretch>
        </p:blipFill>
        <p:spPr>
          <a:xfrm>
            <a:off x="3503544" y="3028633"/>
            <a:ext cx="929308" cy="881077"/>
          </a:xfrm>
          <a:prstGeom prst="rect">
            <a:avLst/>
          </a:prstGeom>
        </p:spPr>
      </p:pic>
      <p:sp>
        <p:nvSpPr>
          <p:cNvPr id="7" name="Rectangle 6"/>
          <p:cNvSpPr/>
          <p:nvPr/>
        </p:nvSpPr>
        <p:spPr>
          <a:xfrm>
            <a:off x="2986232" y="4104381"/>
            <a:ext cx="2263761" cy="646331"/>
          </a:xfrm>
          <a:prstGeom prst="rect">
            <a:avLst/>
          </a:prstGeom>
        </p:spPr>
        <p:txBody>
          <a:bodyPr wrap="none">
            <a:spAutoFit/>
          </a:bodyPr>
          <a:lstStyle/>
          <a:p>
            <a:r>
              <a:rPr lang="en-GB" dirty="0"/>
              <a:t>Adobe illustrator </a:t>
            </a:r>
          </a:p>
          <a:p>
            <a:r>
              <a:rPr lang="ar-IQ" dirty="0">
                <a:latin typeface="Calibri" panose="020F0502020204030204" pitchFamily="34" charset="0"/>
                <a:ea typeface="Calibri" panose="020F0502020204030204" pitchFamily="34" charset="0"/>
              </a:rPr>
              <a:t>برنامج خاص بتصميم اللوكو</a:t>
            </a:r>
            <a:endParaRPr lang="en-GB" dirty="0"/>
          </a:p>
        </p:txBody>
      </p:sp>
      <p:sp>
        <p:nvSpPr>
          <p:cNvPr id="9" name="Rectangle 8"/>
          <p:cNvSpPr/>
          <p:nvPr/>
        </p:nvSpPr>
        <p:spPr>
          <a:xfrm>
            <a:off x="5446643" y="4075715"/>
            <a:ext cx="2385391" cy="772712"/>
          </a:xfrm>
          <a:prstGeom prst="rect">
            <a:avLst/>
          </a:prstGeom>
        </p:spPr>
        <p:txBody>
          <a:bodyPr wrap="square">
            <a:spAutoFit/>
          </a:bodyPr>
          <a:lstStyle/>
          <a:p>
            <a:pPr algn="ctr">
              <a:lnSpc>
                <a:spcPct val="107000"/>
              </a:lnSpc>
              <a:spcAft>
                <a:spcPts val="800"/>
              </a:spcAft>
              <a:tabLst>
                <a:tab pos="1009650" algn="l"/>
              </a:tabLst>
            </a:pPr>
            <a:r>
              <a:rPr lang="en-GB" dirty="0">
                <a:latin typeface="Calibri" panose="020F0502020204030204" pitchFamily="34" charset="0"/>
                <a:ea typeface="Calibri" panose="020F0502020204030204" pitchFamily="34" charset="0"/>
                <a:cs typeface="Arial" panose="020B0604020202020204" pitchFamily="34" charset="0"/>
              </a:rPr>
              <a:t>Adobe </a:t>
            </a:r>
            <a:r>
              <a:rPr lang="en-GB" dirty="0" err="1">
                <a:latin typeface="Calibri" panose="020F0502020204030204" pitchFamily="34" charset="0"/>
                <a:ea typeface="Calibri" panose="020F0502020204030204" pitchFamily="34" charset="0"/>
                <a:cs typeface="Arial" panose="020B0604020202020204" pitchFamily="34" charset="0"/>
              </a:rPr>
              <a:t>indesign</a:t>
            </a:r>
            <a:endParaRPr lang="en-GB"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tabLst>
                <a:tab pos="1009650" algn="l"/>
              </a:tabLst>
            </a:pPr>
            <a:r>
              <a:rPr lang="ar-IQ" dirty="0">
                <a:latin typeface="Calibri" panose="020F0502020204030204" pitchFamily="34" charset="0"/>
                <a:ea typeface="Calibri" panose="020F0502020204030204" pitchFamily="34" charset="0"/>
              </a:rPr>
              <a:t>برنامج تصيم الكتب و مجلات</a:t>
            </a:r>
            <a:endParaRPr lang="hu-HU" dirty="0">
              <a:latin typeface="Calibri" panose="020F0502020204030204" pitchFamily="34" charset="0"/>
              <a:ea typeface="Calibri" panose="020F0502020204030204" pitchFamily="34" charset="0"/>
            </a:endParaRPr>
          </a:p>
        </p:txBody>
      </p:sp>
      <p:pic>
        <p:nvPicPr>
          <p:cNvPr id="16" name="Picture 15"/>
          <p:cNvPicPr/>
          <p:nvPr/>
        </p:nvPicPr>
        <p:blipFill>
          <a:blip r:embed="rId4" cstate="print">
            <a:extLst>
              <a:ext uri="{28A0092B-C50C-407E-A947-70E740481C1C}">
                <a14:useLocalDpi xmlns:a14="http://schemas.microsoft.com/office/drawing/2010/main" val="0"/>
              </a:ext>
            </a:extLst>
          </a:blip>
          <a:stretch>
            <a:fillRect/>
          </a:stretch>
        </p:blipFill>
        <p:spPr>
          <a:xfrm>
            <a:off x="6032444" y="3028633"/>
            <a:ext cx="1054156" cy="924465"/>
          </a:xfrm>
          <a:prstGeom prst="rect">
            <a:avLst/>
          </a:prstGeom>
        </p:spPr>
      </p:pic>
      <p:sp>
        <p:nvSpPr>
          <p:cNvPr id="11" name="Rectangle 10"/>
          <p:cNvSpPr/>
          <p:nvPr/>
        </p:nvSpPr>
        <p:spPr>
          <a:xfrm>
            <a:off x="8028684" y="4157731"/>
            <a:ext cx="2427282" cy="772712"/>
          </a:xfrm>
          <a:prstGeom prst="rect">
            <a:avLst/>
          </a:prstGeom>
        </p:spPr>
        <p:txBody>
          <a:bodyPr wrap="square">
            <a:spAutoFit/>
          </a:bodyPr>
          <a:lstStyle/>
          <a:p>
            <a:pPr algn="ctr" rtl="1">
              <a:lnSpc>
                <a:spcPct val="107000"/>
              </a:lnSpc>
              <a:spcAft>
                <a:spcPts val="800"/>
              </a:spcAft>
            </a:pPr>
            <a:r>
              <a:rPr lang="en-GB" dirty="0">
                <a:latin typeface="Calibri" panose="020F0502020204030204" pitchFamily="34" charset="0"/>
                <a:ea typeface="Calibri" panose="020F0502020204030204" pitchFamily="34" charset="0"/>
                <a:cs typeface="Arial" panose="020B0604020202020204" pitchFamily="34" charset="0"/>
              </a:rPr>
              <a:t>Adobe </a:t>
            </a:r>
            <a:r>
              <a:rPr lang="en-GB" dirty="0" err="1">
                <a:latin typeface="Calibri" panose="020F0502020204030204" pitchFamily="34" charset="0"/>
                <a:ea typeface="Calibri" panose="020F0502020204030204" pitchFamily="34" charset="0"/>
                <a:cs typeface="Arial" panose="020B0604020202020204" pitchFamily="34" charset="0"/>
              </a:rPr>
              <a:t>photoshop</a:t>
            </a:r>
            <a:endParaRPr lang="en-GB" dirty="0"/>
          </a:p>
          <a:p>
            <a:pPr algn="ctr" rtl="1">
              <a:lnSpc>
                <a:spcPct val="107000"/>
              </a:lnSpc>
              <a:spcAft>
                <a:spcPts val="800"/>
              </a:spcAft>
            </a:pPr>
            <a:r>
              <a:rPr lang="ar-IQ" dirty="0">
                <a:latin typeface="Calibri" panose="020F0502020204030204" pitchFamily="34" charset="0"/>
                <a:ea typeface="Calibri" panose="020F0502020204030204" pitchFamily="34" charset="0"/>
              </a:rPr>
              <a:t> برنامج خاص بتصميم الصور </a:t>
            </a:r>
            <a:endParaRPr lang="en-GB" dirty="0">
              <a:latin typeface="Calibri" panose="020F0502020204030204" pitchFamily="34" charset="0"/>
              <a:ea typeface="Calibri" panose="020F0502020204030204" pitchFamily="34" charset="0"/>
              <a:cs typeface="Arial" panose="020B0604020202020204" pitchFamily="34" charset="0"/>
            </a:endParaRPr>
          </a:p>
        </p:txBody>
      </p:sp>
      <p:pic>
        <p:nvPicPr>
          <p:cNvPr id="18" name="Picture 17"/>
          <p:cNvPicPr/>
          <p:nvPr/>
        </p:nvPicPr>
        <p:blipFill>
          <a:blip r:embed="rId5" cstate="print">
            <a:extLst>
              <a:ext uri="{28A0092B-C50C-407E-A947-70E740481C1C}">
                <a14:useLocalDpi xmlns:a14="http://schemas.microsoft.com/office/drawing/2010/main" val="0"/>
              </a:ext>
            </a:extLst>
          </a:blip>
          <a:stretch>
            <a:fillRect/>
          </a:stretch>
        </p:blipFill>
        <p:spPr>
          <a:xfrm>
            <a:off x="8941628" y="3028633"/>
            <a:ext cx="1116772" cy="1014771"/>
          </a:xfrm>
          <a:prstGeom prst="rect">
            <a:avLst/>
          </a:prstGeom>
        </p:spPr>
      </p:pic>
    </p:spTree>
    <p:extLst>
      <p:ext uri="{BB962C8B-B14F-4D97-AF65-F5344CB8AC3E}">
        <p14:creationId xmlns:p14="http://schemas.microsoft.com/office/powerpoint/2010/main" val="3054497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1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6" name="Rectangle 5"/>
          <p:cNvSpPr/>
          <p:nvPr/>
        </p:nvSpPr>
        <p:spPr>
          <a:xfrm>
            <a:off x="-63110" y="425726"/>
            <a:ext cx="6545703" cy="923330"/>
          </a:xfrm>
          <a:prstGeom prst="rect">
            <a:avLst/>
          </a:prstGeom>
          <a:effectLst>
            <a:glow rad="787400">
              <a:schemeClr val="accent1">
                <a:alpha val="99000"/>
              </a:schemeClr>
            </a:glow>
          </a:effectLst>
        </p:spPr>
        <p:txBody>
          <a:bodyPr wrap="none" lIns="91440" tIns="45720" rIns="91440" bIns="45720">
            <a:spAutoFit/>
          </a:bodyPr>
          <a:lstStyle/>
          <a:p>
            <a:pPr algn="ctr"/>
            <a:r>
              <a:rPr lang="hu-HU"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Sample of m</a:t>
            </a:r>
            <a:r>
              <a:rPr lang="en-GB"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y designs</a:t>
            </a:r>
            <a:r>
              <a:rPr lang="hu-HU"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pic>
        <p:nvPicPr>
          <p:cNvPr id="11" name="Picture 10"/>
          <p:cNvPicPr/>
          <p:nvPr/>
        </p:nvPicPr>
        <p:blipFill>
          <a:blip r:embed="rId2" cstate="print">
            <a:extLst>
              <a:ext uri="{28A0092B-C50C-407E-A947-70E740481C1C}">
                <a14:useLocalDpi xmlns:a14="http://schemas.microsoft.com/office/drawing/2010/main" val="0"/>
              </a:ext>
            </a:extLst>
          </a:blip>
          <a:stretch>
            <a:fillRect/>
          </a:stretch>
        </p:blipFill>
        <p:spPr>
          <a:xfrm>
            <a:off x="94614" y="4074161"/>
            <a:ext cx="2038985" cy="2783840"/>
          </a:xfrm>
          <a:prstGeom prst="rect">
            <a:avLst/>
          </a:prstGeom>
        </p:spPr>
      </p:pic>
      <p:pic>
        <p:nvPicPr>
          <p:cNvPr id="12" name="Picture 11"/>
          <p:cNvPicPr/>
          <p:nvPr/>
        </p:nvPicPr>
        <p:blipFill>
          <a:blip r:embed="rId3" cstate="print">
            <a:extLst>
              <a:ext uri="{28A0092B-C50C-407E-A947-70E740481C1C}">
                <a14:useLocalDpi xmlns:a14="http://schemas.microsoft.com/office/drawing/2010/main" val="0"/>
              </a:ext>
            </a:extLst>
          </a:blip>
          <a:stretch>
            <a:fillRect/>
          </a:stretch>
        </p:blipFill>
        <p:spPr>
          <a:xfrm>
            <a:off x="4392925" y="4074161"/>
            <a:ext cx="1879602" cy="2783839"/>
          </a:xfrm>
          <a:prstGeom prst="rect">
            <a:avLst/>
          </a:prstGeom>
        </p:spPr>
      </p:pic>
      <p:pic>
        <p:nvPicPr>
          <p:cNvPr id="13" name="Picture 12"/>
          <p:cNvPicPr/>
          <p:nvPr/>
        </p:nvPicPr>
        <p:blipFill>
          <a:blip r:embed="rId4" cstate="print">
            <a:extLst>
              <a:ext uri="{28A0092B-C50C-407E-A947-70E740481C1C}">
                <a14:useLocalDpi xmlns:a14="http://schemas.microsoft.com/office/drawing/2010/main" val="0"/>
              </a:ext>
            </a:extLst>
          </a:blip>
          <a:stretch>
            <a:fillRect/>
          </a:stretch>
        </p:blipFill>
        <p:spPr>
          <a:xfrm>
            <a:off x="0" y="1654810"/>
            <a:ext cx="2085340" cy="2085340"/>
          </a:xfrm>
          <a:prstGeom prst="rect">
            <a:avLst/>
          </a:prstGeom>
        </p:spPr>
      </p:pic>
      <p:pic>
        <p:nvPicPr>
          <p:cNvPr id="14" name="Picture 13"/>
          <p:cNvPicPr/>
          <p:nvPr/>
        </p:nvPicPr>
        <p:blipFill>
          <a:blip r:embed="rId5" cstate="print">
            <a:extLst>
              <a:ext uri="{28A0092B-C50C-407E-A947-70E740481C1C}">
                <a14:useLocalDpi xmlns:a14="http://schemas.microsoft.com/office/drawing/2010/main" val="0"/>
              </a:ext>
            </a:extLst>
          </a:blip>
          <a:stretch>
            <a:fillRect/>
          </a:stretch>
        </p:blipFill>
        <p:spPr>
          <a:xfrm>
            <a:off x="2165958" y="1654810"/>
            <a:ext cx="2338070" cy="2085340"/>
          </a:xfrm>
          <a:prstGeom prst="rect">
            <a:avLst/>
          </a:prstGeom>
        </p:spPr>
      </p:pic>
      <p:pic>
        <p:nvPicPr>
          <p:cNvPr id="15" name="Picture 14"/>
          <p:cNvPicPr/>
          <p:nvPr/>
        </p:nvPicPr>
        <p:blipFill>
          <a:blip r:embed="rId6" cstate="print">
            <a:extLst>
              <a:ext uri="{28A0092B-C50C-407E-A947-70E740481C1C}">
                <a14:useLocalDpi xmlns:a14="http://schemas.microsoft.com/office/drawing/2010/main" val="0"/>
              </a:ext>
            </a:extLst>
          </a:blip>
          <a:stretch>
            <a:fillRect/>
          </a:stretch>
        </p:blipFill>
        <p:spPr>
          <a:xfrm>
            <a:off x="10392092" y="5056505"/>
            <a:ext cx="1710055" cy="1710055"/>
          </a:xfrm>
          <a:prstGeom prst="rect">
            <a:avLst/>
          </a:prstGeom>
        </p:spPr>
      </p:pic>
      <p:pic>
        <p:nvPicPr>
          <p:cNvPr id="16" name="Picture 15"/>
          <p:cNvPicPr/>
          <p:nvPr/>
        </p:nvPicPr>
        <p:blipFill>
          <a:blip r:embed="rId7" cstate="print">
            <a:extLst>
              <a:ext uri="{28A0092B-C50C-407E-A947-70E740481C1C}">
                <a14:useLocalDpi xmlns:a14="http://schemas.microsoft.com/office/drawing/2010/main" val="0"/>
              </a:ext>
            </a:extLst>
          </a:blip>
          <a:stretch>
            <a:fillRect/>
          </a:stretch>
        </p:blipFill>
        <p:spPr>
          <a:xfrm>
            <a:off x="4584646" y="1683067"/>
            <a:ext cx="1897947" cy="2057083"/>
          </a:xfrm>
          <a:prstGeom prst="rect">
            <a:avLst/>
          </a:prstGeom>
        </p:spPr>
      </p:pic>
      <p:pic>
        <p:nvPicPr>
          <p:cNvPr id="17" name="Picture 16"/>
          <p:cNvPicPr/>
          <p:nvPr/>
        </p:nvPicPr>
        <p:blipFill>
          <a:blip r:embed="rId8" cstate="print">
            <a:extLst>
              <a:ext uri="{28A0092B-C50C-407E-A947-70E740481C1C}">
                <a14:useLocalDpi xmlns:a14="http://schemas.microsoft.com/office/drawing/2010/main" val="0"/>
              </a:ext>
            </a:extLst>
          </a:blip>
          <a:stretch>
            <a:fillRect/>
          </a:stretch>
        </p:blipFill>
        <p:spPr>
          <a:xfrm>
            <a:off x="2386653" y="4571047"/>
            <a:ext cx="1607185" cy="1607185"/>
          </a:xfrm>
          <a:prstGeom prst="rect">
            <a:avLst/>
          </a:prstGeom>
        </p:spPr>
      </p:pic>
      <p:pic>
        <p:nvPicPr>
          <p:cNvPr id="19" name="Picture 18"/>
          <p:cNvPicPr/>
          <p:nvPr/>
        </p:nvPicPr>
        <p:blipFill>
          <a:blip r:embed="rId9" cstate="print">
            <a:extLst>
              <a:ext uri="{28A0092B-C50C-407E-A947-70E740481C1C}">
                <a14:useLocalDpi xmlns:a14="http://schemas.microsoft.com/office/drawing/2010/main" val="0"/>
              </a:ext>
            </a:extLst>
          </a:blip>
          <a:stretch>
            <a:fillRect/>
          </a:stretch>
        </p:blipFill>
        <p:spPr>
          <a:xfrm>
            <a:off x="6670834" y="4312920"/>
            <a:ext cx="3322950" cy="2306319"/>
          </a:xfrm>
          <a:prstGeom prst="rect">
            <a:avLst/>
          </a:prstGeom>
        </p:spPr>
      </p:pic>
      <p:pic>
        <p:nvPicPr>
          <p:cNvPr id="20" name="Picture 19"/>
          <p:cNvPicPr/>
          <p:nvPr/>
        </p:nvPicPr>
        <p:blipFill>
          <a:blip r:embed="rId10" cstate="print">
            <a:extLst>
              <a:ext uri="{28A0092B-C50C-407E-A947-70E740481C1C}">
                <a14:useLocalDpi xmlns:a14="http://schemas.microsoft.com/office/drawing/2010/main" val="0"/>
              </a:ext>
            </a:extLst>
          </a:blip>
          <a:stretch>
            <a:fillRect/>
          </a:stretch>
        </p:blipFill>
        <p:spPr>
          <a:xfrm>
            <a:off x="6670834" y="648652"/>
            <a:ext cx="3258120" cy="3091498"/>
          </a:xfrm>
          <a:prstGeom prst="rect">
            <a:avLst/>
          </a:prstGeom>
        </p:spPr>
      </p:pic>
      <p:pic>
        <p:nvPicPr>
          <p:cNvPr id="21" name="Picture 20"/>
          <p:cNvPicPr/>
          <p:nvPr/>
        </p:nvPicPr>
        <p:blipFill>
          <a:blip r:embed="rId11" cstate="print">
            <a:extLst>
              <a:ext uri="{28A0092B-C50C-407E-A947-70E740481C1C}">
                <a14:useLocalDpi xmlns:a14="http://schemas.microsoft.com/office/drawing/2010/main" val="0"/>
              </a:ext>
            </a:extLst>
          </a:blip>
          <a:stretch>
            <a:fillRect/>
          </a:stretch>
        </p:blipFill>
        <p:spPr>
          <a:xfrm>
            <a:off x="10299658" y="648652"/>
            <a:ext cx="1796102" cy="3086259"/>
          </a:xfrm>
          <a:prstGeom prst="rect">
            <a:avLst/>
          </a:prstGeom>
        </p:spPr>
      </p:pic>
      <p:sp>
        <p:nvSpPr>
          <p:cNvPr id="10" name="Half Frame 9"/>
          <p:cNvSpPr/>
          <p:nvPr/>
        </p:nvSpPr>
        <p:spPr>
          <a:xfrm rot="16200000" flipV="1">
            <a:off x="7502720" y="2168720"/>
            <a:ext cx="2659311" cy="6719248"/>
          </a:xfrm>
          <a:prstGeom prst="halfFrame">
            <a:avLst>
              <a:gd name="adj1" fmla="val 4586"/>
              <a:gd name="adj2" fmla="val 56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193647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3011" y="2416866"/>
            <a:ext cx="5083087" cy="2123658"/>
          </a:xfrm>
          <a:prstGeom prst="rect">
            <a:avLst/>
          </a:prstGeom>
        </p:spPr>
        <p:txBody>
          <a:bodyPr wrap="square">
            <a:spAutoFit/>
          </a:bodyPr>
          <a:lstStyle/>
          <a:p>
            <a:pPr algn="ctr"/>
            <a:r>
              <a:rPr lang="en-GB" sz="4400" dirty="0"/>
              <a:t>Certifications</a:t>
            </a:r>
            <a:endParaRPr lang="hu-HU" sz="4400" dirty="0"/>
          </a:p>
          <a:p>
            <a:pPr algn="ctr"/>
            <a:r>
              <a:rPr lang="en-GB" sz="4400" dirty="0"/>
              <a:t> I obtained in the field of design </a:t>
            </a:r>
          </a:p>
        </p:txBody>
      </p:sp>
      <p:pic>
        <p:nvPicPr>
          <p:cNvPr id="3" name="Picture 2"/>
          <p:cNvPicPr/>
          <p:nvPr/>
        </p:nvPicPr>
        <p:blipFill>
          <a:blip r:embed="rId2" cstate="print">
            <a:extLst>
              <a:ext uri="{28A0092B-C50C-407E-A947-70E740481C1C}">
                <a14:useLocalDpi xmlns:a14="http://schemas.microsoft.com/office/drawing/2010/main" val="0"/>
              </a:ext>
            </a:extLst>
          </a:blip>
          <a:stretch>
            <a:fillRect/>
          </a:stretch>
        </p:blipFill>
        <p:spPr>
          <a:xfrm>
            <a:off x="5970104" y="198782"/>
            <a:ext cx="6072809" cy="3081132"/>
          </a:xfrm>
          <a:prstGeom prst="rect">
            <a:avLst/>
          </a:prstGeom>
        </p:spPr>
      </p:pic>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6072809" y="3478695"/>
            <a:ext cx="5970104" cy="3140765"/>
          </a:xfrm>
          <a:prstGeom prst="rect">
            <a:avLst/>
          </a:prstGeom>
        </p:spPr>
      </p:pic>
    </p:spTree>
    <p:extLst>
      <p:ext uri="{BB962C8B-B14F-4D97-AF65-F5344CB8AC3E}">
        <p14:creationId xmlns:p14="http://schemas.microsoft.com/office/powerpoint/2010/main" val="4276458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5916" y="1003055"/>
            <a:ext cx="9516208" cy="4706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3200" b="1" u="sng" dirty="0">
                <a:solidFill>
                  <a:srgbClr val="C00000"/>
                </a:solidFill>
              </a:rPr>
              <a:t>Project Conclusion</a:t>
            </a:r>
          </a:p>
          <a:p>
            <a:pPr algn="just"/>
            <a:endParaRPr lang="en-GB" sz="3200" b="1" u="sng" dirty="0">
              <a:solidFill>
                <a:srgbClr val="FF0000"/>
              </a:solidFill>
            </a:endParaRPr>
          </a:p>
          <a:p>
            <a:pPr algn="just"/>
            <a:r>
              <a:rPr lang="en-GB" sz="3200" dirty="0">
                <a:solidFill>
                  <a:srgbClr val="7030A0"/>
                </a:solidFill>
              </a:rPr>
              <a:t>I will continue to develop my design capabilities in order to become a professional designer and provide a service in the field of design for anyone who needs it, which is one of the very important areas in our lives now  </a:t>
            </a:r>
          </a:p>
        </p:txBody>
      </p:sp>
    </p:spTree>
    <p:extLst>
      <p:ext uri="{BB962C8B-B14F-4D97-AF65-F5344CB8AC3E}">
        <p14:creationId xmlns:p14="http://schemas.microsoft.com/office/powerpoint/2010/main" val="53922315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69</TotalTime>
  <Words>544</Words>
  <Application>Microsoft Office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Toshiba</dc:creator>
  <cp:lastModifiedBy>Maher</cp:lastModifiedBy>
  <cp:revision>12</cp:revision>
  <dcterms:created xsi:type="dcterms:W3CDTF">2021-06-15T21:46:40Z</dcterms:created>
  <dcterms:modified xsi:type="dcterms:W3CDTF">2021-06-16T13:41:14Z</dcterms:modified>
</cp:coreProperties>
</file>