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A58B4D-7111-401C-9E67-80C8D2352B1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190693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A58B4D-7111-401C-9E67-80C8D2352B1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12712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A58B4D-7111-401C-9E67-80C8D2352B1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268026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A58B4D-7111-401C-9E67-80C8D2352B1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2587774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A58B4D-7111-401C-9E67-80C8D2352B14}"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1673525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A58B4D-7111-401C-9E67-80C8D2352B14}"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358883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A58B4D-7111-401C-9E67-80C8D2352B14}" type="datetimeFigureOut">
              <a:rPr lang="en-GB" smtClean="0"/>
              <a:t>16/06/2021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341377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A58B4D-7111-401C-9E67-80C8D2352B14}" type="datetimeFigureOut">
              <a:rPr lang="en-GB" smtClean="0"/>
              <a:t>16/06/2021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502763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58B4D-7111-401C-9E67-80C8D2352B14}" type="datetimeFigureOut">
              <a:rPr lang="en-GB" smtClean="0"/>
              <a:t>16/06/2021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209932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A58B4D-7111-401C-9E67-80C8D2352B14}"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65145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A58B4D-7111-401C-9E67-80C8D2352B14}"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BA5F45-7A22-45BA-A013-D5F6BA5A7703}" type="slidenum">
              <a:rPr lang="en-GB" smtClean="0"/>
              <a:t>‹#›</a:t>
            </a:fld>
            <a:endParaRPr lang="en-GB"/>
          </a:p>
        </p:txBody>
      </p:sp>
    </p:spTree>
    <p:extLst>
      <p:ext uri="{BB962C8B-B14F-4D97-AF65-F5344CB8AC3E}">
        <p14:creationId xmlns:p14="http://schemas.microsoft.com/office/powerpoint/2010/main" val="167625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A58B4D-7111-401C-9E67-80C8D2352B14}" type="datetimeFigureOut">
              <a:rPr lang="en-GB" smtClean="0"/>
              <a:t>16/06/2021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A5F45-7A22-45BA-A013-D5F6BA5A7703}" type="slidenum">
              <a:rPr lang="en-GB" smtClean="0"/>
              <a:t>‹#›</a:t>
            </a:fld>
            <a:endParaRPr lang="en-GB"/>
          </a:p>
        </p:txBody>
      </p:sp>
    </p:spTree>
    <p:extLst>
      <p:ext uri="{BB962C8B-B14F-4D97-AF65-F5344CB8AC3E}">
        <p14:creationId xmlns:p14="http://schemas.microsoft.com/office/powerpoint/2010/main" val="953784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8727" y="683490"/>
            <a:ext cx="9679709" cy="2909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rgbClr val="FF0000"/>
                </a:solidFill>
              </a:rPr>
              <a:t>Establishing a company Betty Co</a:t>
            </a:r>
          </a:p>
          <a:p>
            <a:pPr algn="ctr"/>
            <a:endParaRPr lang="en-GB" dirty="0"/>
          </a:p>
        </p:txBody>
      </p:sp>
      <p:sp>
        <p:nvSpPr>
          <p:cNvPr id="5" name="Rectangle 4"/>
          <p:cNvSpPr/>
          <p:nvPr/>
        </p:nvSpPr>
        <p:spPr>
          <a:xfrm>
            <a:off x="1708727" y="5486399"/>
            <a:ext cx="9679709" cy="10437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pPr>
            <a:r>
              <a:rPr lang="en-GB" sz="3200" b="1" i="1" u="sng" dirty="0"/>
              <a:t>ED03</a:t>
            </a:r>
            <a:endParaRPr kumimoji="0" lang="en-GB" altLang="en-US" sz="3200" b="0" i="0" u="none" strike="noStrike" cap="none" normalizeH="0" baseline="0" dirty="0">
              <a:ln>
                <a:noFill/>
              </a:ln>
              <a:solidFill>
                <a:schemeClr val="tx1"/>
              </a:solidFill>
              <a:effectLst/>
            </a:endParaRPr>
          </a:p>
          <a:p>
            <a:pPr algn="ctr"/>
            <a:r>
              <a:rPr lang="en-GB" sz="3200" dirty="0" err="1"/>
              <a:t>Dr.</a:t>
            </a:r>
            <a:r>
              <a:rPr lang="en-GB" sz="3200" dirty="0"/>
              <a:t> </a:t>
            </a:r>
            <a:r>
              <a:rPr lang="en-GB" sz="3200" dirty="0" err="1"/>
              <a:t>Maan</a:t>
            </a:r>
            <a:r>
              <a:rPr lang="en-GB" sz="3200" dirty="0"/>
              <a:t>       DR Hiba </a:t>
            </a:r>
          </a:p>
        </p:txBody>
      </p:sp>
      <p:sp>
        <p:nvSpPr>
          <p:cNvPr id="10" name="Rectangle 9"/>
          <p:cNvSpPr/>
          <p:nvPr/>
        </p:nvSpPr>
        <p:spPr>
          <a:xfrm>
            <a:off x="1708727" y="3814618"/>
            <a:ext cx="9679709" cy="145010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rPr>
              <a:t>Amina </a:t>
            </a:r>
            <a:r>
              <a:rPr lang="en-GB" sz="2800" dirty="0" err="1">
                <a:solidFill>
                  <a:srgbClr val="FF0000"/>
                </a:solidFill>
                <a:latin typeface="Calibri" panose="020F0502020204030204" pitchFamily="34" charset="0"/>
                <a:ea typeface="Calibri" panose="020F0502020204030204" pitchFamily="34" charset="0"/>
                <a:cs typeface="Arial" panose="020B0604020202020204" pitchFamily="34" charset="0"/>
              </a:rPr>
              <a:t>abdulfatah</a:t>
            </a: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r>
              <a:rPr lang="en-US" sz="2800" dirty="0"/>
              <a:t>University of Al Mosul</a:t>
            </a:r>
            <a:endPar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ct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College of Islamic Sciences</a:t>
            </a:r>
            <a:r>
              <a:rPr lang="en-US" sz="2800" dirty="0"/>
              <a:t> </a:t>
            </a:r>
            <a:endParaRPr lang="en-GB"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ctr"/>
            <a:endParaRPr lang="en-GB" dirty="0"/>
          </a:p>
        </p:txBody>
      </p:sp>
    </p:spTree>
    <p:extLst>
      <p:ext uri="{BB962C8B-B14F-4D97-AF65-F5344CB8AC3E}">
        <p14:creationId xmlns:p14="http://schemas.microsoft.com/office/powerpoint/2010/main" val="388594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75169569"/>
              </p:ext>
            </p:extLst>
          </p:nvPr>
        </p:nvGraphicFramePr>
        <p:xfrm>
          <a:off x="261257" y="64655"/>
          <a:ext cx="11117943" cy="7701161"/>
        </p:xfrm>
        <a:graphic>
          <a:graphicData uri="http://schemas.openxmlformats.org/drawingml/2006/table">
            <a:tbl>
              <a:tblPr rtl="1" firstRow="1" firstCol="1" bandRow="1">
                <a:tableStyleId>{5C22544A-7EE6-4342-B048-85BDC9FD1C3A}</a:tableStyleId>
              </a:tblPr>
              <a:tblGrid>
                <a:gridCol w="5555673">
                  <a:extLst>
                    <a:ext uri="{9D8B030D-6E8A-4147-A177-3AD203B41FA5}">
                      <a16:colId xmlns:a16="http://schemas.microsoft.com/office/drawing/2014/main" val="2020078585"/>
                    </a:ext>
                  </a:extLst>
                </a:gridCol>
                <a:gridCol w="5562270">
                  <a:extLst>
                    <a:ext uri="{9D8B030D-6E8A-4147-A177-3AD203B41FA5}">
                      <a16:colId xmlns:a16="http://schemas.microsoft.com/office/drawing/2014/main" val="523310486"/>
                    </a:ext>
                  </a:extLst>
                </a:gridCol>
              </a:tblGrid>
              <a:tr h="240264">
                <a:tc>
                  <a:txBody>
                    <a:bodyPr/>
                    <a:lstStyle/>
                    <a:p>
                      <a:pPr algn="r" rtl="1">
                        <a:lnSpc>
                          <a:spcPct val="107000"/>
                        </a:lnSpc>
                        <a:spcAft>
                          <a:spcPts val="0"/>
                        </a:spcAft>
                      </a:pPr>
                      <a:r>
                        <a:rPr lang="ar-BH" sz="4000" dirty="0">
                          <a:effectLst/>
                        </a:rPr>
                        <a:t>تاسيس شركة بيتي كو</a:t>
                      </a:r>
                      <a:endParaRPr lang="en-GB" sz="4000" dirty="0">
                        <a:effectLst/>
                        <a:latin typeface="Calibri" panose="020F0502020204030204" pitchFamily="34" charset="0"/>
                        <a:ea typeface="Calibri" panose="020F0502020204030204" pitchFamily="34" charset="0"/>
                        <a:cs typeface="Arial" panose="020B0604020202020204" pitchFamily="34" charset="0"/>
                      </a:endParaRPr>
                    </a:p>
                  </a:txBody>
                  <a:tcPr marL="61612" marR="61612" marT="0" marB="0"/>
                </a:tc>
                <a:tc>
                  <a:txBody>
                    <a:bodyPr/>
                    <a:lstStyle/>
                    <a:p>
                      <a:pPr algn="just" rtl="0">
                        <a:lnSpc>
                          <a:spcPct val="107000"/>
                        </a:lnSpc>
                        <a:spcAft>
                          <a:spcPts val="800"/>
                        </a:spcAft>
                      </a:pPr>
                      <a:r>
                        <a:rPr lang="en-GB" sz="3600" dirty="0">
                          <a:effectLst/>
                        </a:rPr>
                        <a:t>Establishing a company called Betty Co</a:t>
                      </a:r>
                      <a:endParaRPr lang="en-GB" sz="3600" dirty="0">
                        <a:effectLst/>
                        <a:latin typeface="Calibri" panose="020F0502020204030204" pitchFamily="34" charset="0"/>
                        <a:ea typeface="Calibri" panose="020F0502020204030204" pitchFamily="34" charset="0"/>
                        <a:cs typeface="Arial" panose="020B0604020202020204" pitchFamily="34" charset="0"/>
                      </a:endParaRPr>
                    </a:p>
                  </a:txBody>
                  <a:tcPr marL="61612" marR="61612" marT="0" marB="0"/>
                </a:tc>
                <a:extLst>
                  <a:ext uri="{0D108BD9-81ED-4DB2-BD59-A6C34878D82A}">
                    <a16:rowId xmlns:a16="http://schemas.microsoft.com/office/drawing/2014/main" val="1142798773"/>
                  </a:ext>
                </a:extLst>
              </a:tr>
              <a:tr h="6553081">
                <a:tc>
                  <a:txBody>
                    <a:bodyPr/>
                    <a:lstStyle/>
                    <a:p>
                      <a:pPr algn="r" rtl="1">
                        <a:lnSpc>
                          <a:spcPct val="107000"/>
                        </a:lnSpc>
                        <a:spcAft>
                          <a:spcPts val="0"/>
                        </a:spcAft>
                      </a:pPr>
                      <a:r>
                        <a:rPr lang="ar-BH" sz="2000" dirty="0">
                          <a:effectLst/>
                          <a:cs typeface="+mn-cs"/>
                        </a:rPr>
                        <a:t>فكرة المشروع </a:t>
                      </a:r>
                      <a:endParaRPr lang="en-GB" sz="2000" dirty="0">
                        <a:effectLst/>
                        <a:cs typeface="+mn-cs"/>
                      </a:endParaRPr>
                    </a:p>
                    <a:p>
                      <a:pPr algn="r" rtl="1">
                        <a:lnSpc>
                          <a:spcPct val="107000"/>
                        </a:lnSpc>
                        <a:spcAft>
                          <a:spcPts val="0"/>
                        </a:spcAft>
                      </a:pPr>
                      <a:endParaRPr lang="en-GB" sz="2000" dirty="0">
                        <a:effectLst/>
                        <a:cs typeface="+mn-cs"/>
                      </a:endParaRPr>
                    </a:p>
                    <a:p>
                      <a:pPr algn="r" rtl="1">
                        <a:lnSpc>
                          <a:spcPct val="107000"/>
                        </a:lnSpc>
                        <a:spcAft>
                          <a:spcPts val="0"/>
                        </a:spcAft>
                      </a:pPr>
                      <a:r>
                        <a:rPr lang="ar-BH" sz="2000" dirty="0">
                          <a:effectLst/>
                          <a:cs typeface="+mn-cs"/>
                        </a:rPr>
                        <a:t>نظرا للظروف التي مرت بيها مدينتنا الموصل فهناك مشاكل في التعليم الابتدائي فهناك عدد كبير من الطلاب لم يكملو مناهجهم الدراسية خاصة القراءة والرياضيات .</a:t>
                      </a:r>
                      <a:endParaRPr lang="en-GB" sz="2000" dirty="0">
                        <a:effectLst/>
                        <a:cs typeface="+mn-cs"/>
                      </a:endParaRPr>
                    </a:p>
                    <a:p>
                      <a:pPr algn="r" rtl="1">
                        <a:lnSpc>
                          <a:spcPct val="107000"/>
                        </a:lnSpc>
                        <a:spcAft>
                          <a:spcPts val="0"/>
                        </a:spcAft>
                      </a:pPr>
                      <a:r>
                        <a:rPr lang="ar-BH" sz="2000" dirty="0">
                          <a:effectLst/>
                          <a:cs typeface="+mn-cs"/>
                        </a:rPr>
                        <a:t>وعوائل هولاء الطلبة يعملون ويحتاجون توفير الطعام لهم وكذلك يوجد حاجة الاهتمام بالاطفال الرضع .  وبسبب الحالة الفكرية والدينية تحتاج هذه العوائل لمتابعات لبناتهم في مدارسهم. لذلك مجتمعنا يبحث عن ناس يكونون ذو ثقة وثقافة وعلم لكي يكسبو ثقة المحتاجين لهذه الخدمات . </a:t>
                      </a:r>
                      <a:endParaRPr lang="en-GB" sz="2000" dirty="0">
                        <a:effectLst/>
                        <a:cs typeface="+mn-cs"/>
                      </a:endParaRPr>
                    </a:p>
                    <a:p>
                      <a:pPr algn="r" rtl="1">
                        <a:lnSpc>
                          <a:spcPct val="107000"/>
                        </a:lnSpc>
                        <a:spcAft>
                          <a:spcPts val="0"/>
                        </a:spcAft>
                      </a:pPr>
                      <a:r>
                        <a:rPr lang="ar-BH" sz="2000" dirty="0">
                          <a:effectLst/>
                          <a:cs typeface="+mn-cs"/>
                        </a:rPr>
                        <a:t>المقومات الذاتية   </a:t>
                      </a:r>
                      <a:endParaRPr lang="en-GB" sz="2000" dirty="0">
                        <a:effectLst/>
                        <a:cs typeface="+mn-cs"/>
                      </a:endParaRPr>
                    </a:p>
                    <a:p>
                      <a:pPr algn="r" rtl="1">
                        <a:lnSpc>
                          <a:spcPct val="107000"/>
                        </a:lnSpc>
                        <a:spcAft>
                          <a:spcPts val="0"/>
                        </a:spcAft>
                      </a:pPr>
                      <a:r>
                        <a:rPr lang="ar-BH" sz="2000" dirty="0">
                          <a:effectLst/>
                          <a:cs typeface="+mn-cs"/>
                        </a:rPr>
                        <a:t>انا من عائلة متوسطة لدينا اختصاصات مختلفة وخبرات متنوعة ابي مهندس مدني امي كيمياوية عمي دكتور في علوم الحاسبات عمتي طبيبة اسرة </a:t>
                      </a:r>
                      <a:r>
                        <a:rPr lang="en-US" sz="2000" dirty="0">
                          <a:effectLst/>
                          <a:cs typeface="+mn-cs"/>
                        </a:rPr>
                        <a:t>,</a:t>
                      </a:r>
                      <a:r>
                        <a:rPr lang="ar-BH" sz="2000" dirty="0">
                          <a:effectLst/>
                          <a:cs typeface="+mn-cs"/>
                        </a:rPr>
                        <a:t>جدتي مديرة مدرسة ابتدائية لاربعين سنة . بيتنا فيه غرفة فارغة ملحق بها مجموعة صحية وانا قائدة لمجموعة اصدقاء لديهم نفس الرغبة بالعمل من اجل المال وخدمة المجتمع </a:t>
                      </a:r>
                      <a:endParaRPr lang="en-GB" sz="2000" dirty="0">
                        <a:effectLst/>
                        <a:cs typeface="+mn-cs"/>
                      </a:endParaRPr>
                    </a:p>
                    <a:p>
                      <a:pPr algn="r" rtl="1">
                        <a:lnSpc>
                          <a:spcPct val="107000"/>
                        </a:lnSpc>
                        <a:spcAft>
                          <a:spcPts val="0"/>
                        </a:spcAft>
                      </a:pPr>
                      <a:r>
                        <a:rPr lang="ar-BH" sz="1000" dirty="0">
                          <a:effectLst/>
                        </a:rPr>
                        <a:t> </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61612" marR="61612" marT="0" marB="0"/>
                </a:tc>
                <a:tc>
                  <a:txBody>
                    <a:bodyPr/>
                    <a:lstStyle/>
                    <a:p>
                      <a:pPr algn="just" rtl="0">
                        <a:lnSpc>
                          <a:spcPct val="107000"/>
                        </a:lnSpc>
                        <a:spcAft>
                          <a:spcPts val="800"/>
                        </a:spcAft>
                      </a:pPr>
                      <a:endParaRPr lang="en-GB" sz="1600" dirty="0">
                        <a:effectLst/>
                      </a:endParaRPr>
                    </a:p>
                    <a:p>
                      <a:pPr algn="just" rtl="0">
                        <a:lnSpc>
                          <a:spcPct val="107000"/>
                        </a:lnSpc>
                        <a:spcAft>
                          <a:spcPts val="800"/>
                        </a:spcAft>
                      </a:pPr>
                      <a:r>
                        <a:rPr lang="en-GB" sz="1600" dirty="0">
                          <a:effectLst/>
                        </a:rPr>
                        <a:t>Project Idea due to the circumstances in which our city, Mosul, once faced, there are problems in primary education. A large number of students did not complete the teaching of their curricula, especially reading and mathematics. The families of these students work and need to provide them with food, as well as there is a need to take care of the infants. Because of the intellectual and religious situation, these families need follow-ups for their daughters in their schools. Therefore, our society has people who have confidence, culture and knowledge in order to gain the trust of those in need of these services. intrinsic ingredients I am from a middle family. We have different specializations and various experiences. My father is a civil engineer, my mother is a chemist, my uncle is a doctor in computer science, my aunt is a doctor, my grandfather is a manager of an elementary school for forty years. Our house has empty rooms, and I am the leader of a group of friends who have the same desire to work for money and serve the community, so I find myself suitable for this project, which provides job opportunities for me and my friends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txBody>
                  <a:tcPr marL="61612" marR="61612" marT="0" marB="0"/>
                </a:tc>
                <a:extLst>
                  <a:ext uri="{0D108BD9-81ED-4DB2-BD59-A6C34878D82A}">
                    <a16:rowId xmlns:a16="http://schemas.microsoft.com/office/drawing/2014/main" val="739191246"/>
                  </a:ext>
                </a:extLst>
              </a:tr>
            </a:tbl>
          </a:graphicData>
        </a:graphic>
      </p:graphicFrame>
    </p:spTree>
    <p:extLst>
      <p:ext uri="{BB962C8B-B14F-4D97-AF65-F5344CB8AC3E}">
        <p14:creationId xmlns:p14="http://schemas.microsoft.com/office/powerpoint/2010/main" val="36010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30429287"/>
              </p:ext>
            </p:extLst>
          </p:nvPr>
        </p:nvGraphicFramePr>
        <p:xfrm>
          <a:off x="638517" y="258618"/>
          <a:ext cx="11139056" cy="6508242"/>
        </p:xfrm>
        <a:graphic>
          <a:graphicData uri="http://schemas.openxmlformats.org/drawingml/2006/table">
            <a:tbl>
              <a:tblPr rtl="1" firstRow="1" firstCol="1" bandRow="1">
                <a:tableStyleId>{5C22544A-7EE6-4342-B048-85BDC9FD1C3A}</a:tableStyleId>
              </a:tblPr>
              <a:tblGrid>
                <a:gridCol w="5569528">
                  <a:extLst>
                    <a:ext uri="{9D8B030D-6E8A-4147-A177-3AD203B41FA5}">
                      <a16:colId xmlns:a16="http://schemas.microsoft.com/office/drawing/2014/main" val="2708796052"/>
                    </a:ext>
                  </a:extLst>
                </a:gridCol>
                <a:gridCol w="5569528">
                  <a:extLst>
                    <a:ext uri="{9D8B030D-6E8A-4147-A177-3AD203B41FA5}">
                      <a16:colId xmlns:a16="http://schemas.microsoft.com/office/drawing/2014/main" val="887863369"/>
                    </a:ext>
                  </a:extLst>
                </a:gridCol>
              </a:tblGrid>
              <a:tr h="6243289">
                <a:tc>
                  <a:txBody>
                    <a:bodyPr/>
                    <a:lstStyle/>
                    <a:p>
                      <a:pPr algn="r" rtl="1">
                        <a:lnSpc>
                          <a:spcPct val="107000"/>
                        </a:lnSpc>
                        <a:spcAft>
                          <a:spcPts val="0"/>
                        </a:spcAft>
                      </a:pPr>
                      <a:r>
                        <a:rPr lang="ar-BH" sz="2400" dirty="0">
                          <a:effectLst/>
                        </a:rPr>
                        <a:t>خطوات العمل </a:t>
                      </a:r>
                      <a:endParaRPr lang="en-GB" sz="2400" dirty="0">
                        <a:effectLst/>
                      </a:endParaRPr>
                    </a:p>
                    <a:p>
                      <a:pPr algn="r" rtl="1">
                        <a:lnSpc>
                          <a:spcPct val="107000"/>
                        </a:lnSpc>
                        <a:spcAft>
                          <a:spcPts val="0"/>
                        </a:spcAft>
                      </a:pPr>
                      <a:r>
                        <a:rPr lang="ar-BH" sz="2400" dirty="0">
                          <a:effectLst/>
                        </a:rPr>
                        <a:t>لذلك اريد تاسيس شركة خاصة اسمها شركة بيتي كو تقدم الخدمات التالية :</a:t>
                      </a:r>
                      <a:endParaRPr lang="en-GB" sz="2400" dirty="0">
                        <a:effectLst/>
                      </a:endParaRPr>
                    </a:p>
                    <a:p>
                      <a:pPr marL="342900" lvl="0" indent="-342900" algn="r" rtl="1">
                        <a:lnSpc>
                          <a:spcPct val="107000"/>
                        </a:lnSpc>
                        <a:spcAft>
                          <a:spcPts val="0"/>
                        </a:spcAft>
                        <a:buFont typeface="+mj-lt"/>
                        <a:buAutoNum type="arabicPeriod"/>
                      </a:pPr>
                      <a:r>
                        <a:rPr lang="ar-BH" sz="2400" dirty="0">
                          <a:effectLst/>
                        </a:rPr>
                        <a:t>صف دراسي لطلبة المرحلة الابتدائية</a:t>
                      </a:r>
                      <a:endParaRPr lang="en-GB" sz="2400" dirty="0">
                        <a:effectLst/>
                      </a:endParaRPr>
                    </a:p>
                    <a:p>
                      <a:pPr marL="342900" lvl="0" indent="-342900" algn="r" rtl="1">
                        <a:lnSpc>
                          <a:spcPct val="107000"/>
                        </a:lnSpc>
                        <a:spcAft>
                          <a:spcPts val="0"/>
                        </a:spcAft>
                        <a:buFont typeface="+mj-lt"/>
                        <a:buAutoNum type="arabicPeriod"/>
                      </a:pPr>
                      <a:r>
                        <a:rPr lang="ar-BH" sz="2400" dirty="0">
                          <a:effectLst/>
                        </a:rPr>
                        <a:t>عمل وجبات طعام  تقليدية او حسب الطلب</a:t>
                      </a:r>
                      <a:endParaRPr lang="en-GB" sz="2400" dirty="0">
                        <a:effectLst/>
                      </a:endParaRPr>
                    </a:p>
                    <a:p>
                      <a:pPr marL="342900" lvl="0" indent="-342900" algn="r" rtl="1">
                        <a:lnSpc>
                          <a:spcPct val="107000"/>
                        </a:lnSpc>
                        <a:spcAft>
                          <a:spcPts val="0"/>
                        </a:spcAft>
                        <a:buFont typeface="+mj-lt"/>
                        <a:buAutoNum type="arabicPeriod"/>
                      </a:pPr>
                      <a:r>
                        <a:rPr lang="ar-BH" sz="2400" dirty="0">
                          <a:effectLst/>
                        </a:rPr>
                        <a:t>جليسة اطفال رضع تكون الاجرة بالساعة </a:t>
                      </a:r>
                      <a:endParaRPr lang="en-GB" sz="2400" dirty="0">
                        <a:effectLst/>
                      </a:endParaRPr>
                    </a:p>
                    <a:p>
                      <a:pPr marL="342900" lvl="0" indent="-342900" algn="r" rtl="1">
                        <a:lnSpc>
                          <a:spcPct val="107000"/>
                        </a:lnSpc>
                        <a:spcAft>
                          <a:spcPts val="0"/>
                        </a:spcAft>
                        <a:buFont typeface="+mj-lt"/>
                        <a:buAutoNum type="arabicPeriod"/>
                      </a:pPr>
                      <a:r>
                        <a:rPr lang="ar-BH" sz="2400" dirty="0">
                          <a:effectLst/>
                        </a:rPr>
                        <a:t>تقديم الخدمات المتعلقة بافراد عائلتي مثلا:</a:t>
                      </a:r>
                      <a:endParaRPr lang="en-GB" sz="2400" dirty="0">
                        <a:effectLst/>
                      </a:endParaRPr>
                    </a:p>
                    <a:p>
                      <a:pPr marL="457200" algn="r" rtl="1">
                        <a:lnSpc>
                          <a:spcPct val="107000"/>
                        </a:lnSpc>
                        <a:spcAft>
                          <a:spcPts val="0"/>
                        </a:spcAft>
                      </a:pPr>
                      <a:r>
                        <a:rPr lang="ar-BH" sz="2400" dirty="0">
                          <a:effectLst/>
                        </a:rPr>
                        <a:t>ا- ترويج خدمات هندسة مدنية ) رسم خرائط – تطوير عقار – بناء ) عمل ابي</a:t>
                      </a:r>
                      <a:endParaRPr lang="en-GB" sz="2400" dirty="0">
                        <a:effectLst/>
                      </a:endParaRPr>
                    </a:p>
                    <a:p>
                      <a:pPr marL="457200" algn="r" rtl="1">
                        <a:lnSpc>
                          <a:spcPct val="107000"/>
                        </a:lnSpc>
                        <a:spcAft>
                          <a:spcPts val="0"/>
                        </a:spcAft>
                      </a:pPr>
                      <a:r>
                        <a:rPr lang="ar-BH" sz="2400" dirty="0">
                          <a:effectLst/>
                        </a:rPr>
                        <a:t>ب- ترويج خدمات طبية عمل عمتي</a:t>
                      </a:r>
                      <a:endParaRPr lang="en-GB" sz="2400" dirty="0">
                        <a:effectLst/>
                      </a:endParaRPr>
                    </a:p>
                    <a:p>
                      <a:pPr marL="457200" algn="r" rtl="1">
                        <a:lnSpc>
                          <a:spcPct val="107000"/>
                        </a:lnSpc>
                        <a:spcAft>
                          <a:spcPts val="0"/>
                        </a:spcAft>
                      </a:pPr>
                      <a:r>
                        <a:rPr lang="ar-BH" sz="2400" dirty="0">
                          <a:effectLst/>
                        </a:rPr>
                        <a:t>ت- ترويج خدمات مكتبية مثل طباعة واستنساخ</a:t>
                      </a:r>
                      <a:endParaRPr lang="en-GB" sz="2400" dirty="0">
                        <a:effectLst/>
                      </a:endParaRPr>
                    </a:p>
                    <a:p>
                      <a:pPr marL="457200" algn="r" rtl="1">
                        <a:lnSpc>
                          <a:spcPct val="107000"/>
                        </a:lnSpc>
                        <a:spcAft>
                          <a:spcPts val="0"/>
                        </a:spcAft>
                      </a:pPr>
                      <a:r>
                        <a:rPr lang="ar-BH" sz="2400" dirty="0">
                          <a:effectLst/>
                        </a:rPr>
                        <a:t>ج</a:t>
                      </a:r>
                      <a:r>
                        <a:rPr lang="en-GB" sz="2400" dirty="0">
                          <a:effectLst/>
                        </a:rPr>
                        <a:t>- </a:t>
                      </a:r>
                      <a:r>
                        <a:rPr lang="ar-BH" sz="2400" dirty="0">
                          <a:effectLst/>
                        </a:rPr>
                        <a:t>ترويج خدمات حاسوبية مثل تصليح الحاسبات وبناء البرامج  عمل عمي </a:t>
                      </a:r>
                      <a:endParaRPr lang="en-GB" sz="2400" dirty="0">
                        <a:effectLst/>
                      </a:endParaRPr>
                    </a:p>
                    <a:p>
                      <a:pPr marL="342900" lvl="0" indent="-342900" algn="r" rtl="1">
                        <a:lnSpc>
                          <a:spcPct val="107000"/>
                        </a:lnSpc>
                        <a:spcAft>
                          <a:spcPts val="0"/>
                        </a:spcAft>
                        <a:buFont typeface="+mj-lt"/>
                        <a:buAutoNum type="arabicPeriod"/>
                      </a:pPr>
                      <a:r>
                        <a:rPr lang="ar-BH" sz="2400" dirty="0">
                          <a:effectLst/>
                        </a:rPr>
                        <a:t>تهيئة مستلزمات حفلات اعياد الميلاد وعمل الكيكات الخاصة بها </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6296" marR="66296" marT="0" marB="0"/>
                </a:tc>
                <a:tc>
                  <a:txBody>
                    <a:bodyPr/>
                    <a:lstStyle/>
                    <a:p>
                      <a:pPr algn="just" rtl="0">
                        <a:lnSpc>
                          <a:spcPct val="107000"/>
                        </a:lnSpc>
                        <a:spcAft>
                          <a:spcPts val="0"/>
                        </a:spcAft>
                      </a:pPr>
                      <a:r>
                        <a:rPr lang="en-GB" sz="2000" dirty="0">
                          <a:effectLst/>
                        </a:rPr>
                        <a:t>Action Steps </a:t>
                      </a:r>
                    </a:p>
                    <a:p>
                      <a:pPr algn="just" rtl="0">
                        <a:lnSpc>
                          <a:spcPct val="107000"/>
                        </a:lnSpc>
                        <a:spcAft>
                          <a:spcPts val="0"/>
                        </a:spcAft>
                      </a:pPr>
                      <a:r>
                        <a:rPr lang="en-GB" sz="2000" dirty="0">
                          <a:effectLst/>
                        </a:rPr>
                        <a:t>Therefore, I want to establish a private company called Betty Co, which provides the following services: </a:t>
                      </a:r>
                    </a:p>
                    <a:p>
                      <a:pPr marL="342900" lvl="0" indent="-342900" algn="just" rtl="0">
                        <a:lnSpc>
                          <a:spcPct val="107000"/>
                        </a:lnSpc>
                        <a:spcAft>
                          <a:spcPts val="0"/>
                        </a:spcAft>
                        <a:buFont typeface="+mj-lt"/>
                        <a:buAutoNum type="arabicPeriod"/>
                      </a:pPr>
                      <a:r>
                        <a:rPr lang="en-GB" sz="2000" dirty="0">
                          <a:effectLst/>
                        </a:rPr>
                        <a:t>Creating a classroom for primary school students </a:t>
                      </a:r>
                    </a:p>
                    <a:p>
                      <a:pPr marL="342900" lvl="0" indent="-342900" algn="just" rtl="0">
                        <a:lnSpc>
                          <a:spcPct val="107000"/>
                        </a:lnSpc>
                        <a:spcAft>
                          <a:spcPts val="0"/>
                        </a:spcAft>
                        <a:buFont typeface="+mj-lt"/>
                        <a:buAutoNum type="arabicPeriod"/>
                      </a:pPr>
                      <a:r>
                        <a:rPr lang="en-GB" sz="2000" dirty="0">
                          <a:effectLst/>
                        </a:rPr>
                        <a:t>Prepare traditional or customized meals </a:t>
                      </a:r>
                    </a:p>
                    <a:p>
                      <a:pPr marL="342900" lvl="0" indent="-342900" algn="just" rtl="0">
                        <a:lnSpc>
                          <a:spcPct val="107000"/>
                        </a:lnSpc>
                        <a:spcAft>
                          <a:spcPts val="0"/>
                        </a:spcAft>
                        <a:buFont typeface="+mj-lt"/>
                        <a:buAutoNum type="arabicPeriod"/>
                      </a:pPr>
                      <a:r>
                        <a:rPr lang="en-GB" sz="2000" dirty="0">
                          <a:effectLst/>
                        </a:rPr>
                        <a:t>A baby sitter, the hourly rate </a:t>
                      </a:r>
                    </a:p>
                    <a:p>
                      <a:pPr marL="342900" lvl="0" indent="-342900" algn="just" rtl="0">
                        <a:lnSpc>
                          <a:spcPct val="107000"/>
                        </a:lnSpc>
                        <a:spcAft>
                          <a:spcPts val="0"/>
                        </a:spcAft>
                        <a:buFont typeface="+mj-lt"/>
                        <a:buAutoNum type="arabicPeriod"/>
                      </a:pPr>
                      <a:r>
                        <a:rPr lang="en-GB" sz="2000" dirty="0">
                          <a:effectLst/>
                        </a:rPr>
                        <a:t>Providing services related to my family members, for example: </a:t>
                      </a:r>
                    </a:p>
                    <a:p>
                      <a:pPr marL="342900" lvl="0" indent="-342900" algn="just" rtl="0">
                        <a:lnSpc>
                          <a:spcPct val="107000"/>
                        </a:lnSpc>
                        <a:spcAft>
                          <a:spcPts val="0"/>
                        </a:spcAft>
                        <a:buFont typeface="+mj-lt"/>
                        <a:buAutoNum type="alphaUcPeriod"/>
                      </a:pPr>
                      <a:r>
                        <a:rPr lang="en-GB" sz="2000" dirty="0">
                          <a:effectLst/>
                        </a:rPr>
                        <a:t>Promoting civil engineering services (mapping - real estate development - construction) my father's work </a:t>
                      </a:r>
                    </a:p>
                    <a:p>
                      <a:pPr marL="342900" lvl="0" indent="-342900" algn="just" rtl="0">
                        <a:lnSpc>
                          <a:spcPct val="107000"/>
                        </a:lnSpc>
                        <a:spcAft>
                          <a:spcPts val="0"/>
                        </a:spcAft>
                        <a:buFont typeface="+mj-lt"/>
                        <a:buAutoNum type="alphaUcPeriod"/>
                      </a:pPr>
                      <a:r>
                        <a:rPr lang="en-GB" sz="2000" dirty="0">
                          <a:effectLst/>
                        </a:rPr>
                        <a:t>Promoting medical services my aunt's work </a:t>
                      </a:r>
                    </a:p>
                    <a:p>
                      <a:pPr marL="342900" lvl="0" indent="-342900" algn="just" rtl="0">
                        <a:lnSpc>
                          <a:spcPct val="107000"/>
                        </a:lnSpc>
                        <a:spcAft>
                          <a:spcPts val="0"/>
                        </a:spcAft>
                        <a:buFont typeface="+mj-lt"/>
                        <a:buAutoNum type="alphaUcPeriod"/>
                      </a:pPr>
                      <a:r>
                        <a:rPr lang="en-GB" sz="2000" dirty="0">
                          <a:effectLst/>
                        </a:rPr>
                        <a:t>- Promoting office services such as printing and reproduction </a:t>
                      </a:r>
                    </a:p>
                    <a:p>
                      <a:pPr marL="342900" lvl="0" indent="-342900" algn="just" rtl="0">
                        <a:lnSpc>
                          <a:spcPct val="107000"/>
                        </a:lnSpc>
                        <a:spcAft>
                          <a:spcPts val="0"/>
                        </a:spcAft>
                        <a:buFont typeface="+mj-lt"/>
                        <a:buAutoNum type="alphaUcPeriod"/>
                      </a:pPr>
                      <a:r>
                        <a:rPr lang="en-GB" sz="2000" dirty="0">
                          <a:effectLst/>
                        </a:rPr>
                        <a:t>Promoting computer services such as repairing computers and building programs is a practical work 5- Preparing birthday parties and making their own cakes </a:t>
                      </a:r>
                      <a:endParaRPr lang="en-GB" sz="2000" dirty="0">
                        <a:effectLst/>
                        <a:latin typeface="Calibri" panose="020F0502020204030204" pitchFamily="34" charset="0"/>
                        <a:ea typeface="Calibri" panose="020F0502020204030204" pitchFamily="34" charset="0"/>
                        <a:cs typeface="Arial" panose="020B0604020202020204" pitchFamily="34" charset="0"/>
                      </a:endParaRPr>
                    </a:p>
                  </a:txBody>
                  <a:tcPr marL="66296" marR="66296" marT="0" marB="0"/>
                </a:tc>
                <a:extLst>
                  <a:ext uri="{0D108BD9-81ED-4DB2-BD59-A6C34878D82A}">
                    <a16:rowId xmlns:a16="http://schemas.microsoft.com/office/drawing/2014/main" val="2996887657"/>
                  </a:ext>
                </a:extLst>
              </a:tr>
            </a:tbl>
          </a:graphicData>
        </a:graphic>
      </p:graphicFrame>
    </p:spTree>
    <p:extLst>
      <p:ext uri="{BB962C8B-B14F-4D97-AF65-F5344CB8AC3E}">
        <p14:creationId xmlns:p14="http://schemas.microsoft.com/office/powerpoint/2010/main" val="471110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2911716"/>
              </p:ext>
            </p:extLst>
          </p:nvPr>
        </p:nvGraphicFramePr>
        <p:xfrm>
          <a:off x="147782" y="110836"/>
          <a:ext cx="11776362" cy="6443917"/>
        </p:xfrm>
        <a:graphic>
          <a:graphicData uri="http://schemas.openxmlformats.org/drawingml/2006/table">
            <a:tbl>
              <a:tblPr rtl="1" firstRow="1" firstCol="1" bandRow="1">
                <a:tableStyleId>{5C22544A-7EE6-4342-B048-85BDC9FD1C3A}</a:tableStyleId>
              </a:tblPr>
              <a:tblGrid>
                <a:gridCol w="5888181">
                  <a:extLst>
                    <a:ext uri="{9D8B030D-6E8A-4147-A177-3AD203B41FA5}">
                      <a16:colId xmlns:a16="http://schemas.microsoft.com/office/drawing/2014/main" val="721329985"/>
                    </a:ext>
                  </a:extLst>
                </a:gridCol>
                <a:gridCol w="5888181">
                  <a:extLst>
                    <a:ext uri="{9D8B030D-6E8A-4147-A177-3AD203B41FA5}">
                      <a16:colId xmlns:a16="http://schemas.microsoft.com/office/drawing/2014/main" val="3724653632"/>
                    </a:ext>
                  </a:extLst>
                </a:gridCol>
              </a:tblGrid>
              <a:tr h="5967194">
                <a:tc>
                  <a:txBody>
                    <a:bodyPr/>
                    <a:lstStyle/>
                    <a:p>
                      <a:pPr algn="r" rtl="1">
                        <a:lnSpc>
                          <a:spcPct val="107000"/>
                        </a:lnSpc>
                        <a:spcAft>
                          <a:spcPts val="0"/>
                        </a:spcAft>
                      </a:pPr>
                      <a:r>
                        <a:rPr lang="ar-BH" sz="1800" dirty="0">
                          <a:effectLst/>
                        </a:rPr>
                        <a:t>بعدالنجاح</a:t>
                      </a:r>
                      <a:endParaRPr lang="en-GB" sz="1800" dirty="0">
                        <a:effectLst/>
                      </a:endParaRPr>
                    </a:p>
                    <a:p>
                      <a:pPr algn="r" rtl="1">
                        <a:lnSpc>
                          <a:spcPct val="107000"/>
                        </a:lnSpc>
                        <a:spcAft>
                          <a:spcPts val="0"/>
                        </a:spcAft>
                      </a:pPr>
                      <a:r>
                        <a:rPr lang="ar-BH" sz="1800" dirty="0">
                          <a:effectLst/>
                        </a:rPr>
                        <a:t> </a:t>
                      </a:r>
                      <a:endParaRPr lang="en-GB" sz="1800" dirty="0">
                        <a:effectLst/>
                      </a:endParaRPr>
                    </a:p>
                    <a:p>
                      <a:pPr marL="228600" algn="r" rtl="1">
                        <a:lnSpc>
                          <a:spcPct val="107000"/>
                        </a:lnSpc>
                        <a:spcAft>
                          <a:spcPts val="0"/>
                        </a:spcAft>
                      </a:pPr>
                      <a:r>
                        <a:rPr lang="ar-BH" sz="1800" dirty="0">
                          <a:effectLst/>
                        </a:rPr>
                        <a:t>وفي حالة تطور مشروعنا بيتي كو سوف استبدل خدمات اقربائي بخدمات خريجين جدد للعمل بالاضافة الى الدخول في مجالات جديدة مثل </a:t>
                      </a:r>
                      <a:endParaRPr lang="en-GB" sz="1800" dirty="0">
                        <a:effectLst/>
                      </a:endParaRPr>
                    </a:p>
                    <a:p>
                      <a:pPr algn="r" rtl="1">
                        <a:lnSpc>
                          <a:spcPct val="107000"/>
                        </a:lnSpc>
                        <a:spcAft>
                          <a:spcPts val="800"/>
                        </a:spcAft>
                      </a:pPr>
                      <a:r>
                        <a:rPr lang="ar-SA" sz="1800" dirty="0">
                          <a:effectLst/>
                        </a:rPr>
                        <a:t>مشروع محل ورد </a:t>
                      </a:r>
                      <a:r>
                        <a:rPr lang="en-GB" sz="1800" dirty="0">
                          <a:effectLst/>
                        </a:rPr>
                        <a:t> :-</a:t>
                      </a:r>
                    </a:p>
                    <a:p>
                      <a:pPr algn="r" rtl="1">
                        <a:lnSpc>
                          <a:spcPct val="107000"/>
                        </a:lnSpc>
                        <a:spcAft>
                          <a:spcPts val="800"/>
                        </a:spcAft>
                      </a:pPr>
                      <a:r>
                        <a:rPr lang="ar-SA" sz="1800" dirty="0">
                          <a:effectLst/>
                        </a:rPr>
                        <a:t>الورد بالنسبة للنساء شيء ذو قيمة كبيرة. والعمل مع الورد قد يكون من أفضل الاشياء المحببة للنساء. مشروع محل ورد يمنحكِ تلك الفرصة</a:t>
                      </a:r>
                      <a:r>
                        <a:rPr lang="en-GB" sz="1800" dirty="0">
                          <a:effectLst/>
                        </a:rPr>
                        <a:t>.</a:t>
                      </a:r>
                    </a:p>
                    <a:p>
                      <a:pPr algn="r" rtl="1">
                        <a:lnSpc>
                          <a:spcPct val="107000"/>
                        </a:lnSpc>
                        <a:spcAft>
                          <a:spcPts val="800"/>
                        </a:spcAft>
                      </a:pPr>
                      <a:r>
                        <a:rPr lang="ar-SA" sz="1800" dirty="0">
                          <a:effectLst/>
                        </a:rPr>
                        <a:t>فهو يسمح لكِ بالبقاء لساعات طويلة يوميًا وسط الزهور ذات الرائحة الجميلة والمظهر الخلاب. فضلًا عن الارباح المتميزة. فمشروع عمل ورد يعد واحدًا من أفضل المشاريع الصغيرة التجارية حيث هامش الربح المرتفع من بيع الورد</a:t>
                      </a:r>
                      <a:r>
                        <a:rPr lang="en-GB" sz="1800" dirty="0">
                          <a:effectLst/>
                        </a:rPr>
                        <a:t>.</a:t>
                      </a:r>
                    </a:p>
                    <a:p>
                      <a:pPr algn="r" rtl="1">
                        <a:lnSpc>
                          <a:spcPct val="107000"/>
                        </a:lnSpc>
                        <a:spcAft>
                          <a:spcPts val="800"/>
                        </a:spcAft>
                      </a:pPr>
                      <a:r>
                        <a:rPr lang="ar-SA" sz="1800" dirty="0">
                          <a:effectLst/>
                        </a:rPr>
                        <a:t>مصنع حلويات صغير</a:t>
                      </a:r>
                      <a:r>
                        <a:rPr lang="en-GB" sz="1800" dirty="0">
                          <a:effectLst/>
                        </a:rPr>
                        <a:t>:-</a:t>
                      </a:r>
                    </a:p>
                    <a:p>
                      <a:pPr algn="r" rtl="1">
                        <a:lnSpc>
                          <a:spcPct val="107000"/>
                        </a:lnSpc>
                        <a:spcAft>
                          <a:spcPts val="800"/>
                        </a:spcAft>
                      </a:pPr>
                      <a:r>
                        <a:rPr lang="ar-SA" sz="1800" dirty="0">
                          <a:effectLst/>
                        </a:rPr>
                        <a:t>يمكننا التأكيد عليه هو اعتماد أغلب مصانع الحلويات على العمالة النسائية كما أن العديد من المصانع حول العالم تُدار من قبل النساء</a:t>
                      </a:r>
                      <a:r>
                        <a:rPr lang="en-GB" sz="1800" dirty="0">
                          <a:effectLst/>
                        </a:rPr>
                        <a:t>.</a:t>
                      </a:r>
                    </a:p>
                    <a:p>
                      <a:pPr algn="r" rtl="1">
                        <a:lnSpc>
                          <a:spcPct val="107000"/>
                        </a:lnSpc>
                        <a:spcAft>
                          <a:spcPts val="800"/>
                        </a:spcAft>
                      </a:pPr>
                      <a:r>
                        <a:rPr lang="ar-SA" sz="1800" dirty="0">
                          <a:effectLst/>
                        </a:rPr>
                        <a:t>وفي حال كان مشروع مصنع حلويات مملوك ومدار من قبل العنصر النسائي ويعمل به عمالة نسائية بالكامل (باستثناء العمل خارج المصنع كالتسويق والتوزيع)</a:t>
                      </a:r>
                      <a:r>
                        <a:rPr lang="en-GB" sz="1800" dirty="0">
                          <a:effectLst/>
                        </a:rPr>
                        <a:t>.</a:t>
                      </a:r>
                    </a:p>
                    <a:p>
                      <a:pPr algn="r" rtl="1">
                        <a:lnSpc>
                          <a:spcPct val="107000"/>
                        </a:lnSpc>
                        <a:spcAft>
                          <a:spcPts val="0"/>
                        </a:spcAft>
                      </a:pPr>
                      <a:r>
                        <a:rPr lang="ar-SA" sz="1800" dirty="0">
                          <a:effectLst/>
                        </a:rPr>
                        <a:t>فالنساء يبرعن في المشاريع الغذائية بشكل عام، فيما تكون العمالة النسائية أقل سعرًا من الرجال مع القدرة على إتقان أعمال التصنيع الغذائي بشكل كبير</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tc>
                  <a:txBody>
                    <a:bodyPr/>
                    <a:lstStyle/>
                    <a:p>
                      <a:pPr algn="just" rtl="0">
                        <a:lnSpc>
                          <a:spcPct val="107000"/>
                        </a:lnSpc>
                        <a:spcAft>
                          <a:spcPts val="0"/>
                        </a:spcAft>
                      </a:pPr>
                      <a:r>
                        <a:rPr lang="en-GB" sz="1800" dirty="0">
                          <a:effectLst/>
                        </a:rPr>
                        <a:t>After success </a:t>
                      </a:r>
                    </a:p>
                    <a:p>
                      <a:pPr algn="just" rtl="0">
                        <a:lnSpc>
                          <a:spcPct val="107000"/>
                        </a:lnSpc>
                        <a:spcAft>
                          <a:spcPts val="0"/>
                        </a:spcAft>
                      </a:pPr>
                      <a:r>
                        <a:rPr lang="en-GB" sz="1800" dirty="0">
                          <a:effectLst/>
                        </a:rPr>
                        <a:t>In the event of the development of our </a:t>
                      </a:r>
                      <a:r>
                        <a:rPr lang="en-GB" sz="1800" dirty="0" err="1">
                          <a:effectLst/>
                        </a:rPr>
                        <a:t>Beyti</a:t>
                      </a:r>
                      <a:r>
                        <a:rPr lang="en-GB" sz="1800" dirty="0">
                          <a:effectLst/>
                        </a:rPr>
                        <a:t> Co project, I will replace the services of my relatives with the services of new graduates to work in addition to entering into new fields such as Project for the production of roses and house plants: - Roses for women are something of great value. Working with roses may be one of the most beloved things for women. A flower shop project gives you that opportunity. It allows you to stay for hours every day among the beautiful smelling and beautiful looking flowers. As well as outstanding profits. The flower business project is one of the best small commercial projects with a high profit margin from selling flowers and house plants. Small sweets factory:- We can stress it is that most of the confectionery factories rely on female workers, and many factories around the world are run by women. In the event that the project of a sweets factory is owned and managed by the female component and employs all female workers (except for work outside the factory such as marketing and distribution). Women excel in food projects in general, while female </a:t>
                      </a:r>
                      <a:r>
                        <a:rPr lang="en-GB" sz="1800" dirty="0" err="1">
                          <a:effectLst/>
                        </a:rPr>
                        <a:t>labor</a:t>
                      </a:r>
                      <a:r>
                        <a:rPr lang="en-GB" sz="1800" dirty="0">
                          <a:effectLst/>
                        </a:rPr>
                        <a:t> is less expensive than men, with the ability to master food manufacturing work to a large extent.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txBody>
                  <a:tcPr marL="50827" marR="50827" marT="0" marB="0"/>
                </a:tc>
                <a:extLst>
                  <a:ext uri="{0D108BD9-81ED-4DB2-BD59-A6C34878D82A}">
                    <a16:rowId xmlns:a16="http://schemas.microsoft.com/office/drawing/2014/main" val="3423622341"/>
                  </a:ext>
                </a:extLst>
              </a:tr>
            </a:tbl>
          </a:graphicData>
        </a:graphic>
      </p:graphicFrame>
    </p:spTree>
    <p:extLst>
      <p:ext uri="{BB962C8B-B14F-4D97-AF65-F5344CB8AC3E}">
        <p14:creationId xmlns:p14="http://schemas.microsoft.com/office/powerpoint/2010/main" val="330665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Huge Thank You&amp;quot; — Here&amp;#39;s What You Need to Know">
            <a:extLst>
              <a:ext uri="{FF2B5EF4-FFF2-40B4-BE49-F238E27FC236}">
                <a16:creationId xmlns:a16="http://schemas.microsoft.com/office/drawing/2014/main" id="{66D35FC2-2B17-4F71-B15D-C469DA0729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515" y="79601"/>
            <a:ext cx="11843656" cy="6662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431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969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Maher</cp:lastModifiedBy>
  <cp:revision>5</cp:revision>
  <dcterms:created xsi:type="dcterms:W3CDTF">2021-06-15T19:13:23Z</dcterms:created>
  <dcterms:modified xsi:type="dcterms:W3CDTF">2021-06-16T13:24:34Z</dcterms:modified>
</cp:coreProperties>
</file>