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1F58-9EB3-4C4E-977D-E58E5FBBF2BB}" type="datetimeFigureOut">
              <a:rPr lang="ar-IQ" smtClean="0"/>
              <a:t>08/11/1442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D9E0-BAB6-4ACF-8B90-DFA4273E3EA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8755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1F58-9EB3-4C4E-977D-E58E5FBBF2BB}" type="datetimeFigureOut">
              <a:rPr lang="ar-IQ" smtClean="0"/>
              <a:t>08/11/1442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D9E0-BAB6-4ACF-8B90-DFA4273E3EA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369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1F58-9EB3-4C4E-977D-E58E5FBBF2BB}" type="datetimeFigureOut">
              <a:rPr lang="ar-IQ" smtClean="0"/>
              <a:t>08/11/1442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D9E0-BAB6-4ACF-8B90-DFA4273E3EA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3760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1F58-9EB3-4C4E-977D-E58E5FBBF2BB}" type="datetimeFigureOut">
              <a:rPr lang="ar-IQ" smtClean="0"/>
              <a:t>08/11/1442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D9E0-BAB6-4ACF-8B90-DFA4273E3EA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242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1F58-9EB3-4C4E-977D-E58E5FBBF2BB}" type="datetimeFigureOut">
              <a:rPr lang="ar-IQ" smtClean="0"/>
              <a:t>08/11/1442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D9E0-BAB6-4ACF-8B90-DFA4273E3EA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059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1F58-9EB3-4C4E-977D-E58E5FBBF2BB}" type="datetimeFigureOut">
              <a:rPr lang="ar-IQ" smtClean="0"/>
              <a:t>08/11/1442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D9E0-BAB6-4ACF-8B90-DFA4273E3EA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534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1F58-9EB3-4C4E-977D-E58E5FBBF2BB}" type="datetimeFigureOut">
              <a:rPr lang="ar-IQ" smtClean="0"/>
              <a:t>08/11/1442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D9E0-BAB6-4ACF-8B90-DFA4273E3EA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050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1F58-9EB3-4C4E-977D-E58E5FBBF2BB}" type="datetimeFigureOut">
              <a:rPr lang="ar-IQ" smtClean="0"/>
              <a:t>08/11/1442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D9E0-BAB6-4ACF-8B90-DFA4273E3EA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810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1F58-9EB3-4C4E-977D-E58E5FBBF2BB}" type="datetimeFigureOut">
              <a:rPr lang="ar-IQ" smtClean="0"/>
              <a:t>08/11/1442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D9E0-BAB6-4ACF-8B90-DFA4273E3EA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651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1F58-9EB3-4C4E-977D-E58E5FBBF2BB}" type="datetimeFigureOut">
              <a:rPr lang="ar-IQ" smtClean="0"/>
              <a:t>08/11/1442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D9E0-BAB6-4ACF-8B90-DFA4273E3EA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7332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1F58-9EB3-4C4E-977D-E58E5FBBF2BB}" type="datetimeFigureOut">
              <a:rPr lang="ar-IQ" smtClean="0"/>
              <a:t>08/11/1442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D9E0-BAB6-4ACF-8B90-DFA4273E3EA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652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01F58-9EB3-4C4E-977D-E58E5FBBF2BB}" type="datetimeFigureOut">
              <a:rPr lang="ar-IQ" smtClean="0"/>
              <a:t>08/11/1442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DD9E0-BAB6-4ACF-8B90-DFA4273E3EA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9189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741367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568952" cy="6336704"/>
          </a:xfrm>
        </p:spPr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اسم المشروع </a:t>
            </a:r>
            <a:r>
              <a:rPr lang="ar-IQ" b="1" dirty="0" smtClean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ar-IQ" b="1" dirty="0" smtClean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ar-IQ" b="1" dirty="0" smtClean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ar-IQ" b="1" dirty="0" smtClean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ar-IQ" b="1" dirty="0" smtClean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عمل معمل لصنع الحلوى </a:t>
            </a:r>
            <a:r>
              <a:rPr lang="ar-IQ" b="1" dirty="0" smtClean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بأنواعها</a:t>
            </a:r>
            <a:endParaRPr lang="ar-IQ" b="1" dirty="0"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7229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2" y="0"/>
            <a:ext cx="4481264" cy="3140968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835" y="-23711"/>
            <a:ext cx="4590166" cy="4386115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1" y="3140968"/>
            <a:ext cx="4481264" cy="3528392"/>
          </a:xfrm>
          <a:prstGeom prst="rect">
            <a:avLst/>
          </a:prstGeom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/>
          <a:lstStyle/>
          <a:p>
            <a:r>
              <a:rPr lang="ar-IQ" sz="5400" dirty="0" smtClean="0">
                <a:solidFill>
                  <a:srgbClr val="FFFF00"/>
                </a:solidFill>
                <a:effectLst>
                  <a:glow rad="127000">
                    <a:srgbClr val="FF0000"/>
                  </a:glow>
                </a:effectLst>
              </a:rPr>
              <a:t>ثامنا :</a:t>
            </a:r>
          </a:p>
          <a:p>
            <a:r>
              <a:rPr lang="ar-IQ" sz="5400" dirty="0" smtClean="0">
                <a:solidFill>
                  <a:srgbClr val="FF0000"/>
                </a:solidFill>
                <a:effectLst>
                  <a:glow rad="228600">
                    <a:srgbClr val="FFFF00">
                      <a:alpha val="40000"/>
                    </a:srgbClr>
                  </a:glow>
                </a:effectLst>
              </a:rPr>
              <a:t>تعهد الحفلات من حيث عمل وايصال الحلوى من كيك الاعراس والحفلات واطباق الحلوى المتنوعة </a:t>
            </a:r>
            <a:r>
              <a:rPr lang="ar-IQ" sz="5400" dirty="0" smtClean="0">
                <a:solidFill>
                  <a:srgbClr val="FF0000"/>
                </a:solidFill>
                <a:effectLst>
                  <a:glow rad="228600">
                    <a:srgbClr val="FFFF00">
                      <a:alpha val="40000"/>
                    </a:srgbClr>
                  </a:glow>
                </a:effectLst>
              </a:rPr>
              <a:t>وبشكل كامل </a:t>
            </a:r>
            <a:endParaRPr lang="ar-IQ" sz="5400" dirty="0">
              <a:solidFill>
                <a:srgbClr val="FF0000"/>
              </a:solidFill>
              <a:effectLst>
                <a:glow rad="228600">
                  <a:srgbClr val="FFFF00">
                    <a:alpha val="40000"/>
                  </a:srgbClr>
                </a:glow>
              </a:effectLst>
            </a:endParaRP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362404"/>
            <a:ext cx="4499992" cy="230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209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88640"/>
            <a:ext cx="5184576" cy="6408712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3779912" cy="6408712"/>
          </a:xfrm>
          <a:prstGeom prst="rect">
            <a:avLst/>
          </a:prstGeom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88640"/>
            <a:ext cx="8424936" cy="6264695"/>
          </a:xfrm>
        </p:spPr>
        <p:txBody>
          <a:bodyPr>
            <a:normAutofit/>
          </a:bodyPr>
          <a:lstStyle/>
          <a:p>
            <a:endParaRPr lang="ar-IQ" dirty="0" smtClean="0"/>
          </a:p>
          <a:p>
            <a:r>
              <a:rPr lang="ar-IQ" sz="5400" dirty="0" smtClean="0">
                <a:solidFill>
                  <a:srgbClr val="FFFF00"/>
                </a:solidFill>
                <a:effectLst>
                  <a:glow rad="127000">
                    <a:srgbClr val="FF0000"/>
                  </a:glow>
                </a:effectLst>
              </a:rPr>
              <a:t>تاسعا</a:t>
            </a:r>
            <a:r>
              <a:rPr lang="ar-IQ" sz="5400" dirty="0" smtClean="0">
                <a:solidFill>
                  <a:srgbClr val="FFFF00"/>
                </a:solidFill>
                <a:effectLst>
                  <a:glow rad="127000">
                    <a:srgbClr val="FF0000"/>
                  </a:glow>
                </a:effectLst>
              </a:rPr>
              <a:t>:</a:t>
            </a:r>
          </a:p>
          <a:p>
            <a:endParaRPr lang="ar-IQ" sz="5400" dirty="0" smtClean="0">
              <a:solidFill>
                <a:srgbClr val="FFFF00"/>
              </a:solidFill>
              <a:effectLst>
                <a:glow rad="127000">
                  <a:srgbClr val="FF0000"/>
                </a:glow>
              </a:effectLst>
            </a:endParaRPr>
          </a:p>
          <a:p>
            <a:r>
              <a:rPr lang="ar-IQ" sz="4800" b="1" dirty="0" smtClean="0">
                <a:solidFill>
                  <a:srgbClr val="FF0000"/>
                </a:solidFill>
                <a:effectLst>
                  <a:glow rad="228600">
                    <a:srgbClr val="FFFF00">
                      <a:alpha val="40000"/>
                    </a:srgbClr>
                  </a:glow>
                </a:effectLst>
              </a:rPr>
              <a:t>انشاء </a:t>
            </a:r>
            <a:r>
              <a:rPr lang="ar-IQ" sz="4800" b="1" dirty="0" smtClean="0">
                <a:solidFill>
                  <a:srgbClr val="FF0000"/>
                </a:solidFill>
                <a:effectLst>
                  <a:glow rad="228600">
                    <a:srgbClr val="FFFF00">
                      <a:alpha val="40000"/>
                    </a:srgbClr>
                  </a:glow>
                </a:effectLst>
              </a:rPr>
              <a:t>موقع على </a:t>
            </a:r>
            <a:r>
              <a:rPr lang="ar-IQ" sz="4800" b="1" dirty="0">
                <a:solidFill>
                  <a:srgbClr val="FF0000"/>
                </a:solidFill>
                <a:effectLst>
                  <a:glow rad="228600">
                    <a:srgbClr val="FFFF00">
                      <a:alpha val="40000"/>
                    </a:srgbClr>
                  </a:glow>
                </a:effectLst>
              </a:rPr>
              <a:t>ش</a:t>
            </a:r>
            <a:r>
              <a:rPr lang="ar-IQ" sz="4800" b="1" dirty="0" smtClean="0">
                <a:solidFill>
                  <a:srgbClr val="FF0000"/>
                </a:solidFill>
                <a:effectLst>
                  <a:glow rad="228600">
                    <a:srgbClr val="FFFF00">
                      <a:alpha val="40000"/>
                    </a:srgbClr>
                  </a:glow>
                </a:effectLst>
              </a:rPr>
              <a:t>بكة الانترنت يتم من خلاله عرض المنتجات واسعارها وطرق عملها وكيفية ايصالها الى الزبائن </a:t>
            </a:r>
            <a:endParaRPr lang="ar-IQ" sz="4800" b="1" dirty="0">
              <a:solidFill>
                <a:srgbClr val="FF0000"/>
              </a:solidFill>
              <a:effectLst>
                <a:glow rad="228600">
                  <a:srgbClr val="FFFF00">
                    <a:alpha val="40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8521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9" r="12927"/>
          <a:stretch/>
        </p:blipFill>
        <p:spPr>
          <a:xfrm>
            <a:off x="107504" y="0"/>
            <a:ext cx="8856984" cy="6858000"/>
          </a:xfrm>
          <a:prstGeom prst="rect">
            <a:avLst/>
          </a:prstGeom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80720"/>
          </a:xfrm>
        </p:spPr>
        <p:txBody>
          <a:bodyPr>
            <a:normAutofit/>
          </a:bodyPr>
          <a:lstStyle/>
          <a:p>
            <a:endParaRPr lang="ar-IQ" sz="5400" dirty="0" smtClean="0"/>
          </a:p>
          <a:p>
            <a:endParaRPr lang="ar-IQ" sz="6600" dirty="0"/>
          </a:p>
          <a:p>
            <a:r>
              <a:rPr lang="ar-IQ" sz="5400" dirty="0" smtClean="0">
                <a:solidFill>
                  <a:srgbClr val="FFFF00"/>
                </a:solidFill>
                <a:effectLst>
                  <a:glow rad="127000">
                    <a:srgbClr val="FF0000"/>
                  </a:glow>
                </a:effectLst>
              </a:rPr>
              <a:t>     تقبلوا خالص محبتي ومودتي </a:t>
            </a:r>
            <a:endParaRPr lang="ar-IQ" sz="5400" dirty="0">
              <a:solidFill>
                <a:srgbClr val="FFFF00"/>
              </a:solidFill>
              <a:effectLst>
                <a:glow rad="127000">
                  <a:srgbClr val="FF0000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3879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840560"/>
            <a:ext cx="4680519" cy="3017440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2" y="3809593"/>
            <a:ext cx="4215634" cy="3048407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2" y="35045"/>
            <a:ext cx="4215634" cy="3774547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88641"/>
            <a:ext cx="4680519" cy="3620952"/>
          </a:xfrm>
          <a:prstGeom prst="rect">
            <a:avLst/>
          </a:prstGeom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  <a:effectLst>
                  <a:glow rad="228600">
                    <a:srgbClr val="FFFF00">
                      <a:alpha val="40000"/>
                    </a:srgbClr>
                  </a:glow>
                </a:effectLst>
              </a:rPr>
              <a:t>تشتهر مدينة الموصل بصناعة الحلوى بشكليها القديم والحديث ويوجد اقبال على شرائها من قبل الزبائن اما لتناولها او اهدائها في مختلف الاعياد والمناسبات .</a:t>
            </a:r>
          </a:p>
          <a:p>
            <a:r>
              <a:rPr lang="ar-IQ" b="1" dirty="0" smtClean="0">
                <a:solidFill>
                  <a:srgbClr val="FF0000"/>
                </a:solidFill>
                <a:effectLst>
                  <a:glow rad="228600">
                    <a:srgbClr val="FFFF00">
                      <a:alpha val="40000"/>
                    </a:srgbClr>
                  </a:glow>
                </a:effectLst>
              </a:rPr>
              <a:t>وفي ظل غلاء اسعار المحلات من ناحية الشراء او الايجار </a:t>
            </a:r>
          </a:p>
          <a:p>
            <a:r>
              <a:rPr lang="ar-IQ" b="1" dirty="0" smtClean="0">
                <a:solidFill>
                  <a:srgbClr val="FF0000"/>
                </a:solidFill>
                <a:effectLst>
                  <a:glow rad="228600">
                    <a:srgbClr val="FFFF00">
                      <a:alpha val="40000"/>
                    </a:srgbClr>
                  </a:glow>
                </a:effectLst>
              </a:rPr>
              <a:t>تقترح الباحثة عمل معمل للحلوى من خلال الافكار المبينة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1259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اولا:</a:t>
            </a: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8964488" cy="6741368"/>
          </a:xfrm>
          <a:prstGeom prst="rect">
            <a:avLst/>
          </a:prstGeom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ar-IQ" sz="4400" b="1" dirty="0" smtClean="0">
                <a:solidFill>
                  <a:srgbClr val="FF0000"/>
                </a:solidFill>
                <a:effectLst>
                  <a:glow rad="127000">
                    <a:srgbClr val="FFFF00"/>
                  </a:glow>
                </a:effectLst>
              </a:rPr>
              <a:t>اولا:</a:t>
            </a:r>
          </a:p>
          <a:p>
            <a:r>
              <a:rPr lang="ar-IQ" sz="4400" b="1" dirty="0" smtClean="0">
                <a:solidFill>
                  <a:srgbClr val="FF0000"/>
                </a:solidFill>
                <a:effectLst>
                  <a:glow rad="127000">
                    <a:srgbClr val="FFFF00"/>
                  </a:glow>
                </a:effectLst>
              </a:rPr>
              <a:t>الاتفاق مع محلات خاصة على </a:t>
            </a:r>
            <a:r>
              <a:rPr lang="ar-IQ" sz="4400" b="1" dirty="0">
                <a:solidFill>
                  <a:srgbClr val="FF0000"/>
                </a:solidFill>
                <a:effectLst>
                  <a:glow rad="127000">
                    <a:srgbClr val="FFFF00"/>
                  </a:glow>
                </a:effectLst>
              </a:rPr>
              <a:t>ت</a:t>
            </a:r>
            <a:r>
              <a:rPr lang="ar-IQ" sz="4400" b="1" dirty="0" smtClean="0">
                <a:solidFill>
                  <a:srgbClr val="FF0000"/>
                </a:solidFill>
                <a:effectLst>
                  <a:glow rad="127000">
                    <a:srgbClr val="FFFF00"/>
                  </a:glow>
                </a:effectLst>
              </a:rPr>
              <a:t>وريد الحلوى التي تلاقي رواج وبيع في المواسم والاعياد والمواسم </a:t>
            </a:r>
            <a:r>
              <a:rPr lang="ar-IQ" sz="4400" b="1" dirty="0" err="1" smtClean="0">
                <a:solidFill>
                  <a:srgbClr val="FF0000"/>
                </a:solidFill>
                <a:effectLst>
                  <a:glow rad="127000">
                    <a:srgbClr val="FFFF00"/>
                  </a:glow>
                </a:effectLst>
              </a:rPr>
              <a:t>وباسعار</a:t>
            </a:r>
            <a:r>
              <a:rPr lang="ar-IQ" sz="4400" b="1" dirty="0" smtClean="0">
                <a:solidFill>
                  <a:srgbClr val="FF0000"/>
                </a:solidFill>
                <a:effectLst>
                  <a:glow rad="127000">
                    <a:srgbClr val="FFFF00"/>
                  </a:glow>
                </a:effectLst>
              </a:rPr>
              <a:t> مناسبة </a:t>
            </a:r>
            <a:endParaRPr lang="ar-IQ" sz="4400" b="1" dirty="0">
              <a:solidFill>
                <a:srgbClr val="FF0000"/>
              </a:solidFill>
              <a:effectLst>
                <a:glow rad="127000">
                  <a:srgbClr val="FFFF00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9628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2656"/>
            <a:ext cx="8856984" cy="6408712"/>
          </a:xfrm>
          <a:prstGeom prst="rect">
            <a:avLst/>
          </a:prstGeom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endParaRPr lang="ar-IQ" dirty="0" smtClean="0"/>
          </a:p>
          <a:p>
            <a:endParaRPr lang="ar-IQ" dirty="0"/>
          </a:p>
          <a:p>
            <a:r>
              <a:rPr lang="ar-IQ" sz="4800" dirty="0" smtClean="0">
                <a:solidFill>
                  <a:srgbClr val="FF0000"/>
                </a:solidFill>
                <a:effectLst>
                  <a:glow rad="127000">
                    <a:srgbClr val="FFFF00"/>
                  </a:glow>
                </a:effectLst>
              </a:rPr>
              <a:t>ثانيا:</a:t>
            </a:r>
          </a:p>
          <a:p>
            <a:r>
              <a:rPr lang="ar-IQ" sz="5400" dirty="0" smtClean="0">
                <a:solidFill>
                  <a:srgbClr val="FFFF00"/>
                </a:solidFill>
                <a:effectLst>
                  <a:glow rad="228600">
                    <a:srgbClr val="FF0000">
                      <a:alpha val="40000"/>
                    </a:srgbClr>
                  </a:glow>
                </a:effectLst>
              </a:rPr>
              <a:t>عمل طلبات خاصة وحسب الطلب من حيث النوعية والكمية </a:t>
            </a:r>
            <a:endParaRPr lang="ar-IQ" sz="5400" dirty="0">
              <a:solidFill>
                <a:srgbClr val="FFFF00"/>
              </a:solidFill>
              <a:effectLst>
                <a:glow rad="228600">
                  <a:srgbClr val="FF0000">
                    <a:alpha val="40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0568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8568951" cy="6597352"/>
          </a:xfrm>
          <a:prstGeom prst="rect">
            <a:avLst/>
          </a:prstGeom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endParaRPr lang="ar-IQ" dirty="0" smtClean="0"/>
          </a:p>
          <a:p>
            <a:endParaRPr lang="ar-IQ" dirty="0"/>
          </a:p>
          <a:p>
            <a:r>
              <a:rPr lang="ar-IQ" sz="6000" dirty="0" smtClean="0">
                <a:solidFill>
                  <a:srgbClr val="FF0000"/>
                </a:solidFill>
              </a:rPr>
              <a:t>ثالثا :</a:t>
            </a:r>
          </a:p>
          <a:p>
            <a:r>
              <a:rPr lang="ar-IQ" sz="4400" b="1" dirty="0" smtClean="0">
                <a:solidFill>
                  <a:srgbClr val="FFFF00"/>
                </a:solidFill>
              </a:rPr>
              <a:t>بسبب ازدياد الطلب على المواد الغذائية الخالية من السكر (الدايت).</a:t>
            </a:r>
          </a:p>
          <a:p>
            <a:r>
              <a:rPr lang="ar-IQ" sz="4400" b="1" dirty="0" smtClean="0">
                <a:solidFill>
                  <a:srgbClr val="FFFF00"/>
                </a:solidFill>
              </a:rPr>
              <a:t>عمل وعرض حلوى خالية من السكر </a:t>
            </a:r>
            <a:r>
              <a:rPr lang="ar-IQ" sz="4400" b="1" dirty="0" err="1" smtClean="0">
                <a:solidFill>
                  <a:srgbClr val="FFFF00"/>
                </a:solidFill>
              </a:rPr>
              <a:t>اوبنسب</a:t>
            </a:r>
            <a:r>
              <a:rPr lang="ar-IQ" sz="4400" b="1" dirty="0" smtClean="0">
                <a:solidFill>
                  <a:srgbClr val="FFFF00"/>
                </a:solidFill>
              </a:rPr>
              <a:t> قلية وذلك باستخدام بدائل طبيعية او صناعية وحسب الطلب </a:t>
            </a:r>
            <a:endParaRPr lang="ar-IQ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015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9036496" cy="6624736"/>
          </a:xfrm>
          <a:prstGeom prst="rect">
            <a:avLst/>
          </a:prstGeom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4400" dirty="0" smtClean="0">
                <a:solidFill>
                  <a:srgbClr val="FF0000"/>
                </a:solidFill>
              </a:rPr>
              <a:t>رابعا :</a:t>
            </a:r>
          </a:p>
          <a:p>
            <a:r>
              <a:rPr lang="ar-IQ" sz="4400" dirty="0" smtClean="0">
                <a:solidFill>
                  <a:srgbClr val="FFFF00"/>
                </a:solidFill>
              </a:rPr>
              <a:t>عمل حلوى بسعرات غذائية قليلة وتكون بشكل مغلف يكتب عليها قيمة السعرات </a:t>
            </a:r>
            <a:endParaRPr lang="ar-IQ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811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34346"/>
            <a:ext cx="3693021" cy="4230758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5292080" cy="4248472"/>
          </a:xfrm>
          <a:prstGeom prst="rect">
            <a:avLst/>
          </a:prstGeom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332656"/>
            <a:ext cx="8856984" cy="6408712"/>
          </a:xfrm>
        </p:spPr>
        <p:txBody>
          <a:bodyPr>
            <a:normAutofit/>
          </a:bodyPr>
          <a:lstStyle/>
          <a:p>
            <a:r>
              <a:rPr lang="ar-IQ" sz="6000" dirty="0" smtClean="0">
                <a:solidFill>
                  <a:srgbClr val="FF0000"/>
                </a:solidFill>
              </a:rPr>
              <a:t>خامسا :</a:t>
            </a:r>
          </a:p>
          <a:p>
            <a:r>
              <a:rPr lang="ar-IQ" sz="6000" dirty="0" smtClean="0">
                <a:solidFill>
                  <a:srgbClr val="FF0000"/>
                </a:solidFill>
              </a:rPr>
              <a:t>عمل الحلوى من المنتجات الطبيعية مثل التمر والعسل والسمسم والزبيب</a:t>
            </a:r>
          </a:p>
          <a:p>
            <a:endParaRPr lang="ar-IQ" sz="6000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5104"/>
            <a:ext cx="8985101" cy="24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785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424936" cy="5976664"/>
          </a:xfrm>
          <a:prstGeom prst="rect">
            <a:avLst/>
          </a:prstGeom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336704"/>
          </a:xfrm>
        </p:spPr>
        <p:txBody>
          <a:bodyPr>
            <a:normAutofit/>
          </a:bodyPr>
          <a:lstStyle/>
          <a:p>
            <a:r>
              <a:rPr lang="ar-IQ" sz="5400" dirty="0" smtClean="0">
                <a:solidFill>
                  <a:srgbClr val="FFFF00"/>
                </a:solidFill>
              </a:rPr>
              <a:t>سادسا :</a:t>
            </a:r>
          </a:p>
          <a:p>
            <a:r>
              <a:rPr lang="ar-IQ" sz="5400" dirty="0" smtClean="0">
                <a:solidFill>
                  <a:srgbClr val="FFFF00"/>
                </a:solidFill>
              </a:rPr>
              <a:t>تجفيف </a:t>
            </a:r>
            <a:r>
              <a:rPr lang="ar-IQ" sz="5400" dirty="0" smtClean="0">
                <a:solidFill>
                  <a:srgbClr val="FFFF00"/>
                </a:solidFill>
              </a:rPr>
              <a:t>الفواكه </a:t>
            </a:r>
            <a:r>
              <a:rPr lang="ar-IQ" sz="5400" dirty="0" smtClean="0">
                <a:solidFill>
                  <a:srgbClr val="FFFF00"/>
                </a:solidFill>
              </a:rPr>
              <a:t>التي يتم تناولها على شكل حلوى مثل المشمش والكيوي والتفاح والسفرجل والتين  </a:t>
            </a:r>
            <a:endParaRPr lang="ar-IQ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642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3779912" cy="6408712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3" y="271252"/>
            <a:ext cx="5184576" cy="272570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996952"/>
            <a:ext cx="5184576" cy="3672408"/>
          </a:xfrm>
          <a:prstGeom prst="rect">
            <a:avLst/>
          </a:prstGeom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ar-IQ" sz="5400" dirty="0" smtClean="0">
                <a:solidFill>
                  <a:srgbClr val="FF0000"/>
                </a:solidFill>
              </a:rPr>
              <a:t>سابعا :</a:t>
            </a:r>
          </a:p>
          <a:p>
            <a:r>
              <a:rPr lang="ar-IQ" sz="5400" dirty="0" smtClean="0">
                <a:solidFill>
                  <a:srgbClr val="FFFF00"/>
                </a:solidFill>
                <a:effectLst>
                  <a:glow rad="127000">
                    <a:srgbClr val="FF0000"/>
                  </a:glow>
                </a:effectLst>
              </a:rPr>
              <a:t>ادخال الفواكه في انتاج الحلوى </a:t>
            </a:r>
            <a:endParaRPr lang="ar-IQ" sz="5400" dirty="0" smtClean="0">
              <a:solidFill>
                <a:srgbClr val="FFFF00"/>
              </a:solidFill>
              <a:effectLst>
                <a:glow rad="127000">
                  <a:srgbClr val="FF0000"/>
                </a:glow>
              </a:effectLst>
            </a:endParaRPr>
          </a:p>
          <a:p>
            <a:r>
              <a:rPr lang="ar-IQ" sz="5400" dirty="0" smtClean="0">
                <a:solidFill>
                  <a:srgbClr val="FFFF00"/>
                </a:solidFill>
                <a:effectLst>
                  <a:glow rad="127000">
                    <a:srgbClr val="FF0000"/>
                  </a:glow>
                </a:effectLst>
              </a:rPr>
              <a:t>مثل الفراولة والموز والافوكادو </a:t>
            </a:r>
            <a:r>
              <a:rPr lang="ar-IQ" sz="5400" dirty="0" err="1" smtClean="0">
                <a:solidFill>
                  <a:srgbClr val="FFFF00"/>
                </a:solidFill>
                <a:effectLst>
                  <a:glow rad="127000">
                    <a:srgbClr val="FF0000"/>
                  </a:glow>
                </a:effectLst>
              </a:rPr>
              <a:t>والمانكو</a:t>
            </a:r>
            <a:r>
              <a:rPr lang="ar-IQ" sz="5400" dirty="0" smtClean="0">
                <a:solidFill>
                  <a:srgbClr val="FFFF00"/>
                </a:solidFill>
                <a:effectLst>
                  <a:glow rad="127000">
                    <a:srgbClr val="FF0000"/>
                  </a:glow>
                </a:effectLst>
              </a:rPr>
              <a:t>.</a:t>
            </a:r>
            <a:endParaRPr lang="ar-IQ" sz="5400" dirty="0">
              <a:solidFill>
                <a:srgbClr val="FFFF00"/>
              </a:solidFill>
              <a:effectLst>
                <a:glow rad="127000">
                  <a:srgbClr val="FF0000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949970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205</Words>
  <Application>Microsoft Office PowerPoint</Application>
  <PresentationFormat>عرض على الشاشة (3:4)‏</PresentationFormat>
  <Paragraphs>34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نسق Office</vt:lpstr>
      <vt:lpstr>اسم المشروع   عمل معمل لصنع الحلوى بأنواعها</vt:lpstr>
      <vt:lpstr>عرض تقديمي في PowerPoint</vt:lpstr>
      <vt:lpstr>اولا: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By DR.Ahmed Saker 2O11 - 2O12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اسم المشروع  عمل معمل لصنع الحلوى</dc:title>
  <dc:creator>hp</dc:creator>
  <cp:lastModifiedBy>hp</cp:lastModifiedBy>
  <cp:revision>10</cp:revision>
  <dcterms:created xsi:type="dcterms:W3CDTF">2021-06-17T14:14:09Z</dcterms:created>
  <dcterms:modified xsi:type="dcterms:W3CDTF">2021-06-17T16:14:34Z</dcterms:modified>
</cp:coreProperties>
</file>