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0" r:id="rId4"/>
    <p:sldId id="267" r:id="rId5"/>
    <p:sldId id="271" r:id="rId6"/>
    <p:sldId id="258" r:id="rId7"/>
    <p:sldId id="259" r:id="rId8"/>
    <p:sldId id="260" r:id="rId9"/>
    <p:sldId id="268" r:id="rId10"/>
    <p:sldId id="272" r:id="rId11"/>
    <p:sldId id="261" r:id="rId12"/>
    <p:sldId id="273" r:id="rId13"/>
    <p:sldId id="262" r:id="rId14"/>
    <p:sldId id="274" r:id="rId15"/>
    <p:sldId id="263" r:id="rId16"/>
    <p:sldId id="275" r:id="rId17"/>
    <p:sldId id="264" r:id="rId18"/>
    <p:sldId id="276" r:id="rId19"/>
    <p:sldId id="269" r:id="rId20"/>
    <p:sldId id="265" r:id="rId21"/>
    <p:sldId id="277" r:id="rId22"/>
    <p:sldId id="26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A159AC5-236A-4752-8D33-DFC74F40BF11}" type="datetimeFigureOut">
              <a:rPr lang="en-US" smtClean="0"/>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CF97D-0A2E-44D9-BAAB-4DA6AC4F3363}" type="slidenum">
              <a:rPr lang="en-US" smtClean="0"/>
              <a:t>‹#›</a:t>
            </a:fld>
            <a:endParaRPr lang="en-US"/>
          </a:p>
        </p:txBody>
      </p:sp>
    </p:spTree>
    <p:extLst>
      <p:ext uri="{BB962C8B-B14F-4D97-AF65-F5344CB8AC3E}">
        <p14:creationId xmlns:p14="http://schemas.microsoft.com/office/powerpoint/2010/main" val="1938626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59AC5-236A-4752-8D33-DFC74F40BF11}" type="datetimeFigureOut">
              <a:rPr lang="en-US" smtClean="0"/>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CF97D-0A2E-44D9-BAAB-4DA6AC4F3363}" type="slidenum">
              <a:rPr lang="en-US" smtClean="0"/>
              <a:t>‹#›</a:t>
            </a:fld>
            <a:endParaRPr lang="en-US"/>
          </a:p>
        </p:txBody>
      </p:sp>
    </p:spTree>
    <p:extLst>
      <p:ext uri="{BB962C8B-B14F-4D97-AF65-F5344CB8AC3E}">
        <p14:creationId xmlns:p14="http://schemas.microsoft.com/office/powerpoint/2010/main" val="2820229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59AC5-236A-4752-8D33-DFC74F40BF11}" type="datetimeFigureOut">
              <a:rPr lang="en-US" smtClean="0"/>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CF97D-0A2E-44D9-BAAB-4DA6AC4F3363}"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14522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59AC5-236A-4752-8D33-DFC74F40BF11}" type="datetimeFigureOut">
              <a:rPr lang="en-US" smtClean="0"/>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CF97D-0A2E-44D9-BAAB-4DA6AC4F3363}" type="slidenum">
              <a:rPr lang="en-US" smtClean="0"/>
              <a:t>‹#›</a:t>
            </a:fld>
            <a:endParaRPr lang="en-US"/>
          </a:p>
        </p:txBody>
      </p:sp>
    </p:spTree>
    <p:extLst>
      <p:ext uri="{BB962C8B-B14F-4D97-AF65-F5344CB8AC3E}">
        <p14:creationId xmlns:p14="http://schemas.microsoft.com/office/powerpoint/2010/main" val="964730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59AC5-236A-4752-8D33-DFC74F40BF11}" type="datetimeFigureOut">
              <a:rPr lang="en-US" smtClean="0"/>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CF97D-0A2E-44D9-BAAB-4DA6AC4F336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96525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59AC5-236A-4752-8D33-DFC74F40BF11}" type="datetimeFigureOut">
              <a:rPr lang="en-US" smtClean="0"/>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CF97D-0A2E-44D9-BAAB-4DA6AC4F3363}" type="slidenum">
              <a:rPr lang="en-US" smtClean="0"/>
              <a:t>‹#›</a:t>
            </a:fld>
            <a:endParaRPr lang="en-US"/>
          </a:p>
        </p:txBody>
      </p:sp>
    </p:spTree>
    <p:extLst>
      <p:ext uri="{BB962C8B-B14F-4D97-AF65-F5344CB8AC3E}">
        <p14:creationId xmlns:p14="http://schemas.microsoft.com/office/powerpoint/2010/main" val="4080411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159AC5-236A-4752-8D33-DFC74F40BF11}" type="datetimeFigureOut">
              <a:rPr lang="en-US" smtClean="0"/>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CF97D-0A2E-44D9-BAAB-4DA6AC4F3363}" type="slidenum">
              <a:rPr lang="en-US" smtClean="0"/>
              <a:t>‹#›</a:t>
            </a:fld>
            <a:endParaRPr lang="en-US"/>
          </a:p>
        </p:txBody>
      </p:sp>
    </p:spTree>
    <p:extLst>
      <p:ext uri="{BB962C8B-B14F-4D97-AF65-F5344CB8AC3E}">
        <p14:creationId xmlns:p14="http://schemas.microsoft.com/office/powerpoint/2010/main" val="14693667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159AC5-236A-4752-8D33-DFC74F40BF11}" type="datetimeFigureOut">
              <a:rPr lang="en-US" smtClean="0"/>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CF97D-0A2E-44D9-BAAB-4DA6AC4F3363}" type="slidenum">
              <a:rPr lang="en-US" smtClean="0"/>
              <a:t>‹#›</a:t>
            </a:fld>
            <a:endParaRPr lang="en-US"/>
          </a:p>
        </p:txBody>
      </p:sp>
    </p:spTree>
    <p:extLst>
      <p:ext uri="{BB962C8B-B14F-4D97-AF65-F5344CB8AC3E}">
        <p14:creationId xmlns:p14="http://schemas.microsoft.com/office/powerpoint/2010/main" val="3914875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159AC5-236A-4752-8D33-DFC74F40BF11}" type="datetimeFigureOut">
              <a:rPr lang="en-US" smtClean="0"/>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CF97D-0A2E-44D9-BAAB-4DA6AC4F3363}" type="slidenum">
              <a:rPr lang="en-US" smtClean="0"/>
              <a:t>‹#›</a:t>
            </a:fld>
            <a:endParaRPr lang="en-US"/>
          </a:p>
        </p:txBody>
      </p:sp>
    </p:spTree>
    <p:extLst>
      <p:ext uri="{BB962C8B-B14F-4D97-AF65-F5344CB8AC3E}">
        <p14:creationId xmlns:p14="http://schemas.microsoft.com/office/powerpoint/2010/main" val="2714066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59AC5-236A-4752-8D33-DFC74F40BF11}" type="datetimeFigureOut">
              <a:rPr lang="en-US" smtClean="0"/>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CF97D-0A2E-44D9-BAAB-4DA6AC4F3363}" type="slidenum">
              <a:rPr lang="en-US" smtClean="0"/>
              <a:t>‹#›</a:t>
            </a:fld>
            <a:endParaRPr lang="en-US"/>
          </a:p>
        </p:txBody>
      </p:sp>
    </p:spTree>
    <p:extLst>
      <p:ext uri="{BB962C8B-B14F-4D97-AF65-F5344CB8AC3E}">
        <p14:creationId xmlns:p14="http://schemas.microsoft.com/office/powerpoint/2010/main" val="215867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159AC5-236A-4752-8D33-DFC74F40BF11}" type="datetimeFigureOut">
              <a:rPr lang="en-US" smtClean="0"/>
              <a:t>6/17/2021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8CF97D-0A2E-44D9-BAAB-4DA6AC4F3363}" type="slidenum">
              <a:rPr lang="en-US" smtClean="0"/>
              <a:t>‹#›</a:t>
            </a:fld>
            <a:endParaRPr lang="en-US"/>
          </a:p>
        </p:txBody>
      </p:sp>
    </p:spTree>
    <p:extLst>
      <p:ext uri="{BB962C8B-B14F-4D97-AF65-F5344CB8AC3E}">
        <p14:creationId xmlns:p14="http://schemas.microsoft.com/office/powerpoint/2010/main" val="3941522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159AC5-236A-4752-8D33-DFC74F40BF11}" type="datetimeFigureOut">
              <a:rPr lang="en-US" smtClean="0"/>
              <a:t>6/17/2021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8CF97D-0A2E-44D9-BAAB-4DA6AC4F3363}" type="slidenum">
              <a:rPr lang="en-US" smtClean="0"/>
              <a:t>‹#›</a:t>
            </a:fld>
            <a:endParaRPr lang="en-US"/>
          </a:p>
        </p:txBody>
      </p:sp>
    </p:spTree>
    <p:extLst>
      <p:ext uri="{BB962C8B-B14F-4D97-AF65-F5344CB8AC3E}">
        <p14:creationId xmlns:p14="http://schemas.microsoft.com/office/powerpoint/2010/main" val="234733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159AC5-236A-4752-8D33-DFC74F40BF11}" type="datetimeFigureOut">
              <a:rPr lang="en-US" smtClean="0"/>
              <a:t>6/17/2021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8CF97D-0A2E-44D9-BAAB-4DA6AC4F3363}" type="slidenum">
              <a:rPr lang="en-US" smtClean="0"/>
              <a:t>‹#›</a:t>
            </a:fld>
            <a:endParaRPr lang="en-US"/>
          </a:p>
        </p:txBody>
      </p:sp>
    </p:spTree>
    <p:extLst>
      <p:ext uri="{BB962C8B-B14F-4D97-AF65-F5344CB8AC3E}">
        <p14:creationId xmlns:p14="http://schemas.microsoft.com/office/powerpoint/2010/main" val="18656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59AC5-236A-4752-8D33-DFC74F40BF11}" type="datetimeFigureOut">
              <a:rPr lang="en-US" smtClean="0"/>
              <a:t>6/17/2021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8CF97D-0A2E-44D9-BAAB-4DA6AC4F3363}" type="slidenum">
              <a:rPr lang="en-US" smtClean="0"/>
              <a:t>‹#›</a:t>
            </a:fld>
            <a:endParaRPr lang="en-US"/>
          </a:p>
        </p:txBody>
      </p:sp>
    </p:spTree>
    <p:extLst>
      <p:ext uri="{BB962C8B-B14F-4D97-AF65-F5344CB8AC3E}">
        <p14:creationId xmlns:p14="http://schemas.microsoft.com/office/powerpoint/2010/main" val="2571934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159AC5-236A-4752-8D33-DFC74F40BF11}" type="datetimeFigureOut">
              <a:rPr lang="en-US" smtClean="0"/>
              <a:t>6/17/2021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8CF97D-0A2E-44D9-BAAB-4DA6AC4F3363}" type="slidenum">
              <a:rPr lang="en-US" smtClean="0"/>
              <a:t>‹#›</a:t>
            </a:fld>
            <a:endParaRPr lang="en-US"/>
          </a:p>
        </p:txBody>
      </p:sp>
    </p:spTree>
    <p:extLst>
      <p:ext uri="{BB962C8B-B14F-4D97-AF65-F5344CB8AC3E}">
        <p14:creationId xmlns:p14="http://schemas.microsoft.com/office/powerpoint/2010/main" val="435038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59AC5-236A-4752-8D33-DFC74F40BF11}" type="datetimeFigureOut">
              <a:rPr lang="en-US" smtClean="0"/>
              <a:t>6/17/2021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8CF97D-0A2E-44D9-BAAB-4DA6AC4F3363}" type="slidenum">
              <a:rPr lang="en-US" smtClean="0"/>
              <a:t>‹#›</a:t>
            </a:fld>
            <a:endParaRPr lang="en-US"/>
          </a:p>
        </p:txBody>
      </p:sp>
    </p:spTree>
    <p:extLst>
      <p:ext uri="{BB962C8B-B14F-4D97-AF65-F5344CB8AC3E}">
        <p14:creationId xmlns:p14="http://schemas.microsoft.com/office/powerpoint/2010/main" val="1699035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A159AC5-236A-4752-8D33-DFC74F40BF11}" type="datetimeFigureOut">
              <a:rPr lang="en-US" smtClean="0"/>
              <a:t>6/17/2021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08CF97D-0A2E-44D9-BAAB-4DA6AC4F3363}" type="slidenum">
              <a:rPr lang="en-US" smtClean="0"/>
              <a:t>‹#›</a:t>
            </a:fld>
            <a:endParaRPr lang="en-US"/>
          </a:p>
        </p:txBody>
      </p:sp>
    </p:spTree>
    <p:extLst>
      <p:ext uri="{BB962C8B-B14F-4D97-AF65-F5344CB8AC3E}">
        <p14:creationId xmlns:p14="http://schemas.microsoft.com/office/powerpoint/2010/main" val="11212916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C9A1192-8268-4379-A96B-C8DA66444371}"/>
              </a:ext>
            </a:extLst>
          </p:cNvPr>
          <p:cNvPicPr>
            <a:picLocks noChangeAspect="1"/>
          </p:cNvPicPr>
          <p:nvPr/>
        </p:nvPicPr>
        <p:blipFill>
          <a:blip r:embed="rId2"/>
          <a:stretch>
            <a:fillRect/>
          </a:stretch>
        </p:blipFill>
        <p:spPr>
          <a:xfrm>
            <a:off x="8731253" y="0"/>
            <a:ext cx="3460747" cy="3543146"/>
          </a:xfrm>
          <a:prstGeom prst="rect">
            <a:avLst/>
          </a:prstGeom>
        </p:spPr>
      </p:pic>
      <p:sp>
        <p:nvSpPr>
          <p:cNvPr id="2" name="Title 1">
            <a:extLst>
              <a:ext uri="{FF2B5EF4-FFF2-40B4-BE49-F238E27FC236}">
                <a16:creationId xmlns:a16="http://schemas.microsoft.com/office/drawing/2014/main" id="{0719DF19-A81F-42FA-AC70-2785CF438F11}"/>
              </a:ext>
            </a:extLst>
          </p:cNvPr>
          <p:cNvSpPr>
            <a:spLocks noGrp="1"/>
          </p:cNvSpPr>
          <p:nvPr>
            <p:ph type="ctrTitle"/>
          </p:nvPr>
        </p:nvSpPr>
        <p:spPr>
          <a:xfrm>
            <a:off x="1507067" y="484209"/>
            <a:ext cx="7766936" cy="1066857"/>
          </a:xfrm>
        </p:spPr>
        <p:txBody>
          <a:bodyPr/>
          <a:lstStyle/>
          <a:p>
            <a:pPr algn="ctr"/>
            <a:r>
              <a:rPr lang="en-US" dirty="0">
                <a:effectLst/>
                <a:latin typeface="Calibri" panose="020F0502020204030204" pitchFamily="34" charset="0"/>
                <a:ea typeface="Calibri" panose="020F0502020204030204" pitchFamily="34" charset="0"/>
                <a:cs typeface="Arial" panose="020B0604020202020204" pitchFamily="34" charset="0"/>
              </a:rPr>
              <a:t>Elderly Tourism Project</a:t>
            </a:r>
            <a:endParaRPr lang="en-US" sz="8000" dirty="0"/>
          </a:p>
        </p:txBody>
      </p:sp>
      <p:sp>
        <p:nvSpPr>
          <p:cNvPr id="3" name="Subtitle 2">
            <a:extLst>
              <a:ext uri="{FF2B5EF4-FFF2-40B4-BE49-F238E27FC236}">
                <a16:creationId xmlns:a16="http://schemas.microsoft.com/office/drawing/2014/main" id="{44F973FD-C5A9-4E1E-AD5E-E709B253341A}"/>
              </a:ext>
            </a:extLst>
          </p:cNvPr>
          <p:cNvSpPr>
            <a:spLocks noGrp="1"/>
          </p:cNvSpPr>
          <p:nvPr>
            <p:ph type="subTitle" idx="1"/>
          </p:nvPr>
        </p:nvSpPr>
        <p:spPr>
          <a:xfrm>
            <a:off x="1507067" y="1932039"/>
            <a:ext cx="7766936" cy="3908323"/>
          </a:xfrm>
        </p:spPr>
        <p:txBody>
          <a:bodyPr>
            <a:normAutofit/>
          </a:bodyPr>
          <a:lstStyle/>
          <a:p>
            <a:pPr algn="ctr"/>
            <a:r>
              <a:rPr lang="en-US" dirty="0"/>
              <a:t>Submitted by</a:t>
            </a:r>
          </a:p>
          <a:p>
            <a:pPr algn="ctr"/>
            <a:r>
              <a:rPr lang="en-US" sz="2800" b="1" dirty="0"/>
              <a:t>MAHA SALIM IBRAHIM</a:t>
            </a:r>
          </a:p>
          <a:p>
            <a:pPr algn="ctr"/>
            <a:r>
              <a:rPr lang="en-US" sz="2000" dirty="0">
                <a:solidFill>
                  <a:srgbClr val="333333"/>
                </a:solidFill>
                <a:latin typeface="amiri"/>
              </a:rPr>
              <a:t>BSc</a:t>
            </a:r>
            <a:r>
              <a:rPr lang="en-US" sz="2000" b="1" dirty="0"/>
              <a:t>., Translation</a:t>
            </a:r>
          </a:p>
          <a:p>
            <a:pPr algn="ctr"/>
            <a:r>
              <a:rPr lang="en-US" sz="2000" b="1" dirty="0"/>
              <a:t>Graduate from University of Mosul</a:t>
            </a:r>
          </a:p>
          <a:p>
            <a:pPr algn="ctr"/>
            <a:r>
              <a:rPr lang="en-US" sz="2000" b="1" dirty="0"/>
              <a:t>(WhatsApp: +964 773 849 9186)</a:t>
            </a:r>
          </a:p>
          <a:p>
            <a:pPr algn="ctr"/>
            <a:r>
              <a:rPr lang="en-US" dirty="0"/>
              <a:t>Supervised by </a:t>
            </a:r>
          </a:p>
          <a:p>
            <a:pPr algn="ctr"/>
            <a:r>
              <a:rPr lang="en-US" dirty="0"/>
              <a:t>Prof. Dr., AHMED ABDULGANI TAHA (aat@uomosul.edu.iq)</a:t>
            </a:r>
          </a:p>
          <a:p>
            <a:pPr algn="ctr"/>
            <a:r>
              <a:rPr lang="en-US" dirty="0"/>
              <a:t>Asst Prof. Dr., MOHAMMAD THAKER SALIM (mthsa@uomosul.edu.iq)</a:t>
            </a:r>
          </a:p>
        </p:txBody>
      </p:sp>
    </p:spTree>
    <p:extLst>
      <p:ext uri="{BB962C8B-B14F-4D97-AF65-F5344CB8AC3E}">
        <p14:creationId xmlns:p14="http://schemas.microsoft.com/office/powerpoint/2010/main" val="2204853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Older travellers | advice for seniors 70s &amp; over - Odyssey Travellers">
            <a:extLst>
              <a:ext uri="{FF2B5EF4-FFF2-40B4-BE49-F238E27FC236}">
                <a16:creationId xmlns:a16="http://schemas.microsoft.com/office/drawing/2014/main" id="{6B798944-E08B-4FD1-A412-B849C5240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6096000" cy="386944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Elderly Tourist Stock Illustrations – 801 Elderly Tourist Stock  Illustrations, Vectors &amp; Clipart - Dreamstime">
            <a:extLst>
              <a:ext uri="{FF2B5EF4-FFF2-40B4-BE49-F238E27FC236}">
                <a16:creationId xmlns:a16="http://schemas.microsoft.com/office/drawing/2014/main" id="{A4D07858-CCB6-4A69-A6A4-BDEC357DC0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1806" y="1120877"/>
            <a:ext cx="5737123" cy="5737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456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5ED27-3277-4759-BFAE-58A35D04392F}"/>
              </a:ext>
            </a:extLst>
          </p:cNvPr>
          <p:cNvSpPr>
            <a:spLocks noGrp="1"/>
          </p:cNvSpPr>
          <p:nvPr>
            <p:ph type="title"/>
          </p:nvPr>
        </p:nvSpPr>
        <p:spPr>
          <a:xfrm>
            <a:off x="677334" y="609600"/>
            <a:ext cx="8596668" cy="703006"/>
          </a:xfrm>
        </p:spPr>
        <p:txBody>
          <a:bodyPr/>
          <a:lstStyle/>
          <a:p>
            <a:pPr algn="ctr"/>
            <a:r>
              <a:rPr lang="en-US" sz="4000" b="1" dirty="0">
                <a:solidFill>
                  <a:srgbClr val="0070C0"/>
                </a:solidFill>
                <a:latin typeface="Bell MT" panose="02020503060305020303" pitchFamily="18" charset="0"/>
                <a:cs typeface="Arial" panose="020B0604020202020204" pitchFamily="34" charset="0"/>
              </a:rPr>
              <a:t>Medical tourism</a:t>
            </a:r>
          </a:p>
        </p:txBody>
      </p:sp>
      <p:sp>
        <p:nvSpPr>
          <p:cNvPr id="3" name="Content Placeholder 2">
            <a:extLst>
              <a:ext uri="{FF2B5EF4-FFF2-40B4-BE49-F238E27FC236}">
                <a16:creationId xmlns:a16="http://schemas.microsoft.com/office/drawing/2014/main" id="{8109601C-62A3-48D2-BE1E-D0480CD3AB06}"/>
              </a:ext>
            </a:extLst>
          </p:cNvPr>
          <p:cNvSpPr>
            <a:spLocks noGrp="1"/>
          </p:cNvSpPr>
          <p:nvPr>
            <p:ph idx="1"/>
          </p:nvPr>
        </p:nvSpPr>
        <p:spPr>
          <a:xfrm>
            <a:off x="677334" y="1607575"/>
            <a:ext cx="8596668" cy="4433788"/>
          </a:xfrm>
        </p:spPr>
        <p:txBody>
          <a:bodyPr>
            <a:normAutofit lnSpcReduction="10000"/>
          </a:bodyPr>
          <a:lstStyle/>
          <a:p>
            <a:pPr marL="0" indent="0" algn="just">
              <a:buNone/>
            </a:pPr>
            <a:r>
              <a:rPr lang="en-US" sz="3600" dirty="0">
                <a:effectLst/>
                <a:latin typeface="Calibri" panose="020F0502020204030204" pitchFamily="34" charset="0"/>
                <a:ea typeface="Calibri" panose="020F0502020204030204" pitchFamily="34" charset="0"/>
                <a:cs typeface="Arial" panose="020B0604020202020204" pitchFamily="34" charset="0"/>
              </a:rPr>
              <a:t>Medical tourism includes facilitating the treatment of elderly patients inside and outside Iraq by receiving medical examination reports and presenting them to more than one medical entity for the purpose of selecting the most suitable for these patients with the possibility of gaining discounts for them.</a:t>
            </a:r>
          </a:p>
          <a:p>
            <a:endParaRPr lang="en-US" dirty="0"/>
          </a:p>
        </p:txBody>
      </p:sp>
    </p:spTree>
    <p:extLst>
      <p:ext uri="{BB962C8B-B14F-4D97-AF65-F5344CB8AC3E}">
        <p14:creationId xmlns:p14="http://schemas.microsoft.com/office/powerpoint/2010/main" val="1795883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he Kerala Travel Blog – Experience Kerala | Kerala - The most popular medical  tourism destination in India">
            <a:extLst>
              <a:ext uri="{FF2B5EF4-FFF2-40B4-BE49-F238E27FC236}">
                <a16:creationId xmlns:a16="http://schemas.microsoft.com/office/drawing/2014/main" id="{5E33B398-5408-4447-8403-23B3970022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0"/>
            <a:ext cx="6076028" cy="364561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hings to know before the elderly take a medical tourism trip - Medical  Tourism Guide, Magazine &amp; Consultancy by Dr Prem Jagyasi">
            <a:extLst>
              <a:ext uri="{FF2B5EF4-FFF2-40B4-BE49-F238E27FC236}">
                <a16:creationId xmlns:a16="http://schemas.microsoft.com/office/drawing/2014/main" id="{E45448AD-7CFB-434D-9F64-9635497EC8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71" y="2814681"/>
            <a:ext cx="6076027" cy="4043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603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D081C-0CC4-49D7-9C27-00151D4FB94B}"/>
              </a:ext>
            </a:extLst>
          </p:cNvPr>
          <p:cNvSpPr>
            <a:spLocks noGrp="1"/>
          </p:cNvSpPr>
          <p:nvPr>
            <p:ph type="title"/>
          </p:nvPr>
        </p:nvSpPr>
        <p:spPr>
          <a:xfrm>
            <a:off x="677334" y="609600"/>
            <a:ext cx="8596668" cy="791497"/>
          </a:xfrm>
        </p:spPr>
        <p:txBody>
          <a:bodyPr>
            <a:normAutofit fontScale="90000"/>
          </a:bodyPr>
          <a:lstStyle/>
          <a:p>
            <a:pPr algn="ctr"/>
            <a:r>
              <a:rPr lang="en-US" sz="4400" b="1" dirty="0">
                <a:solidFill>
                  <a:srgbClr val="0070C0"/>
                </a:solidFill>
                <a:latin typeface="Bell MT" panose="02020503060305020303" pitchFamily="18" charset="0"/>
                <a:cs typeface="Arial" panose="020B0604020202020204" pitchFamily="34" charset="0"/>
              </a:rPr>
              <a:t>Religious Tourism</a:t>
            </a:r>
            <a:br>
              <a:rPr lang="en-US" sz="3600" dirty="0">
                <a:effectLst/>
                <a:latin typeface="Calibri" panose="020F0502020204030204" pitchFamily="34" charset="0"/>
                <a:ea typeface="Calibri" panose="020F0502020204030204" pitchFamily="34" charset="0"/>
                <a:cs typeface="Arial" panose="020B0604020202020204" pitchFamily="34" charset="0"/>
              </a:rPr>
            </a:br>
            <a:br>
              <a:rPr lang="en-US" sz="36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1B63270A-CC53-4107-AB58-2D3C2B055364}"/>
              </a:ext>
            </a:extLst>
          </p:cNvPr>
          <p:cNvSpPr>
            <a:spLocks noGrp="1"/>
          </p:cNvSpPr>
          <p:nvPr>
            <p:ph idx="1"/>
          </p:nvPr>
        </p:nvSpPr>
        <p:spPr/>
        <p:txBody>
          <a:bodyPr/>
          <a:lstStyle/>
          <a:p>
            <a:pPr marL="0" indent="0" algn="just">
              <a:lnSpc>
                <a:spcPct val="107000"/>
              </a:lnSpc>
              <a:spcAft>
                <a:spcPts val="800"/>
              </a:spcAft>
              <a:buNone/>
            </a:pPr>
            <a:r>
              <a:rPr lang="en-US" sz="3600" dirty="0">
                <a:effectLst/>
                <a:latin typeface="Calibri" panose="020F0502020204030204" pitchFamily="34" charset="0"/>
                <a:ea typeface="Calibri" panose="020F0502020204030204" pitchFamily="34" charset="0"/>
                <a:cs typeface="Arial" panose="020B0604020202020204" pitchFamily="34" charset="0"/>
              </a:rPr>
              <a:t>Organizing trips to visit religious places both inside and outside Iraq for older persons whose </a:t>
            </a:r>
            <a:r>
              <a:rPr lang="en-US" sz="3600" u="sng" dirty="0">
                <a:solidFill>
                  <a:srgbClr val="FF0000"/>
                </a:solidFill>
                <a:effectLst/>
                <a:latin typeface="Calibri" panose="020F0502020204030204" pitchFamily="34" charset="0"/>
                <a:ea typeface="Calibri" panose="020F0502020204030204" pitchFamily="34" charset="0"/>
                <a:cs typeface="Arial" panose="020B0604020202020204" pitchFamily="34" charset="0"/>
              </a:rPr>
              <a:t>psychological state is linked to this type of visit</a:t>
            </a:r>
            <a:r>
              <a:rPr lang="en-US" sz="3600" dirty="0">
                <a:effectLst/>
                <a:latin typeface="Calibri" panose="020F0502020204030204" pitchFamily="34" charset="0"/>
                <a:ea typeface="Calibri" panose="020F0502020204030204" pitchFamily="34" charset="0"/>
                <a:cs typeface="Arial" panose="020B0604020202020204" pitchFamily="34" charset="0"/>
              </a:rPr>
              <a:t>.</a:t>
            </a:r>
          </a:p>
          <a:p>
            <a:endParaRPr lang="en-US" dirty="0"/>
          </a:p>
        </p:txBody>
      </p:sp>
    </p:spTree>
    <p:extLst>
      <p:ext uri="{BB962C8B-B14F-4D97-AF65-F5344CB8AC3E}">
        <p14:creationId xmlns:p14="http://schemas.microsoft.com/office/powerpoint/2010/main" val="2184268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56B651-7730-4052-850A-EF29F5E8E06D}"/>
              </a:ext>
            </a:extLst>
          </p:cNvPr>
          <p:cNvPicPr>
            <a:picLocks noChangeAspect="1"/>
          </p:cNvPicPr>
          <p:nvPr/>
        </p:nvPicPr>
        <p:blipFill rotWithShape="1">
          <a:blip r:embed="rId2">
            <a:extLst>
              <a:ext uri="{28A0092B-C50C-407E-A947-70E740481C1C}">
                <a14:useLocalDpi xmlns:a14="http://schemas.microsoft.com/office/drawing/2010/main" val="0"/>
              </a:ext>
            </a:extLst>
          </a:blip>
          <a:srcRect b="13934"/>
          <a:stretch/>
        </p:blipFill>
        <p:spPr>
          <a:xfrm>
            <a:off x="156521" y="235974"/>
            <a:ext cx="11988249" cy="5751871"/>
          </a:xfrm>
          <a:prstGeom prst="rect">
            <a:avLst/>
          </a:prstGeom>
        </p:spPr>
      </p:pic>
    </p:spTree>
    <p:extLst>
      <p:ext uri="{BB962C8B-B14F-4D97-AF65-F5344CB8AC3E}">
        <p14:creationId xmlns:p14="http://schemas.microsoft.com/office/powerpoint/2010/main" val="2895024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134EE-2F18-4A9A-9370-3E5A64980E1A}"/>
              </a:ext>
            </a:extLst>
          </p:cNvPr>
          <p:cNvSpPr>
            <a:spLocks noGrp="1"/>
          </p:cNvSpPr>
          <p:nvPr>
            <p:ph type="title"/>
          </p:nvPr>
        </p:nvSpPr>
        <p:spPr>
          <a:xfrm>
            <a:off x="677334" y="609600"/>
            <a:ext cx="8596668" cy="820994"/>
          </a:xfrm>
        </p:spPr>
        <p:txBody>
          <a:bodyPr>
            <a:normAutofit fontScale="90000"/>
          </a:bodyPr>
          <a:lstStyle/>
          <a:p>
            <a:pPr algn="ctr"/>
            <a:r>
              <a:rPr lang="en-US" sz="4400" b="1" dirty="0">
                <a:solidFill>
                  <a:srgbClr val="0070C0"/>
                </a:solidFill>
                <a:latin typeface="Bell MT" panose="02020503060305020303" pitchFamily="18" charset="0"/>
                <a:cs typeface="Arial" panose="020B0604020202020204" pitchFamily="34" charset="0"/>
              </a:rPr>
              <a:t>Marketing of healthy foods</a:t>
            </a:r>
            <a:br>
              <a:rPr lang="en-US" sz="36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128CA231-3612-44D1-94CD-2AA402D4CB09}"/>
              </a:ext>
            </a:extLst>
          </p:cNvPr>
          <p:cNvSpPr>
            <a:spLocks noGrp="1"/>
          </p:cNvSpPr>
          <p:nvPr>
            <p:ph idx="1"/>
          </p:nvPr>
        </p:nvSpPr>
        <p:spPr/>
        <p:txBody>
          <a:bodyPr/>
          <a:lstStyle/>
          <a:p>
            <a:pPr marL="0" indent="0" algn="just">
              <a:lnSpc>
                <a:spcPct val="107000"/>
              </a:lnSpc>
              <a:spcAft>
                <a:spcPts val="800"/>
              </a:spcAft>
              <a:buNone/>
            </a:pPr>
            <a:r>
              <a:rPr lang="en-US" sz="4000" dirty="0">
                <a:effectLst/>
                <a:latin typeface="Calibri" panose="020F0502020204030204" pitchFamily="34" charset="0"/>
                <a:ea typeface="Calibri" panose="020F0502020204030204" pitchFamily="34" charset="0"/>
                <a:cs typeface="Arial" panose="020B0604020202020204" pitchFamily="34" charset="0"/>
              </a:rPr>
              <a:t>A section of the project office is dedicated to </a:t>
            </a:r>
            <a:r>
              <a:rPr lang="en-US" sz="4000" u="sng" dirty="0">
                <a:solidFill>
                  <a:srgbClr val="FF0000"/>
                </a:solidFill>
                <a:effectLst/>
                <a:latin typeface="Calibri" panose="020F0502020204030204" pitchFamily="34" charset="0"/>
                <a:ea typeface="Calibri" panose="020F0502020204030204" pitchFamily="34" charset="0"/>
                <a:cs typeface="Arial" panose="020B0604020202020204" pitchFamily="34" charset="0"/>
              </a:rPr>
              <a:t>selling healthy food </a:t>
            </a:r>
            <a:r>
              <a:rPr lang="en-US" sz="4000" dirty="0">
                <a:effectLst/>
                <a:latin typeface="Calibri" panose="020F0502020204030204" pitchFamily="34" charset="0"/>
                <a:ea typeface="Calibri" panose="020F0502020204030204" pitchFamily="34" charset="0"/>
                <a:cs typeface="Arial" panose="020B0604020202020204" pitchFamily="34" charset="0"/>
              </a:rPr>
              <a:t>products for the elderly and can also be marketed online.</a:t>
            </a:r>
          </a:p>
          <a:p>
            <a:endParaRPr lang="en-US" dirty="0"/>
          </a:p>
        </p:txBody>
      </p:sp>
    </p:spTree>
    <p:extLst>
      <p:ext uri="{BB962C8B-B14F-4D97-AF65-F5344CB8AC3E}">
        <p14:creationId xmlns:p14="http://schemas.microsoft.com/office/powerpoint/2010/main" val="273473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ow to Market Your Restaurant's Health Food Menu to Health Enthusiasts">
            <a:extLst>
              <a:ext uri="{FF2B5EF4-FFF2-40B4-BE49-F238E27FC236}">
                <a16:creationId xmlns:a16="http://schemas.microsoft.com/office/drawing/2014/main" id="{F6924503-9BC7-44A7-81AF-8D80128C53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6824640" cy="38345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905FF91-BAD4-4FB3-BEBF-EBF191C42B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4640" y="3009705"/>
            <a:ext cx="5367360" cy="3848296"/>
          </a:xfrm>
          <a:prstGeom prst="rect">
            <a:avLst/>
          </a:prstGeom>
        </p:spPr>
      </p:pic>
    </p:spTree>
    <p:extLst>
      <p:ext uri="{BB962C8B-B14F-4D97-AF65-F5344CB8AC3E}">
        <p14:creationId xmlns:p14="http://schemas.microsoft.com/office/powerpoint/2010/main" val="2952212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D353B-99FA-4C90-8997-C0CD36E6CE75}"/>
              </a:ext>
            </a:extLst>
          </p:cNvPr>
          <p:cNvSpPr>
            <a:spLocks noGrp="1"/>
          </p:cNvSpPr>
          <p:nvPr>
            <p:ph type="title"/>
          </p:nvPr>
        </p:nvSpPr>
        <p:spPr>
          <a:xfrm>
            <a:off x="426611" y="610161"/>
            <a:ext cx="8596668" cy="855407"/>
          </a:xfrm>
        </p:spPr>
        <p:txBody>
          <a:bodyPr>
            <a:normAutofit fontScale="90000"/>
          </a:bodyPr>
          <a:lstStyle/>
          <a:p>
            <a:pPr algn="ctr"/>
            <a:r>
              <a:rPr lang="en-US" sz="4400" dirty="0">
                <a:solidFill>
                  <a:srgbClr val="0070C0"/>
                </a:solidFill>
                <a:latin typeface="Bell MT" panose="02020503060305020303" pitchFamily="18" charset="0"/>
                <a:ea typeface="Calibri" panose="020F0502020204030204" pitchFamily="34" charset="0"/>
                <a:cs typeface="Arial" panose="020B0604020202020204" pitchFamily="34" charset="0"/>
              </a:rPr>
              <a:t>Nutritional and physical awareness</a:t>
            </a:r>
            <a:br>
              <a:rPr lang="en-US" dirty="0">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F9228C7D-DBFB-4C23-A4B8-C97DCDCC6C6A}"/>
              </a:ext>
            </a:extLst>
          </p:cNvPr>
          <p:cNvSpPr>
            <a:spLocks noGrp="1"/>
          </p:cNvSpPr>
          <p:nvPr>
            <p:ph idx="1"/>
          </p:nvPr>
        </p:nvSpPr>
        <p:spPr>
          <a:xfrm>
            <a:off x="839566" y="1828800"/>
            <a:ext cx="8596668" cy="4419039"/>
          </a:xfrm>
        </p:spPr>
        <p:txBody>
          <a:bodyPr>
            <a:normAutofit lnSpcReduction="10000"/>
          </a:bodyPr>
          <a:lstStyle/>
          <a:p>
            <a:pPr>
              <a:lnSpc>
                <a:spcPct val="107000"/>
              </a:lnSpc>
              <a:spcAft>
                <a:spcPts val="800"/>
              </a:spcAft>
            </a:pPr>
            <a:r>
              <a:rPr lang="en-US" sz="2400" dirty="0">
                <a:effectLst/>
                <a:latin typeface="Calibri" panose="020F0502020204030204" pitchFamily="34" charset="0"/>
                <a:ea typeface="Calibri" panose="020F0502020204030204" pitchFamily="34" charset="0"/>
                <a:cs typeface="Arial" panose="020B0604020202020204" pitchFamily="34" charset="0"/>
              </a:rPr>
              <a:t>Inside the office of the project, a kitchen is dedicated to courses to teach </a:t>
            </a:r>
            <a:r>
              <a:rPr lang="en-US" sz="2400" u="sng" dirty="0">
                <a:effectLst/>
                <a:highlight>
                  <a:srgbClr val="FFFF00"/>
                </a:highlight>
                <a:latin typeface="Calibri" panose="020F0502020204030204" pitchFamily="34" charset="0"/>
                <a:ea typeface="Calibri" panose="020F0502020204030204" pitchFamily="34" charset="0"/>
                <a:cs typeface="Arial" panose="020B0604020202020204" pitchFamily="34" charset="0"/>
              </a:rPr>
              <a:t>how to make simple healthy foods</a:t>
            </a:r>
            <a:r>
              <a:rPr lang="en-US" sz="2400" dirty="0">
                <a:effectLst/>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r>
              <a:rPr lang="en-US" sz="2400" dirty="0">
                <a:effectLst/>
                <a:latin typeface="Calibri" panose="020F0502020204030204" pitchFamily="34" charset="0"/>
                <a:ea typeface="Calibri" panose="020F0502020204030204" pitchFamily="34" charset="0"/>
                <a:cs typeface="Arial" panose="020B0604020202020204" pitchFamily="34" charset="0"/>
              </a:rPr>
              <a:t>Organizing awareness workshops that may be online or booking a large hall where </a:t>
            </a:r>
            <a:r>
              <a:rPr lang="en-US" sz="24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nutritional guidelines </a:t>
            </a:r>
            <a:r>
              <a:rPr lang="en-US" sz="2400" dirty="0">
                <a:effectLst/>
                <a:latin typeface="Calibri" panose="020F0502020204030204" pitchFamily="34" charset="0"/>
                <a:ea typeface="Calibri" panose="020F0502020204030204" pitchFamily="34" charset="0"/>
                <a:cs typeface="Arial" panose="020B0604020202020204" pitchFamily="34" charset="0"/>
              </a:rPr>
              <a:t>and guidance on the </a:t>
            </a:r>
            <a:r>
              <a:rPr lang="en-US" sz="2400" u="sng" dirty="0">
                <a:effectLst/>
                <a:highlight>
                  <a:srgbClr val="FFFF00"/>
                </a:highlight>
                <a:latin typeface="Calibri" panose="020F0502020204030204" pitchFamily="34" charset="0"/>
                <a:ea typeface="Calibri" panose="020F0502020204030204" pitchFamily="34" charset="0"/>
                <a:cs typeface="Arial" panose="020B0604020202020204" pitchFamily="34" charset="0"/>
              </a:rPr>
              <a:t>behavior</a:t>
            </a:r>
            <a:r>
              <a:rPr lang="en-US" sz="2400" dirty="0">
                <a:effectLst/>
                <a:latin typeface="Calibri" panose="020F0502020204030204" pitchFamily="34" charset="0"/>
                <a:ea typeface="Calibri" panose="020F0502020204030204" pitchFamily="34" charset="0"/>
                <a:cs typeface="Arial" panose="020B0604020202020204" pitchFamily="34" charset="0"/>
              </a:rPr>
              <a:t> of older persons </a:t>
            </a:r>
            <a:r>
              <a:rPr lang="en-US" sz="2400" u="sng" dirty="0">
                <a:effectLst/>
                <a:highlight>
                  <a:srgbClr val="FFFF00"/>
                </a:highlight>
                <a:latin typeface="Calibri" panose="020F0502020204030204" pitchFamily="34" charset="0"/>
                <a:ea typeface="Calibri" panose="020F0502020204030204" pitchFamily="34" charset="0"/>
                <a:cs typeface="Arial" panose="020B0604020202020204" pitchFamily="34" charset="0"/>
              </a:rPr>
              <a:t>in their daily lives</a:t>
            </a:r>
            <a:r>
              <a:rPr lang="en-US" sz="2400" dirty="0">
                <a:effectLst/>
                <a:latin typeface="Calibri" panose="020F0502020204030204" pitchFamily="34" charset="0"/>
                <a:ea typeface="Calibri" panose="020F0502020204030204" pitchFamily="34" charset="0"/>
                <a:cs typeface="Arial" panose="020B0604020202020204" pitchFamily="34" charset="0"/>
              </a:rPr>
              <a:t>, especially those with chronic diseases. </a:t>
            </a:r>
            <a:endParaRPr lang="ar-SA"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2400" dirty="0">
                <a:effectLst/>
                <a:latin typeface="Calibri" panose="020F0502020204030204" pitchFamily="34" charset="0"/>
                <a:ea typeface="Calibri" panose="020F0502020204030204" pitchFamily="34" charset="0"/>
                <a:cs typeface="Arial" panose="020B0604020202020204" pitchFamily="34" charset="0"/>
              </a:rPr>
              <a:t>Organizing </a:t>
            </a:r>
            <a:r>
              <a:rPr lang="en-US" sz="24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fitness</a:t>
            </a:r>
            <a:r>
              <a:rPr lang="en-US" sz="2400" dirty="0">
                <a:effectLst/>
                <a:latin typeface="Calibri" panose="020F0502020204030204" pitchFamily="34" charset="0"/>
                <a:ea typeface="Calibri" panose="020F0502020204030204" pitchFamily="34" charset="0"/>
                <a:cs typeface="Arial" panose="020B0604020202020204" pitchFamily="34" charset="0"/>
              </a:rPr>
              <a:t> and </a:t>
            </a:r>
            <a:r>
              <a:rPr lang="en-US" sz="2400" u="sng" dirty="0">
                <a:effectLst/>
                <a:highlight>
                  <a:srgbClr val="FFFF00"/>
                </a:highlight>
                <a:latin typeface="Calibri" panose="020F0502020204030204" pitchFamily="34" charset="0"/>
                <a:ea typeface="Calibri" panose="020F0502020204030204" pitchFamily="34" charset="0"/>
                <a:cs typeface="Arial" panose="020B0604020202020204" pitchFamily="34" charset="0"/>
              </a:rPr>
              <a:t>treatment</a:t>
            </a:r>
            <a:r>
              <a:rPr lang="en-US" sz="2400" dirty="0">
                <a:effectLst/>
                <a:latin typeface="Calibri" panose="020F0502020204030204" pitchFamily="34" charset="0"/>
                <a:ea typeface="Calibri" panose="020F0502020204030204" pitchFamily="34" charset="0"/>
                <a:cs typeface="Arial" panose="020B0604020202020204" pitchFamily="34" charset="0"/>
              </a:rPr>
              <a:t> courses for the elderly by coordinating with gyms or swimming pool, booking specific days of the week and agreeing with a fitness trainer to devote a rehabilitation program for these ages</a:t>
            </a:r>
          </a:p>
          <a:p>
            <a:endParaRPr lang="en-US" dirty="0"/>
          </a:p>
        </p:txBody>
      </p:sp>
    </p:spTree>
    <p:extLst>
      <p:ext uri="{BB962C8B-B14F-4D97-AF65-F5344CB8AC3E}">
        <p14:creationId xmlns:p14="http://schemas.microsoft.com/office/powerpoint/2010/main" val="1057212204"/>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C20EE4-FD3B-4DC7-B7B2-0E66ACFAA2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689526" cy="3512618"/>
          </a:xfrm>
          <a:prstGeom prst="rect">
            <a:avLst/>
          </a:prstGeom>
        </p:spPr>
      </p:pic>
      <p:pic>
        <p:nvPicPr>
          <p:cNvPr id="7" name="Picture 6">
            <a:extLst>
              <a:ext uri="{FF2B5EF4-FFF2-40B4-BE49-F238E27FC236}">
                <a16:creationId xmlns:a16="http://schemas.microsoft.com/office/drawing/2014/main" id="{8629F365-F057-4D82-B017-C554F45A02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5262" y="3723040"/>
            <a:ext cx="4512224" cy="3002680"/>
          </a:xfrm>
          <a:prstGeom prst="rect">
            <a:avLst/>
          </a:prstGeom>
        </p:spPr>
      </p:pic>
      <p:pic>
        <p:nvPicPr>
          <p:cNvPr id="9" name="Picture 8">
            <a:extLst>
              <a:ext uri="{FF2B5EF4-FFF2-40B4-BE49-F238E27FC236}">
                <a16:creationId xmlns:a16="http://schemas.microsoft.com/office/drawing/2014/main" id="{1C5F5856-B8E3-437A-A2DC-D50A5C9E2F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6290" y="3855320"/>
            <a:ext cx="4313443" cy="2870400"/>
          </a:xfrm>
          <a:prstGeom prst="rect">
            <a:avLst/>
          </a:prstGeom>
        </p:spPr>
      </p:pic>
      <p:pic>
        <p:nvPicPr>
          <p:cNvPr id="11" name="Picture 10">
            <a:extLst>
              <a:ext uri="{FF2B5EF4-FFF2-40B4-BE49-F238E27FC236}">
                <a16:creationId xmlns:a16="http://schemas.microsoft.com/office/drawing/2014/main" id="{7A697558-C17E-49CC-8EEF-8B3CF1CE68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2474" y="0"/>
            <a:ext cx="4689526" cy="3499108"/>
          </a:xfrm>
          <a:prstGeom prst="rect">
            <a:avLst/>
          </a:prstGeom>
        </p:spPr>
      </p:pic>
    </p:spTree>
    <p:extLst>
      <p:ext uri="{BB962C8B-B14F-4D97-AF65-F5344CB8AC3E}">
        <p14:creationId xmlns:p14="http://schemas.microsoft.com/office/powerpoint/2010/main" val="2605492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88DC22-0152-423D-A983-CA994AB950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138" y="136576"/>
            <a:ext cx="5528494" cy="3132813"/>
          </a:xfrm>
          <a:prstGeom prst="rect">
            <a:avLst/>
          </a:prstGeom>
        </p:spPr>
      </p:pic>
      <p:pic>
        <p:nvPicPr>
          <p:cNvPr id="5" name="Picture 4">
            <a:extLst>
              <a:ext uri="{FF2B5EF4-FFF2-40B4-BE49-F238E27FC236}">
                <a16:creationId xmlns:a16="http://schemas.microsoft.com/office/drawing/2014/main" id="{CAD17070-5054-4321-BD73-EB0DEDCD95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8632" y="3269389"/>
            <a:ext cx="6329938" cy="3429000"/>
          </a:xfrm>
          <a:prstGeom prst="rect">
            <a:avLst/>
          </a:prstGeom>
        </p:spPr>
      </p:pic>
    </p:spTree>
    <p:extLst>
      <p:ext uri="{BB962C8B-B14F-4D97-AF65-F5344CB8AC3E}">
        <p14:creationId xmlns:p14="http://schemas.microsoft.com/office/powerpoint/2010/main" val="1028872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465C0-9336-40DB-B8A0-C3A5DAFF18AA}"/>
              </a:ext>
            </a:extLst>
          </p:cNvPr>
          <p:cNvSpPr>
            <a:spLocks noGrp="1"/>
          </p:cNvSpPr>
          <p:nvPr>
            <p:ph type="title"/>
          </p:nvPr>
        </p:nvSpPr>
        <p:spPr>
          <a:xfrm>
            <a:off x="662586" y="332119"/>
            <a:ext cx="8596668" cy="762000"/>
          </a:xfrm>
        </p:spPr>
        <p:txBody>
          <a:bodyPr>
            <a:normAutofit/>
          </a:bodyPr>
          <a:lstStyle/>
          <a:p>
            <a:pPr algn="ctr"/>
            <a:r>
              <a:rPr lang="en-US" sz="4000" b="1" dirty="0">
                <a:solidFill>
                  <a:srgbClr val="0070C0"/>
                </a:solidFill>
                <a:effectLst/>
                <a:latin typeface="Bell MT" panose="02020503060305020303" pitchFamily="18" charset="0"/>
                <a:ea typeface="Calibri" panose="020F0502020204030204" pitchFamily="34" charset="0"/>
                <a:cs typeface="Arial" panose="020B0604020202020204" pitchFamily="34" charset="0"/>
              </a:rPr>
              <a:t>Introduction</a:t>
            </a:r>
            <a:endParaRPr lang="en-US" sz="4000" dirty="0">
              <a:solidFill>
                <a:srgbClr val="0070C0"/>
              </a:solidFill>
              <a:latin typeface="Bell MT" panose="02020503060305020303" pitchFamily="18" charset="0"/>
            </a:endParaRPr>
          </a:p>
        </p:txBody>
      </p:sp>
      <p:sp>
        <p:nvSpPr>
          <p:cNvPr id="3" name="Content Placeholder 2">
            <a:extLst>
              <a:ext uri="{FF2B5EF4-FFF2-40B4-BE49-F238E27FC236}">
                <a16:creationId xmlns:a16="http://schemas.microsoft.com/office/drawing/2014/main" id="{D29EA6DE-9408-44C6-878D-12D5E48F951C}"/>
              </a:ext>
            </a:extLst>
          </p:cNvPr>
          <p:cNvSpPr>
            <a:spLocks noGrp="1"/>
          </p:cNvSpPr>
          <p:nvPr>
            <p:ph idx="1"/>
          </p:nvPr>
        </p:nvSpPr>
        <p:spPr>
          <a:xfrm>
            <a:off x="116895" y="910713"/>
            <a:ext cx="8596668" cy="3952567"/>
          </a:xfrm>
        </p:spPr>
        <p:txBody>
          <a:bodyPr/>
          <a:lstStyle/>
          <a:p>
            <a:pPr>
              <a:lnSpc>
                <a:spcPct val="107000"/>
              </a:lnSpc>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2400" dirty="0">
                <a:effectLst/>
                <a:latin typeface="Calibri" panose="020F0502020204030204" pitchFamily="34" charset="0"/>
                <a:ea typeface="Calibri" panose="020F0502020204030204" pitchFamily="34" charset="0"/>
                <a:cs typeface="Arial" panose="020B0604020202020204" pitchFamily="34" charset="0"/>
              </a:rPr>
              <a:t>Due to the nature of life within Iraqi society, older persons suffer from strong psychological and health pressures.</a:t>
            </a:r>
          </a:p>
          <a:p>
            <a:pPr>
              <a:lnSpc>
                <a:spcPct val="107000"/>
              </a:lnSpc>
              <a:spcAft>
                <a:spcPts val="800"/>
              </a:spcAft>
            </a:pPr>
            <a:r>
              <a:rPr lang="en-US" sz="2400" dirty="0">
                <a:effectLst/>
                <a:latin typeface="Calibri" panose="020F0502020204030204" pitchFamily="34" charset="0"/>
                <a:ea typeface="Calibri" panose="020F0502020204030204" pitchFamily="34" charset="0"/>
                <a:cs typeface="Arial" panose="020B0604020202020204" pitchFamily="34" charset="0"/>
              </a:rPr>
              <a:t>Health pressures relate to diseases such as diabetes, hypertension, joints and obesity</a:t>
            </a:r>
          </a:p>
          <a:p>
            <a:pPr>
              <a:lnSpc>
                <a:spcPct val="107000"/>
              </a:lnSpc>
              <a:spcAft>
                <a:spcPts val="800"/>
              </a:spcAft>
            </a:pPr>
            <a:r>
              <a:rPr lang="en-US" sz="2400" dirty="0">
                <a:effectLst/>
                <a:latin typeface="Calibri" panose="020F0502020204030204" pitchFamily="34" charset="0"/>
                <a:ea typeface="Calibri" panose="020F0502020204030204" pitchFamily="34" charset="0"/>
                <a:cs typeface="Arial" panose="020B0604020202020204" pitchFamily="34" charset="0"/>
              </a:rPr>
              <a:t>Psychological pressures relate to the general Iraqi situation, crises, wars and often insecurity.</a:t>
            </a:r>
          </a:p>
          <a:p>
            <a:pPr marL="0" indent="0">
              <a:buNone/>
            </a:pPr>
            <a:endParaRPr lang="en-US" dirty="0"/>
          </a:p>
        </p:txBody>
      </p:sp>
    </p:spTree>
    <p:extLst>
      <p:ext uri="{BB962C8B-B14F-4D97-AF65-F5344CB8AC3E}">
        <p14:creationId xmlns:p14="http://schemas.microsoft.com/office/powerpoint/2010/main" val="4009716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5979F-D507-4E4A-AC3B-3CBF09172EC1}"/>
              </a:ext>
            </a:extLst>
          </p:cNvPr>
          <p:cNvSpPr>
            <a:spLocks noGrp="1"/>
          </p:cNvSpPr>
          <p:nvPr>
            <p:ph type="title"/>
          </p:nvPr>
        </p:nvSpPr>
        <p:spPr>
          <a:xfrm>
            <a:off x="677334" y="609600"/>
            <a:ext cx="8596668" cy="820994"/>
          </a:xfrm>
        </p:spPr>
        <p:txBody>
          <a:bodyPr>
            <a:normAutofit fontScale="90000"/>
          </a:bodyPr>
          <a:lstStyle/>
          <a:p>
            <a:pPr algn="ctr"/>
            <a:r>
              <a:rPr lang="en-US" sz="4000" dirty="0">
                <a:solidFill>
                  <a:srgbClr val="0070C0"/>
                </a:solidFill>
                <a:effectLst/>
                <a:latin typeface="Bell MT" panose="02020503060305020303" pitchFamily="18" charset="0"/>
                <a:ea typeface="Calibri" panose="020F0502020204030204" pitchFamily="34" charset="0"/>
                <a:cs typeface="Arial" panose="020B0604020202020204" pitchFamily="34" charset="0"/>
              </a:rPr>
              <a:t>Psychological awareness</a:t>
            </a:r>
            <a:br>
              <a:rPr lang="en-US" sz="36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3517B5CD-66C0-4F13-A474-0ED5369FBF05}"/>
              </a:ext>
            </a:extLst>
          </p:cNvPr>
          <p:cNvSpPr>
            <a:spLocks noGrp="1"/>
          </p:cNvSpPr>
          <p:nvPr>
            <p:ph idx="1"/>
          </p:nvPr>
        </p:nvSpPr>
        <p:spPr/>
        <p:txBody>
          <a:bodyPr>
            <a:normAutofit fontScale="92500" lnSpcReduction="10000"/>
          </a:bodyPr>
          <a:lstStyle/>
          <a:p>
            <a:pPr>
              <a:lnSpc>
                <a:spcPct val="107000"/>
              </a:lnSpc>
              <a:spcAft>
                <a:spcPts val="800"/>
              </a:spcAft>
            </a:pPr>
            <a:r>
              <a:rPr lang="en-US" sz="3200" dirty="0">
                <a:effectLst/>
                <a:latin typeface="Calibri" panose="020F0502020204030204" pitchFamily="34" charset="0"/>
                <a:ea typeface="Calibri" panose="020F0502020204030204" pitchFamily="34" charset="0"/>
                <a:cs typeface="Arial" panose="020B0604020202020204" pitchFamily="34" charset="0"/>
              </a:rPr>
              <a:t>Psychological guidance and awareness to remove or be </a:t>
            </a:r>
            <a:r>
              <a:rPr lang="en-US" sz="32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free from stresses </a:t>
            </a:r>
            <a:r>
              <a:rPr lang="en-US" sz="3200" dirty="0">
                <a:effectLst/>
                <a:latin typeface="Calibri" panose="020F0502020204030204" pitchFamily="34" charset="0"/>
                <a:ea typeface="Calibri" panose="020F0502020204030204" pitchFamily="34" charset="0"/>
                <a:cs typeface="Arial" panose="020B0604020202020204" pitchFamily="34" charset="0"/>
              </a:rPr>
              <a:t>of daily life and problems of children and grandchildren. </a:t>
            </a:r>
            <a:endParaRPr lang="ar-SA" sz="3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3200" dirty="0">
                <a:effectLst/>
                <a:latin typeface="Calibri" panose="020F0502020204030204" pitchFamily="34" charset="0"/>
                <a:ea typeface="Calibri" panose="020F0502020204030204" pitchFamily="34" charset="0"/>
                <a:cs typeface="Arial" panose="020B0604020202020204" pitchFamily="34" charset="0"/>
              </a:rPr>
              <a:t>Guidance and panel discussions on ways to </a:t>
            </a:r>
            <a:r>
              <a:rPr lang="en-US" sz="3200" u="sng" dirty="0">
                <a:effectLst/>
                <a:highlight>
                  <a:srgbClr val="FFFF00"/>
                </a:highlight>
                <a:latin typeface="Calibri" panose="020F0502020204030204" pitchFamily="34" charset="0"/>
                <a:ea typeface="Calibri" panose="020F0502020204030204" pitchFamily="34" charset="0"/>
                <a:cs typeface="Arial" panose="020B0604020202020204" pitchFamily="34" charset="0"/>
              </a:rPr>
              <a:t>deal with crises</a:t>
            </a:r>
          </a:p>
          <a:p>
            <a:pPr>
              <a:lnSpc>
                <a:spcPct val="107000"/>
              </a:lnSpc>
              <a:spcAft>
                <a:spcPts val="800"/>
              </a:spcAft>
            </a:pPr>
            <a:r>
              <a:rPr lang="en-US" sz="3200" dirty="0">
                <a:effectLst/>
                <a:latin typeface="Calibri" panose="020F0502020204030204" pitchFamily="34" charset="0"/>
                <a:ea typeface="Calibri" panose="020F0502020204030204" pitchFamily="34" charset="0"/>
                <a:cs typeface="Arial" panose="020B0604020202020204" pitchFamily="34" charset="0"/>
              </a:rPr>
              <a:t>Psychological programs can be </a:t>
            </a:r>
            <a:r>
              <a:rPr lang="en-US" sz="3200" u="sng" dirty="0">
                <a:effectLst/>
                <a:highlight>
                  <a:srgbClr val="FFFF00"/>
                </a:highlight>
                <a:latin typeface="Calibri" panose="020F0502020204030204" pitchFamily="34" charset="0"/>
                <a:ea typeface="Calibri" panose="020F0502020204030204" pitchFamily="34" charset="0"/>
                <a:cs typeface="Arial" panose="020B0604020202020204" pitchFamily="34" charset="0"/>
              </a:rPr>
              <a:t>integrated into </a:t>
            </a:r>
            <a:r>
              <a:rPr lang="en-US" sz="3200" dirty="0">
                <a:effectLst/>
                <a:latin typeface="Calibri" panose="020F0502020204030204" pitchFamily="34" charset="0"/>
                <a:ea typeface="Calibri" panose="020F0502020204030204" pitchFamily="34" charset="0"/>
                <a:cs typeface="Arial" panose="020B0604020202020204" pitchFamily="34" charset="0"/>
              </a:rPr>
              <a:t>office-organized tourist and religious trips</a:t>
            </a:r>
          </a:p>
          <a:p>
            <a:endParaRPr lang="en-US" dirty="0"/>
          </a:p>
        </p:txBody>
      </p:sp>
    </p:spTree>
    <p:extLst>
      <p:ext uri="{BB962C8B-B14F-4D97-AF65-F5344CB8AC3E}">
        <p14:creationId xmlns:p14="http://schemas.microsoft.com/office/powerpoint/2010/main" val="1999477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Zoom Instructions - Elders Action Network">
            <a:extLst>
              <a:ext uri="{FF2B5EF4-FFF2-40B4-BE49-F238E27FC236}">
                <a16:creationId xmlns:a16="http://schemas.microsoft.com/office/drawing/2014/main" id="{E225DD1E-53B0-4D5C-84E3-19CDE565B7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6182494" cy="349445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Economic Security | Grantmakers in Aging">
            <a:extLst>
              <a:ext uri="{FF2B5EF4-FFF2-40B4-BE49-F238E27FC236}">
                <a16:creationId xmlns:a16="http://schemas.microsoft.com/office/drawing/2014/main" id="{DCBAC914-79A8-429F-B4EA-C12E41FE8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2494" y="2858947"/>
            <a:ext cx="6009506" cy="3999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299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779DCC-A53A-4F8E-8821-0B0B7E7BA5E0}"/>
              </a:ext>
            </a:extLst>
          </p:cNvPr>
          <p:cNvSpPr>
            <a:spLocks noGrp="1"/>
          </p:cNvSpPr>
          <p:nvPr>
            <p:ph idx="1"/>
          </p:nvPr>
        </p:nvSpPr>
        <p:spPr/>
        <p:txBody>
          <a:bodyPr>
            <a:normAutofit/>
          </a:bodyPr>
          <a:lstStyle/>
          <a:p>
            <a:pPr marL="0" indent="0" algn="ctr">
              <a:buNone/>
            </a:pPr>
            <a:r>
              <a:rPr lang="en-US" sz="4000" i="1" dirty="0">
                <a:solidFill>
                  <a:srgbClr val="00B0F0"/>
                </a:solidFill>
                <a:latin typeface="Broadway" panose="04040905080B02020502" pitchFamily="82" charset="0"/>
              </a:rPr>
              <a:t>Thank you for your </a:t>
            </a:r>
            <a:r>
              <a:rPr lang="en-US" sz="4000" b="0" i="1" dirty="0">
                <a:solidFill>
                  <a:srgbClr val="00B0F0"/>
                </a:solidFill>
                <a:effectLst/>
                <a:latin typeface="Broadway" panose="04040905080B02020502" pitchFamily="82" charset="0"/>
              </a:rPr>
              <a:t>Listen</a:t>
            </a:r>
          </a:p>
          <a:p>
            <a:pPr marL="0" indent="0" algn="ctr">
              <a:buNone/>
            </a:pPr>
            <a:endParaRPr lang="en-US" sz="4000" i="1" dirty="0">
              <a:solidFill>
                <a:srgbClr val="00B0F0"/>
              </a:solidFill>
              <a:latin typeface="Broadway" panose="04040905080B02020502" pitchFamily="82" charset="0"/>
            </a:endParaRPr>
          </a:p>
          <a:p>
            <a:pPr marL="0" indent="0" algn="ctr">
              <a:buNone/>
            </a:pPr>
            <a:r>
              <a:rPr lang="en-US" sz="4000" b="1" dirty="0">
                <a:highlight>
                  <a:srgbClr val="FFFF00"/>
                </a:highlight>
              </a:rPr>
              <a:t>MAHA</a:t>
            </a:r>
            <a:r>
              <a:rPr lang="en-US" sz="4000" b="1" dirty="0"/>
              <a:t> </a:t>
            </a:r>
            <a:r>
              <a:rPr lang="en-US" sz="4000" b="0" i="1" dirty="0">
                <a:solidFill>
                  <a:srgbClr val="00B0F0"/>
                </a:solidFill>
                <a:effectLst/>
                <a:latin typeface="Broadway" panose="04040905080B02020502" pitchFamily="82" charset="0"/>
              </a:rPr>
              <a:t> </a:t>
            </a:r>
            <a:r>
              <a:rPr lang="en-US" sz="4000" i="1" dirty="0">
                <a:solidFill>
                  <a:srgbClr val="00B0F0"/>
                </a:solidFill>
                <a:latin typeface="Broadway" panose="04040905080B02020502" pitchFamily="82" charset="0"/>
              </a:rPr>
              <a:t> </a:t>
            </a:r>
          </a:p>
        </p:txBody>
      </p:sp>
    </p:spTree>
    <p:extLst>
      <p:ext uri="{BB962C8B-B14F-4D97-AF65-F5344CB8AC3E}">
        <p14:creationId xmlns:p14="http://schemas.microsoft.com/office/powerpoint/2010/main" val="1344864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ocation Stress Syndrome: The Dangerous Costs of Uprooting the Elderly -  Companions For Seniors">
            <a:extLst>
              <a:ext uri="{FF2B5EF4-FFF2-40B4-BE49-F238E27FC236}">
                <a16:creationId xmlns:a16="http://schemas.microsoft.com/office/drawing/2014/main" id="{010D2DFA-F194-45FE-9F2F-01B4D92657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68787" cy="34737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Blog Therapy, Therapy, Therapy Blog, Blogging Therapy, Therapy,..">
            <a:extLst>
              <a:ext uri="{FF2B5EF4-FFF2-40B4-BE49-F238E27FC236}">
                <a16:creationId xmlns:a16="http://schemas.microsoft.com/office/drawing/2014/main" id="{5BBCD746-C634-4066-AEF4-C80B5890E7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291"/>
          <a:stretch/>
        </p:blipFill>
        <p:spPr bwMode="auto">
          <a:xfrm>
            <a:off x="6068787" y="3073503"/>
            <a:ext cx="6123213" cy="3784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821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465C0-9336-40DB-B8A0-C3A5DAFF18AA}"/>
              </a:ext>
            </a:extLst>
          </p:cNvPr>
          <p:cNvSpPr>
            <a:spLocks noGrp="1"/>
          </p:cNvSpPr>
          <p:nvPr>
            <p:ph type="title"/>
          </p:nvPr>
        </p:nvSpPr>
        <p:spPr>
          <a:xfrm>
            <a:off x="677334" y="609600"/>
            <a:ext cx="8596668" cy="762000"/>
          </a:xfrm>
        </p:spPr>
        <p:txBody>
          <a:bodyPr>
            <a:normAutofit/>
          </a:bodyPr>
          <a:lstStyle/>
          <a:p>
            <a:pPr algn="ctr"/>
            <a:r>
              <a:rPr lang="en-US" sz="4000" b="1" dirty="0">
                <a:solidFill>
                  <a:srgbClr val="0070C0"/>
                </a:solidFill>
                <a:effectLst/>
                <a:latin typeface="Bell MT" panose="02020503060305020303" pitchFamily="18" charset="0"/>
                <a:ea typeface="Calibri" panose="020F0502020204030204" pitchFamily="34" charset="0"/>
                <a:cs typeface="Arial" panose="020B0604020202020204" pitchFamily="34" charset="0"/>
              </a:rPr>
              <a:t>Introduction</a:t>
            </a:r>
            <a:endParaRPr lang="en-US" sz="4000" dirty="0">
              <a:solidFill>
                <a:srgbClr val="0070C0"/>
              </a:solidFill>
              <a:latin typeface="Bell MT" panose="02020503060305020303" pitchFamily="18" charset="0"/>
            </a:endParaRPr>
          </a:p>
        </p:txBody>
      </p:sp>
      <p:sp>
        <p:nvSpPr>
          <p:cNvPr id="3" name="Content Placeholder 2">
            <a:extLst>
              <a:ext uri="{FF2B5EF4-FFF2-40B4-BE49-F238E27FC236}">
                <a16:creationId xmlns:a16="http://schemas.microsoft.com/office/drawing/2014/main" id="{D29EA6DE-9408-44C6-878D-12D5E48F951C}"/>
              </a:ext>
            </a:extLst>
          </p:cNvPr>
          <p:cNvSpPr>
            <a:spLocks noGrp="1"/>
          </p:cNvSpPr>
          <p:nvPr>
            <p:ph idx="1"/>
          </p:nvPr>
        </p:nvSpPr>
        <p:spPr>
          <a:xfrm>
            <a:off x="677334" y="1371601"/>
            <a:ext cx="8596668" cy="4669762"/>
          </a:xfrm>
        </p:spPr>
        <p:txBody>
          <a:bodyPr/>
          <a:lstStyle/>
          <a:p>
            <a:pPr>
              <a:lnSpc>
                <a:spcPct val="107000"/>
              </a:lnSpc>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3200" dirty="0">
                <a:effectLst/>
                <a:latin typeface="Calibri" panose="020F0502020204030204" pitchFamily="34" charset="0"/>
                <a:ea typeface="Calibri" panose="020F0502020204030204" pitchFamily="34" charset="0"/>
                <a:cs typeface="Arial" panose="020B0604020202020204" pitchFamily="34" charset="0"/>
              </a:rPr>
              <a:t>The composition of the </a:t>
            </a:r>
            <a:r>
              <a:rPr lang="en-US" sz="3200" u="sng" dirty="0">
                <a:solidFill>
                  <a:srgbClr val="FF0000"/>
                </a:solidFill>
                <a:effectLst/>
                <a:latin typeface="Calibri" panose="020F0502020204030204" pitchFamily="34" charset="0"/>
                <a:ea typeface="Calibri" panose="020F0502020204030204" pitchFamily="34" charset="0"/>
                <a:cs typeface="Arial" panose="020B0604020202020204" pitchFamily="34" charset="0"/>
              </a:rPr>
              <a:t>Iraqi personality </a:t>
            </a:r>
            <a:r>
              <a:rPr lang="en-US" sz="3200" dirty="0">
                <a:effectLst/>
                <a:latin typeface="Calibri" panose="020F0502020204030204" pitchFamily="34" charset="0"/>
                <a:ea typeface="Calibri" panose="020F0502020204030204" pitchFamily="34" charset="0"/>
                <a:cs typeface="Arial" panose="020B0604020202020204" pitchFamily="34" charset="0"/>
              </a:rPr>
              <a:t>of the elderly is </a:t>
            </a:r>
            <a:r>
              <a:rPr lang="en-US" sz="3200" u="sng" dirty="0">
                <a:solidFill>
                  <a:srgbClr val="FF0000"/>
                </a:solidFill>
                <a:effectLst/>
                <a:latin typeface="Calibri" panose="020F0502020204030204" pitchFamily="34" charset="0"/>
                <a:ea typeface="Calibri" panose="020F0502020204030204" pitchFamily="34" charset="0"/>
                <a:cs typeface="Arial" panose="020B0604020202020204" pitchFamily="34" charset="0"/>
              </a:rPr>
              <a:t>quite different </a:t>
            </a:r>
            <a:r>
              <a:rPr lang="en-US" sz="3200" dirty="0">
                <a:effectLst/>
                <a:latin typeface="Calibri" panose="020F0502020204030204" pitchFamily="34" charset="0"/>
                <a:ea typeface="Calibri" panose="020F0502020204030204" pitchFamily="34" charset="0"/>
                <a:cs typeface="Arial" panose="020B0604020202020204" pitchFamily="34" charset="0"/>
              </a:rPr>
              <a:t>from what is common in the rest of the world. Even after he (she) retires, he still links his problems to his adult children and grandchildren, and he thinks </a:t>
            </a:r>
            <a:r>
              <a:rPr lang="en-US" sz="3200" u="sng" dirty="0">
                <a:solidFill>
                  <a:srgbClr val="FF0000"/>
                </a:solidFill>
                <a:effectLst/>
                <a:latin typeface="Calibri" panose="020F0502020204030204" pitchFamily="34" charset="0"/>
                <a:ea typeface="Calibri" panose="020F0502020204030204" pitchFamily="34" charset="0"/>
                <a:cs typeface="Arial" panose="020B0604020202020204" pitchFamily="34" charset="0"/>
              </a:rPr>
              <a:t>he's still responsible for them</a:t>
            </a:r>
            <a:r>
              <a:rPr lang="en-US" sz="3200" dirty="0">
                <a:effectLst/>
                <a:latin typeface="Calibri" panose="020F0502020204030204" pitchFamily="34" charset="0"/>
                <a:ea typeface="Calibri" panose="020F0502020204030204" pitchFamily="34" charset="0"/>
                <a:cs typeface="Arial" panose="020B0604020202020204" pitchFamily="34" charset="0"/>
              </a:rPr>
              <a:t>.</a:t>
            </a:r>
          </a:p>
          <a:p>
            <a:pPr marL="0" indent="0">
              <a:buNone/>
            </a:pPr>
            <a:endParaRPr lang="en-US" dirty="0"/>
          </a:p>
        </p:txBody>
      </p:sp>
    </p:spTree>
    <p:extLst>
      <p:ext uri="{BB962C8B-B14F-4D97-AF65-F5344CB8AC3E}">
        <p14:creationId xmlns:p14="http://schemas.microsoft.com/office/powerpoint/2010/main" val="1869890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773DA2-789D-4899-96E7-A66D003472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1121" y="322588"/>
            <a:ext cx="5943602" cy="6212824"/>
          </a:xfrm>
          <a:prstGeom prst="rect">
            <a:avLst/>
          </a:prstGeom>
        </p:spPr>
      </p:pic>
    </p:spTree>
    <p:extLst>
      <p:ext uri="{BB962C8B-B14F-4D97-AF65-F5344CB8AC3E}">
        <p14:creationId xmlns:p14="http://schemas.microsoft.com/office/powerpoint/2010/main" val="3778076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AF243-6761-4437-8368-2E3421C397A0}"/>
              </a:ext>
            </a:extLst>
          </p:cNvPr>
          <p:cNvSpPr>
            <a:spLocks noGrp="1"/>
          </p:cNvSpPr>
          <p:nvPr>
            <p:ph type="title"/>
          </p:nvPr>
        </p:nvSpPr>
        <p:spPr>
          <a:xfrm>
            <a:off x="677334" y="609600"/>
            <a:ext cx="8596668" cy="909484"/>
          </a:xfrm>
        </p:spPr>
        <p:txBody>
          <a:bodyPr>
            <a:normAutofit fontScale="90000"/>
          </a:bodyPr>
          <a:lstStyle/>
          <a:p>
            <a:pPr algn="ctr"/>
            <a:r>
              <a:rPr lang="en-US" sz="4000" b="1" dirty="0">
                <a:solidFill>
                  <a:srgbClr val="0070C0"/>
                </a:solidFill>
                <a:latin typeface="Bell MT" panose="02020503060305020303" pitchFamily="18" charset="0"/>
                <a:ea typeface="Calibri" panose="020F0502020204030204" pitchFamily="34" charset="0"/>
                <a:cs typeface="Arial" panose="020B0604020202020204" pitchFamily="34" charset="0"/>
              </a:rPr>
              <a:t>Objectives of the Project</a:t>
            </a:r>
            <a:br>
              <a:rPr lang="en-US" dirty="0">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61333BFF-CE70-49F1-8F05-79A70A0CA44A}"/>
              </a:ext>
            </a:extLst>
          </p:cNvPr>
          <p:cNvSpPr>
            <a:spLocks noGrp="1"/>
          </p:cNvSpPr>
          <p:nvPr>
            <p:ph idx="1"/>
          </p:nvPr>
        </p:nvSpPr>
        <p:spPr/>
        <p:txBody>
          <a:bodyPr/>
          <a:lstStyle/>
          <a:p>
            <a:pPr marL="0" indent="0">
              <a:lnSpc>
                <a:spcPct val="107000"/>
              </a:lnSpc>
              <a:spcAft>
                <a:spcPts val="800"/>
              </a:spcAft>
              <a:buNone/>
            </a:pPr>
            <a:r>
              <a:rPr lang="en-US" sz="2400" dirty="0">
                <a:effectLst/>
                <a:latin typeface="Calibri" panose="020F0502020204030204" pitchFamily="34" charset="0"/>
                <a:ea typeface="Calibri" panose="020F0502020204030204" pitchFamily="34" charset="0"/>
                <a:cs typeface="Arial" panose="020B0604020202020204" pitchFamily="34" charset="0"/>
              </a:rPr>
              <a:t>The project aims to create jobs to:</a:t>
            </a:r>
          </a:p>
          <a:p>
            <a:pPr algn="just">
              <a:lnSpc>
                <a:spcPct val="107000"/>
              </a:lnSpc>
              <a:spcAft>
                <a:spcPts val="800"/>
              </a:spcAft>
              <a:buFont typeface="Wingdings" panose="05000000000000000000" pitchFamily="2" charset="2"/>
              <a:buChar char="§"/>
            </a:pPr>
            <a:r>
              <a:rPr lang="en-US" sz="3200" dirty="0">
                <a:effectLst/>
                <a:latin typeface="Calibri" panose="020F0502020204030204" pitchFamily="34" charset="0"/>
                <a:ea typeface="Calibri" panose="020F0502020204030204" pitchFamily="34" charset="0"/>
                <a:cs typeface="Calibri" panose="020F0502020204030204" pitchFamily="34" charset="0"/>
              </a:rPr>
              <a:t>Social workers, </a:t>
            </a:r>
            <a:endParaRPr lang="ar-SA" sz="32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buFont typeface="Wingdings" panose="05000000000000000000" pitchFamily="2" charset="2"/>
              <a:buChar char="§"/>
            </a:pPr>
            <a:r>
              <a:rPr lang="en-US" sz="3200" dirty="0">
                <a:effectLst/>
                <a:latin typeface="Calibri" panose="020F0502020204030204" pitchFamily="34" charset="0"/>
                <a:ea typeface="Calibri" panose="020F0502020204030204" pitchFamily="34" charset="0"/>
                <a:cs typeface="Calibri" panose="020F0502020204030204" pitchFamily="34" charset="0"/>
              </a:rPr>
              <a:t>psychologists, </a:t>
            </a:r>
            <a:endParaRPr lang="ar-SA" sz="32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buFont typeface="Wingdings" panose="05000000000000000000" pitchFamily="2" charset="2"/>
              <a:buChar char="§"/>
            </a:pPr>
            <a:r>
              <a:rPr lang="en-US" sz="3200" dirty="0">
                <a:effectLst/>
                <a:latin typeface="Calibri" panose="020F0502020204030204" pitchFamily="34" charset="0"/>
                <a:ea typeface="Calibri" panose="020F0502020204030204" pitchFamily="34" charset="0"/>
                <a:cs typeface="Calibri" panose="020F0502020204030204" pitchFamily="34" charset="0"/>
              </a:rPr>
              <a:t>fitness trainers and </a:t>
            </a:r>
            <a:endParaRPr lang="ar-SA" sz="32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buFont typeface="Wingdings" panose="05000000000000000000" pitchFamily="2" charset="2"/>
              <a:buChar char="§"/>
            </a:pPr>
            <a:r>
              <a:rPr lang="en-US" sz="3200" dirty="0">
                <a:effectLst/>
                <a:latin typeface="Calibri" panose="020F0502020204030204" pitchFamily="34" charset="0"/>
                <a:ea typeface="Calibri" panose="020F0502020204030204" pitchFamily="34" charset="0"/>
                <a:cs typeface="Calibri" panose="020F0502020204030204" pitchFamily="34" charset="0"/>
              </a:rPr>
              <a:t>health and tourism workers</a:t>
            </a:r>
          </a:p>
          <a:p>
            <a:endParaRPr lang="en-US" dirty="0"/>
          </a:p>
        </p:txBody>
      </p:sp>
    </p:spTree>
    <p:extLst>
      <p:ext uri="{BB962C8B-B14F-4D97-AF65-F5344CB8AC3E}">
        <p14:creationId xmlns:p14="http://schemas.microsoft.com/office/powerpoint/2010/main" val="1742872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D7CF3A-13C8-434C-BDB4-41C7D022EA22}"/>
              </a:ext>
            </a:extLst>
          </p:cNvPr>
          <p:cNvPicPr>
            <a:picLocks noChangeAspect="1"/>
          </p:cNvPicPr>
          <p:nvPr/>
        </p:nvPicPr>
        <p:blipFill>
          <a:blip r:embed="rId2"/>
          <a:stretch>
            <a:fillRect/>
          </a:stretch>
        </p:blipFill>
        <p:spPr>
          <a:xfrm>
            <a:off x="7967751" y="4015813"/>
            <a:ext cx="4224249" cy="2817046"/>
          </a:xfrm>
          <a:prstGeom prst="rect">
            <a:avLst/>
          </a:prstGeom>
        </p:spPr>
      </p:pic>
      <p:sp>
        <p:nvSpPr>
          <p:cNvPr id="2" name="Title 1">
            <a:extLst>
              <a:ext uri="{FF2B5EF4-FFF2-40B4-BE49-F238E27FC236}">
                <a16:creationId xmlns:a16="http://schemas.microsoft.com/office/drawing/2014/main" id="{B4CF6B51-7358-4780-825B-DFB906DCC298}"/>
              </a:ext>
            </a:extLst>
          </p:cNvPr>
          <p:cNvSpPr>
            <a:spLocks noGrp="1"/>
          </p:cNvSpPr>
          <p:nvPr>
            <p:ph type="title"/>
          </p:nvPr>
        </p:nvSpPr>
        <p:spPr>
          <a:xfrm>
            <a:off x="677334" y="609600"/>
            <a:ext cx="8596668" cy="791497"/>
          </a:xfrm>
        </p:spPr>
        <p:txBody>
          <a:bodyPr>
            <a:normAutofit/>
          </a:bodyPr>
          <a:lstStyle/>
          <a:p>
            <a:pPr algn="ctr"/>
            <a:r>
              <a:rPr lang="en-US" sz="4000" b="1" dirty="0">
                <a:solidFill>
                  <a:srgbClr val="0070C0"/>
                </a:solidFill>
                <a:latin typeface="Bell MT" panose="02020503060305020303" pitchFamily="18" charset="0"/>
                <a:ea typeface="Calibri" panose="020F0502020204030204" pitchFamily="34" charset="0"/>
                <a:cs typeface="Arial" panose="020B0604020202020204" pitchFamily="34" charset="0"/>
              </a:rPr>
              <a:t>Project costs</a:t>
            </a:r>
            <a:endParaRPr lang="en-US" sz="4000" dirty="0">
              <a:solidFill>
                <a:srgbClr val="0070C0"/>
              </a:solidFill>
              <a:latin typeface="Bell MT" panose="02020503060305020303" pitchFamily="18" charset="0"/>
            </a:endParaRPr>
          </a:p>
        </p:txBody>
      </p:sp>
      <p:sp>
        <p:nvSpPr>
          <p:cNvPr id="3" name="Content Placeholder 2">
            <a:extLst>
              <a:ext uri="{FF2B5EF4-FFF2-40B4-BE49-F238E27FC236}">
                <a16:creationId xmlns:a16="http://schemas.microsoft.com/office/drawing/2014/main" id="{E99CE404-693E-45D8-A745-FD16F89D0038}"/>
              </a:ext>
            </a:extLst>
          </p:cNvPr>
          <p:cNvSpPr>
            <a:spLocks noGrp="1"/>
          </p:cNvSpPr>
          <p:nvPr>
            <p:ph idx="1"/>
          </p:nvPr>
        </p:nvSpPr>
        <p:spPr>
          <a:xfrm>
            <a:off x="677333" y="1401097"/>
            <a:ext cx="9690783" cy="4640265"/>
          </a:xfrm>
        </p:spPr>
        <p:txBody>
          <a:bodyPr>
            <a:normAutofit fontScale="62500" lnSpcReduction="20000"/>
          </a:bodyPr>
          <a:lstStyle/>
          <a:p>
            <a:pPr>
              <a:lnSpc>
                <a:spcPct val="107000"/>
              </a:lnSpc>
              <a:spcAft>
                <a:spcPts val="800"/>
              </a:spcAft>
            </a:pPr>
            <a:r>
              <a:rPr lang="en-US" sz="3800" dirty="0">
                <a:effectLst/>
                <a:latin typeface="Calibri" panose="020F0502020204030204" pitchFamily="34" charset="0"/>
                <a:ea typeface="Calibri" panose="020F0502020204030204" pitchFamily="34" charset="0"/>
                <a:cs typeface="Arial" panose="020B0604020202020204" pitchFamily="34" charset="0"/>
              </a:rPr>
              <a:t>The proposed tourism project includes opening an office at low costs in an uncrowded and cheap rental area that the office adopts in promoting through social media pages</a:t>
            </a:r>
          </a:p>
          <a:p>
            <a:pPr>
              <a:lnSpc>
                <a:spcPct val="107000"/>
              </a:lnSpc>
              <a:spcAft>
                <a:spcPts val="800"/>
              </a:spcAft>
            </a:pPr>
            <a:r>
              <a:rPr lang="en-US" sz="3800" dirty="0">
                <a:effectLst/>
                <a:latin typeface="Calibri" panose="020F0502020204030204" pitchFamily="34" charset="0"/>
                <a:ea typeface="Calibri" panose="020F0502020204030204" pitchFamily="34" charset="0"/>
                <a:cs typeface="Arial" panose="020B0604020202020204" pitchFamily="34" charset="0"/>
              </a:rPr>
              <a:t>Agreement or contract with the authorities at reduced and continuous fares:</a:t>
            </a:r>
          </a:p>
          <a:p>
            <a:pPr marL="900113">
              <a:lnSpc>
                <a:spcPct val="107000"/>
              </a:lnSpc>
              <a:spcAft>
                <a:spcPts val="800"/>
              </a:spcAft>
              <a:buFont typeface="Arial" panose="020B0604020202020204" pitchFamily="34" charset="0"/>
              <a:buChar char="•"/>
            </a:pPr>
            <a:r>
              <a:rPr lang="en-US" sz="3800" dirty="0">
                <a:effectLst/>
                <a:latin typeface="Calibri" panose="020F0502020204030204" pitchFamily="34" charset="0"/>
                <a:ea typeface="Calibri" panose="020F0502020204030204" pitchFamily="34" charset="0"/>
                <a:cs typeface="Arial" panose="020B0604020202020204" pitchFamily="34" charset="0"/>
              </a:rPr>
              <a:t>A number of owners of tourist vehicles and air-conditioned buses</a:t>
            </a:r>
          </a:p>
          <a:p>
            <a:pPr marL="900113">
              <a:lnSpc>
                <a:spcPct val="107000"/>
              </a:lnSpc>
              <a:spcAft>
                <a:spcPts val="800"/>
              </a:spcAft>
              <a:buFont typeface="Arial" panose="020B0604020202020204" pitchFamily="34" charset="0"/>
              <a:buChar char="•"/>
            </a:pPr>
            <a:r>
              <a:rPr lang="en-US" sz="3800" dirty="0">
                <a:effectLst/>
                <a:latin typeface="Calibri" panose="020F0502020204030204" pitchFamily="34" charset="0"/>
                <a:ea typeface="Calibri" panose="020F0502020204030204" pitchFamily="34" charset="0"/>
                <a:cs typeface="Arial" panose="020B0604020202020204" pitchFamily="34" charset="0"/>
              </a:rPr>
              <a:t>Event halls</a:t>
            </a:r>
          </a:p>
          <a:p>
            <a:pPr marL="900113">
              <a:lnSpc>
                <a:spcPct val="107000"/>
              </a:lnSpc>
              <a:spcAft>
                <a:spcPts val="800"/>
              </a:spcAft>
              <a:buFont typeface="Arial" panose="020B0604020202020204" pitchFamily="34" charset="0"/>
              <a:buChar char="•"/>
            </a:pPr>
            <a:r>
              <a:rPr lang="en-US" sz="3800" dirty="0">
                <a:effectLst/>
                <a:latin typeface="Calibri" panose="020F0502020204030204" pitchFamily="34" charset="0"/>
                <a:ea typeface="Calibri" panose="020F0502020204030204" pitchFamily="34" charset="0"/>
                <a:cs typeface="Arial" panose="020B0604020202020204" pitchFamily="34" charset="0"/>
              </a:rPr>
              <a:t>Gyms or swimming pool </a:t>
            </a:r>
          </a:p>
          <a:p>
            <a:pPr marL="900113">
              <a:lnSpc>
                <a:spcPct val="107000"/>
              </a:lnSpc>
              <a:spcAft>
                <a:spcPts val="800"/>
              </a:spcAft>
              <a:buFont typeface="Arial" panose="020B0604020202020204" pitchFamily="34" charset="0"/>
              <a:buChar char="•"/>
            </a:pPr>
            <a:r>
              <a:rPr lang="en-US" sz="3800" dirty="0">
                <a:effectLst/>
                <a:latin typeface="Calibri" panose="020F0502020204030204" pitchFamily="34" charset="0"/>
                <a:ea typeface="Calibri" panose="020F0502020204030204" pitchFamily="34" charset="0"/>
                <a:cs typeface="Arial" panose="020B0604020202020204" pitchFamily="34" charset="0"/>
              </a:rPr>
              <a:t>Tourist sites</a:t>
            </a:r>
          </a:p>
          <a:p>
            <a:endParaRPr lang="en-US" dirty="0"/>
          </a:p>
        </p:txBody>
      </p:sp>
    </p:spTree>
    <p:extLst>
      <p:ext uri="{BB962C8B-B14F-4D97-AF65-F5344CB8AC3E}">
        <p14:creationId xmlns:p14="http://schemas.microsoft.com/office/powerpoint/2010/main" val="101092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8ACCB-EF05-446C-9F0E-D897E83914CE}"/>
              </a:ext>
            </a:extLst>
          </p:cNvPr>
          <p:cNvSpPr>
            <a:spLocks noGrp="1"/>
          </p:cNvSpPr>
          <p:nvPr>
            <p:ph type="title"/>
          </p:nvPr>
        </p:nvSpPr>
        <p:spPr>
          <a:xfrm>
            <a:off x="602500" y="594850"/>
            <a:ext cx="8596668" cy="1956621"/>
          </a:xfrm>
        </p:spPr>
        <p:txBody>
          <a:bodyPr>
            <a:normAutofit/>
          </a:bodyPr>
          <a:lstStyle/>
          <a:p>
            <a:pPr algn="ctr"/>
            <a:r>
              <a:rPr lang="en-US" sz="4800" b="1" dirty="0">
                <a:solidFill>
                  <a:srgbClr val="0070C0"/>
                </a:solidFill>
                <a:latin typeface="Eras Demi ITC" panose="020B0805030504020804" pitchFamily="34" charset="0"/>
                <a:cs typeface="Arial" panose="020B0604020202020204" pitchFamily="34" charset="0"/>
              </a:rPr>
              <a:t>Services provided by the Project</a:t>
            </a:r>
          </a:p>
        </p:txBody>
      </p:sp>
      <p:pic>
        <p:nvPicPr>
          <p:cNvPr id="3074" name="Picture 2" descr="Set active lifestyle seniors elderly people Vector Image">
            <a:extLst>
              <a:ext uri="{FF2B5EF4-FFF2-40B4-BE49-F238E27FC236}">
                <a16:creationId xmlns:a16="http://schemas.microsoft.com/office/drawing/2014/main" id="{44763EBC-BB85-487C-A0A9-6C880CD1E9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989" b="23871"/>
          <a:stretch/>
        </p:blipFill>
        <p:spPr bwMode="auto">
          <a:xfrm>
            <a:off x="800561" y="2551471"/>
            <a:ext cx="8791575" cy="4055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99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82F89-5547-4D30-A9EA-DB3D36250669}"/>
              </a:ext>
            </a:extLst>
          </p:cNvPr>
          <p:cNvSpPr>
            <a:spLocks noGrp="1"/>
          </p:cNvSpPr>
          <p:nvPr>
            <p:ph type="title"/>
          </p:nvPr>
        </p:nvSpPr>
        <p:spPr>
          <a:xfrm>
            <a:off x="677334" y="609600"/>
            <a:ext cx="8596668" cy="806245"/>
          </a:xfrm>
        </p:spPr>
        <p:txBody>
          <a:bodyPr>
            <a:normAutofit/>
          </a:bodyPr>
          <a:lstStyle/>
          <a:p>
            <a:pPr algn="ctr"/>
            <a:r>
              <a:rPr lang="en-US" sz="4000" b="1" dirty="0">
                <a:solidFill>
                  <a:srgbClr val="0070C0"/>
                </a:solidFill>
                <a:latin typeface="Bell MT" panose="02020503060305020303" pitchFamily="18" charset="0"/>
                <a:cs typeface="Arial" panose="020B0604020202020204" pitchFamily="34" charset="0"/>
              </a:rPr>
              <a:t>Recreational  Tourism</a:t>
            </a:r>
          </a:p>
        </p:txBody>
      </p:sp>
      <p:sp>
        <p:nvSpPr>
          <p:cNvPr id="3" name="Content Placeholder 2">
            <a:extLst>
              <a:ext uri="{FF2B5EF4-FFF2-40B4-BE49-F238E27FC236}">
                <a16:creationId xmlns:a16="http://schemas.microsoft.com/office/drawing/2014/main" id="{BC314BE3-A636-4A48-934D-6D903354456E}"/>
              </a:ext>
            </a:extLst>
          </p:cNvPr>
          <p:cNvSpPr>
            <a:spLocks noGrp="1"/>
          </p:cNvSpPr>
          <p:nvPr>
            <p:ph idx="1"/>
          </p:nvPr>
        </p:nvSpPr>
        <p:spPr/>
        <p:txBody>
          <a:bodyPr/>
          <a:lstStyle/>
          <a:p>
            <a:pPr marL="0" indent="0" algn="just">
              <a:buNone/>
            </a:pPr>
            <a:r>
              <a:rPr lang="en-US" sz="4000" dirty="0">
                <a:effectLst/>
                <a:latin typeface="Calibri" panose="020F0502020204030204" pitchFamily="34" charset="0"/>
                <a:ea typeface="Calibri" panose="020F0502020204030204" pitchFamily="34" charset="0"/>
                <a:cs typeface="Arial" panose="020B0604020202020204" pitchFamily="34" charset="0"/>
              </a:rPr>
              <a:t>Inside Iraq and possibly outside it, organizing trips to tourist areas for the elderly and to be specific to the </a:t>
            </a:r>
            <a:r>
              <a:rPr lang="en-US" sz="4000" u="sng" dirty="0">
                <a:solidFill>
                  <a:srgbClr val="FF0000"/>
                </a:solidFill>
                <a:effectLst/>
                <a:latin typeface="Calibri" panose="020F0502020204030204" pitchFamily="34" charset="0"/>
                <a:ea typeface="Calibri" panose="020F0502020204030204" pitchFamily="34" charset="0"/>
                <a:cs typeface="Arial" panose="020B0604020202020204" pitchFamily="34" charset="0"/>
              </a:rPr>
              <a:t>age group </a:t>
            </a:r>
            <a:r>
              <a:rPr lang="en-US" sz="4000" dirty="0">
                <a:effectLst/>
                <a:latin typeface="Calibri" panose="020F0502020204030204" pitchFamily="34" charset="0"/>
                <a:ea typeface="Calibri" panose="020F0502020204030204" pitchFamily="34" charset="0"/>
                <a:cs typeface="Arial" panose="020B0604020202020204" pitchFamily="34" charset="0"/>
              </a:rPr>
              <a:t>of these elderly as well as </a:t>
            </a:r>
            <a:r>
              <a:rPr lang="en-US" sz="4000" u="sng" dirty="0">
                <a:solidFill>
                  <a:srgbClr val="FF0000"/>
                </a:solidFill>
                <a:effectLst/>
                <a:latin typeface="Calibri" panose="020F0502020204030204" pitchFamily="34" charset="0"/>
                <a:ea typeface="Calibri" panose="020F0502020204030204" pitchFamily="34" charset="0"/>
                <a:cs typeface="Arial" panose="020B0604020202020204" pitchFamily="34" charset="0"/>
              </a:rPr>
              <a:t>cultural specificity.</a:t>
            </a:r>
          </a:p>
          <a:p>
            <a:endParaRPr lang="en-US" dirty="0"/>
          </a:p>
        </p:txBody>
      </p:sp>
    </p:spTree>
    <p:extLst>
      <p:ext uri="{BB962C8B-B14F-4D97-AF65-F5344CB8AC3E}">
        <p14:creationId xmlns:p14="http://schemas.microsoft.com/office/powerpoint/2010/main" val="345731002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Override1.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themeOverride>
</file>

<file path=docProps/app.xml><?xml version="1.0" encoding="utf-8"?>
<Properties xmlns="http://schemas.openxmlformats.org/officeDocument/2006/extended-properties" xmlns:vt="http://schemas.openxmlformats.org/officeDocument/2006/docPropsVTypes">
  <Template/>
  <TotalTime>166</TotalTime>
  <Words>542</Words>
  <Application>Microsoft Office PowerPoint</Application>
  <PresentationFormat>Widescreen</PresentationFormat>
  <Paragraphs>50</Paragraphs>
  <Slides>22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amiri</vt:lpstr>
      <vt:lpstr>Arial</vt:lpstr>
      <vt:lpstr>Bell MT</vt:lpstr>
      <vt:lpstr>Broadway</vt:lpstr>
      <vt:lpstr>Calibri</vt:lpstr>
      <vt:lpstr>Eras Demi ITC</vt:lpstr>
      <vt:lpstr>Trebuchet MS</vt:lpstr>
      <vt:lpstr>Wingdings</vt:lpstr>
      <vt:lpstr>Wingdings 3</vt:lpstr>
      <vt:lpstr>Facet</vt:lpstr>
      <vt:lpstr>Elderly Tourism Project</vt:lpstr>
      <vt:lpstr>Introduction</vt:lpstr>
      <vt:lpstr>PowerPoint Presentation</vt:lpstr>
      <vt:lpstr>Introduction</vt:lpstr>
      <vt:lpstr>PowerPoint Presentation</vt:lpstr>
      <vt:lpstr>Objectives of the Project </vt:lpstr>
      <vt:lpstr>Project costs</vt:lpstr>
      <vt:lpstr>Services provided by the Project</vt:lpstr>
      <vt:lpstr>Recreational  Tourism</vt:lpstr>
      <vt:lpstr>PowerPoint Presentation</vt:lpstr>
      <vt:lpstr>Medical tourism</vt:lpstr>
      <vt:lpstr>PowerPoint Presentation</vt:lpstr>
      <vt:lpstr>Religious Tourism  </vt:lpstr>
      <vt:lpstr>PowerPoint Presentation</vt:lpstr>
      <vt:lpstr>Marketing of healthy foods </vt:lpstr>
      <vt:lpstr>PowerPoint Presentation</vt:lpstr>
      <vt:lpstr>Nutritional and physical awareness </vt:lpstr>
      <vt:lpstr>PowerPoint Presentation</vt:lpstr>
      <vt:lpstr>PowerPoint Presentation</vt:lpstr>
      <vt:lpstr>Psychological awareness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Ahmed Taha</dc:creator>
  <cp:lastModifiedBy>Ahmed Taha</cp:lastModifiedBy>
  <cp:revision>20</cp:revision>
  <dcterms:created xsi:type="dcterms:W3CDTF">2021-06-17T10:23:21Z</dcterms:created>
  <dcterms:modified xsi:type="dcterms:W3CDTF">2021-06-17T13:09:27Z</dcterms:modified>
</cp:coreProperties>
</file>